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506" r:id="rId2"/>
    <p:sldId id="524" r:id="rId3"/>
    <p:sldId id="529" r:id="rId4"/>
    <p:sldId id="528" r:id="rId5"/>
    <p:sldId id="493" r:id="rId6"/>
    <p:sldId id="502" r:id="rId7"/>
    <p:sldId id="276" r:id="rId8"/>
    <p:sldId id="296" r:id="rId9"/>
    <p:sldId id="277" r:id="rId10"/>
    <p:sldId id="346" r:id="rId11"/>
    <p:sldId id="527" r:id="rId12"/>
    <p:sldId id="517" r:id="rId13"/>
    <p:sldId id="479" r:id="rId14"/>
    <p:sldId id="510" r:id="rId15"/>
    <p:sldId id="483" r:id="rId16"/>
    <p:sldId id="495" r:id="rId17"/>
    <p:sldId id="504" r:id="rId18"/>
    <p:sldId id="377" r:id="rId19"/>
    <p:sldId id="378" r:id="rId20"/>
    <p:sldId id="379" r:id="rId21"/>
    <p:sldId id="488" r:id="rId22"/>
    <p:sldId id="486" r:id="rId23"/>
    <p:sldId id="487" r:id="rId24"/>
    <p:sldId id="314" r:id="rId25"/>
    <p:sldId id="489" r:id="rId26"/>
    <p:sldId id="492" r:id="rId27"/>
    <p:sldId id="499" r:id="rId28"/>
    <p:sldId id="501" r:id="rId29"/>
    <p:sldId id="289" r:id="rId30"/>
    <p:sldId id="497" r:id="rId31"/>
    <p:sldId id="498" r:id="rId32"/>
    <p:sldId id="526" r:id="rId33"/>
    <p:sldId id="290" r:id="rId34"/>
    <p:sldId id="485" r:id="rId35"/>
    <p:sldId id="291" r:id="rId36"/>
    <p:sldId id="29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1" userDrawn="1">
          <p15:clr>
            <a:srgbClr val="A4A3A4"/>
          </p15:clr>
        </p15:guide>
        <p15:guide id="2" pos="438" userDrawn="1">
          <p15:clr>
            <a:srgbClr val="A4A3A4"/>
          </p15:clr>
        </p15:guide>
        <p15:guide id="3" pos="7242" userDrawn="1">
          <p15:clr>
            <a:srgbClr val="A4A3A4"/>
          </p15:clr>
        </p15:guide>
        <p15:guide id="4" orient="horz" pos="3543" userDrawn="1">
          <p15:clr>
            <a:srgbClr val="A4A3A4"/>
          </p15:clr>
        </p15:guide>
        <p15:guide id="5" orient="horz" pos="845" userDrawn="1">
          <p15:clr>
            <a:srgbClr val="A4A3A4"/>
          </p15:clr>
        </p15:guide>
        <p15:guide id="6" pos="2751" userDrawn="1">
          <p15:clr>
            <a:srgbClr val="A4A3A4"/>
          </p15:clr>
        </p15:guide>
        <p15:guide id="7" pos="3296" userDrawn="1">
          <p15:clr>
            <a:srgbClr val="A4A3A4"/>
          </p15:clr>
        </p15:guide>
        <p15:guide id="8" orient="horz" pos="4201" userDrawn="1">
          <p15:clr>
            <a:srgbClr val="A4A3A4"/>
          </p15:clr>
        </p15:guide>
        <p15:guide id="9" orient="horz" pos="392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0A0A"/>
    <a:srgbClr val="EA521D"/>
    <a:srgbClr val="F58007"/>
    <a:srgbClr val="2E2452"/>
    <a:srgbClr val="E53859"/>
    <a:srgbClr val="6E6E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60"/>
    <p:restoredTop sz="94648"/>
  </p:normalViewPr>
  <p:slideViewPr>
    <p:cSldViewPr snapToGrid="0" snapToObjects="1">
      <p:cViewPr varScale="1">
        <p:scale>
          <a:sx n="117" d="100"/>
          <a:sy n="117" d="100"/>
        </p:scale>
        <p:origin x="424" y="168"/>
      </p:cViewPr>
      <p:guideLst>
        <p:guide orient="horz" pos="391"/>
        <p:guide pos="438"/>
        <p:guide pos="7242"/>
        <p:guide orient="horz" pos="3543"/>
        <p:guide orient="horz" pos="845"/>
        <p:guide pos="2751"/>
        <p:guide pos="3296"/>
        <p:guide orient="horz" pos="4201"/>
        <p:guide orient="horz" pos="3929"/>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3" Type="http://schemas.openxmlformats.org/officeDocument/2006/relationships/hyperlink" Target="https://webgate.ec.europa.eu/erasmus-applications/eforms-ui/screen/eforms/KA202-09974CCF/e-2019-1-ka202/intellectual-outputs/output/O3" TargetMode="External"/><Relationship Id="rId7" Type="http://schemas.openxmlformats.org/officeDocument/2006/relationships/hyperlink" Target="https://webgate.ec.europa.eu/erasmus-applications/eforms-ui/screen/eforms/KA202-09974CCF/e-2019-1-ka202/intellectual-outputs/output/O7" TargetMode="External"/><Relationship Id="rId2" Type="http://schemas.openxmlformats.org/officeDocument/2006/relationships/hyperlink" Target="https://webgate.ec.europa.eu/erasmus-applications/eforms-ui/screen/eforms/KA202-09974CCF/e-2019-1-ka202/intellectual-outputs/output/O2" TargetMode="External"/><Relationship Id="rId1" Type="http://schemas.openxmlformats.org/officeDocument/2006/relationships/hyperlink" Target="https://webgate.ec.europa.eu/erasmus-applications/eforms-ui/screen/eforms/KA202-09974CCF/e-2019-1-ka202/intellectual-outputs/output/O1" TargetMode="External"/><Relationship Id="rId6" Type="http://schemas.openxmlformats.org/officeDocument/2006/relationships/hyperlink" Target="https://webgate.ec.europa.eu/erasmus-applications/eforms-ui/screen/eforms/KA202-09974CCF/e-2019-1-ka202/intellectual-outputs/output/O6" TargetMode="External"/><Relationship Id="rId5" Type="http://schemas.openxmlformats.org/officeDocument/2006/relationships/hyperlink" Target="https://webgate.ec.europa.eu/erasmus-applications/eforms-ui/screen/eforms/KA202-09974CCF/e-2019-1-ka202/intellectual-outputs/output/O5" TargetMode="External"/><Relationship Id="rId4" Type="http://schemas.openxmlformats.org/officeDocument/2006/relationships/hyperlink" Target="https://webgate.ec.europa.eu/erasmus-applications/eforms-ui/screen/eforms/KA202-09974CCF/e-2019-1-ka202/intellectual-outputs/output/O4" TargetMode="External"/></Relationships>
</file>

<file path=ppt/diagrams/_rels/drawing2.xml.rels><?xml version="1.0" encoding="UTF-8" standalone="yes"?>
<Relationships xmlns="http://schemas.openxmlformats.org/package/2006/relationships"><Relationship Id="rId3" Type="http://schemas.openxmlformats.org/officeDocument/2006/relationships/hyperlink" Target="https://webgate.ec.europa.eu/erasmus-applications/eforms-ui/screen/eforms/KA202-09974CCF/e-2019-1-ka202/intellectual-outputs/output/O3" TargetMode="External"/><Relationship Id="rId7" Type="http://schemas.openxmlformats.org/officeDocument/2006/relationships/hyperlink" Target="https://webgate.ec.europa.eu/erasmus-applications/eforms-ui/screen/eforms/KA202-09974CCF/e-2019-1-ka202/intellectual-outputs/output/O7" TargetMode="External"/><Relationship Id="rId2" Type="http://schemas.openxmlformats.org/officeDocument/2006/relationships/hyperlink" Target="https://webgate.ec.europa.eu/erasmus-applications/eforms-ui/screen/eforms/KA202-09974CCF/e-2019-1-ka202/intellectual-outputs/output/O2" TargetMode="External"/><Relationship Id="rId1" Type="http://schemas.openxmlformats.org/officeDocument/2006/relationships/hyperlink" Target="https://webgate.ec.europa.eu/erasmus-applications/eforms-ui/screen/eforms/KA202-09974CCF/e-2019-1-ka202/intellectual-outputs/output/O1" TargetMode="External"/><Relationship Id="rId6" Type="http://schemas.openxmlformats.org/officeDocument/2006/relationships/hyperlink" Target="https://webgate.ec.europa.eu/erasmus-applications/eforms-ui/screen/eforms/KA202-09974CCF/e-2019-1-ka202/intellectual-outputs/output/O6" TargetMode="External"/><Relationship Id="rId5" Type="http://schemas.openxmlformats.org/officeDocument/2006/relationships/hyperlink" Target="https://webgate.ec.europa.eu/erasmus-applications/eforms-ui/screen/eforms/KA202-09974CCF/e-2019-1-ka202/intellectual-outputs/output/O5" TargetMode="External"/><Relationship Id="rId4" Type="http://schemas.openxmlformats.org/officeDocument/2006/relationships/hyperlink" Target="https://webgate.ec.europa.eu/erasmus-applications/eforms-ui/screen/eforms/KA202-09974CCF/e-2019-1-ka202/intellectual-outputs/output/O4"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8830A4-47B6-4CB9-870F-EB01B7FD88D8}" type="doc">
      <dgm:prSet loTypeId="urn:microsoft.com/office/officeart/2005/8/layout/cycle3" loCatId="cycle" qsTypeId="urn:microsoft.com/office/officeart/2005/8/quickstyle/simple1" qsCatId="simple" csTypeId="urn:microsoft.com/office/officeart/2005/8/colors/accent1_2" csCatId="accent1"/>
      <dgm:spPr/>
      <dgm:t>
        <a:bodyPr/>
        <a:lstStyle/>
        <a:p>
          <a:endParaRPr lang="en-US"/>
        </a:p>
      </dgm:t>
    </dgm:pt>
    <dgm:pt modelId="{4A29D413-D277-4997-953C-8F781696FDB0}">
      <dgm:prSet/>
      <dgm:spPr/>
      <dgm:t>
        <a:bodyPr/>
        <a:lstStyle/>
        <a:p>
          <a:r>
            <a:rPr lang="en-GB"/>
            <a:t>To develop teaching and learning tools to be used by health and social care educators/trainers in  order to improve their own knowledge and confidence in teaching LGBTQ+ issues;  </a:t>
          </a:r>
          <a:endParaRPr lang="en-US"/>
        </a:p>
      </dgm:t>
    </dgm:pt>
    <dgm:pt modelId="{B654FECB-1167-40C1-AB50-AE2A8CBB6BBA}" type="parTrans" cxnId="{44822AD6-A83D-493F-8554-AE3945D198B1}">
      <dgm:prSet/>
      <dgm:spPr/>
      <dgm:t>
        <a:bodyPr/>
        <a:lstStyle/>
        <a:p>
          <a:endParaRPr lang="en-US"/>
        </a:p>
      </dgm:t>
    </dgm:pt>
    <dgm:pt modelId="{A216F428-9C1E-4EC9-A8A0-786704515EBB}" type="sibTrans" cxnId="{44822AD6-A83D-493F-8554-AE3945D198B1}">
      <dgm:prSet/>
      <dgm:spPr/>
      <dgm:t>
        <a:bodyPr/>
        <a:lstStyle/>
        <a:p>
          <a:endParaRPr lang="en-US"/>
        </a:p>
      </dgm:t>
    </dgm:pt>
    <dgm:pt modelId="{C5F1A59A-8015-4FD3-9DBD-ED61DCE9EFD3}">
      <dgm:prSet/>
      <dgm:spPr/>
      <dgm:t>
        <a:bodyPr/>
        <a:lstStyle/>
        <a:p>
          <a:r>
            <a:rPr lang="en-GB"/>
            <a:t>To develop the knowledge of health and social care professionals on how to support LGBTQ+  patients and meet their health care needs;  </a:t>
          </a:r>
          <a:endParaRPr lang="en-US"/>
        </a:p>
      </dgm:t>
    </dgm:pt>
    <dgm:pt modelId="{3B67FB1B-EEFE-4CC2-838D-9EFF404AE840}" type="parTrans" cxnId="{CF7A8759-DB19-4B45-94FC-2B09E3530B26}">
      <dgm:prSet/>
      <dgm:spPr/>
      <dgm:t>
        <a:bodyPr/>
        <a:lstStyle/>
        <a:p>
          <a:endParaRPr lang="en-US"/>
        </a:p>
      </dgm:t>
    </dgm:pt>
    <dgm:pt modelId="{B6BCD010-AC54-48BA-B98A-B9E4643B91A1}" type="sibTrans" cxnId="{CF7A8759-DB19-4B45-94FC-2B09E3530B26}">
      <dgm:prSet/>
      <dgm:spPr/>
      <dgm:t>
        <a:bodyPr/>
        <a:lstStyle/>
        <a:p>
          <a:endParaRPr lang="en-US"/>
        </a:p>
      </dgm:t>
    </dgm:pt>
    <dgm:pt modelId="{A1F4C9A8-3883-4162-ACBF-F1A86353651A}">
      <dgm:prSet/>
      <dgm:spPr/>
      <dgm:t>
        <a:bodyPr/>
        <a:lstStyle/>
        <a:p>
          <a:r>
            <a:rPr lang="en-GB"/>
            <a:t>To produce a best practice guides on how to develop an LGBTQ+ inclusive curriculum;  </a:t>
          </a:r>
          <a:endParaRPr lang="en-US"/>
        </a:p>
      </dgm:t>
    </dgm:pt>
    <dgm:pt modelId="{22C54853-2497-439A-A31D-7528F1659D2A}" type="parTrans" cxnId="{77CDF712-3F42-43FE-8F16-4CCAD3A99AC0}">
      <dgm:prSet/>
      <dgm:spPr/>
      <dgm:t>
        <a:bodyPr/>
        <a:lstStyle/>
        <a:p>
          <a:endParaRPr lang="en-US"/>
        </a:p>
      </dgm:t>
    </dgm:pt>
    <dgm:pt modelId="{CB722C83-2D0F-46D3-AE5D-C2F20D8A5BF2}" type="sibTrans" cxnId="{77CDF712-3F42-43FE-8F16-4CCAD3A99AC0}">
      <dgm:prSet/>
      <dgm:spPr/>
      <dgm:t>
        <a:bodyPr/>
        <a:lstStyle/>
        <a:p>
          <a:endParaRPr lang="en-US"/>
        </a:p>
      </dgm:t>
    </dgm:pt>
    <dgm:pt modelId="{F45A6EFF-72BE-4A6F-B5D4-0966322A81A3}">
      <dgm:prSet/>
      <dgm:spPr/>
      <dgm:t>
        <a:bodyPr/>
        <a:lstStyle/>
        <a:p>
          <a:r>
            <a:rPr lang="en-GB"/>
            <a:t>To prepare and pilot a Massive Open Online Course (MOOC) to support the participants in  developing an awareness of LGBTQ+ needs in health and social care across Europe and the world. </a:t>
          </a:r>
          <a:endParaRPr lang="en-US"/>
        </a:p>
      </dgm:t>
    </dgm:pt>
    <dgm:pt modelId="{C23B3E81-6FDB-43DC-B3F5-83F3D83D69CA}" type="parTrans" cxnId="{200ADDF2-B6FD-4B8C-BFB3-028019379446}">
      <dgm:prSet/>
      <dgm:spPr/>
      <dgm:t>
        <a:bodyPr/>
        <a:lstStyle/>
        <a:p>
          <a:endParaRPr lang="en-US"/>
        </a:p>
      </dgm:t>
    </dgm:pt>
    <dgm:pt modelId="{E63C2812-A584-432A-A97C-087B1C6AD2E1}" type="sibTrans" cxnId="{200ADDF2-B6FD-4B8C-BFB3-028019379446}">
      <dgm:prSet/>
      <dgm:spPr/>
      <dgm:t>
        <a:bodyPr/>
        <a:lstStyle/>
        <a:p>
          <a:endParaRPr lang="en-US"/>
        </a:p>
      </dgm:t>
    </dgm:pt>
    <dgm:pt modelId="{0EAC1AA2-EBB9-684A-AC93-C160F76554DC}" type="pres">
      <dgm:prSet presAssocID="{248830A4-47B6-4CB9-870F-EB01B7FD88D8}" presName="Name0" presStyleCnt="0">
        <dgm:presLayoutVars>
          <dgm:dir/>
          <dgm:resizeHandles val="exact"/>
        </dgm:presLayoutVars>
      </dgm:prSet>
      <dgm:spPr/>
    </dgm:pt>
    <dgm:pt modelId="{8386BCA3-BF1B-0D45-BB41-5D211EE1C138}" type="pres">
      <dgm:prSet presAssocID="{248830A4-47B6-4CB9-870F-EB01B7FD88D8}" presName="cycle" presStyleCnt="0"/>
      <dgm:spPr/>
    </dgm:pt>
    <dgm:pt modelId="{74F29C7C-8EF1-9241-95FF-0A99BBF3ED50}" type="pres">
      <dgm:prSet presAssocID="{4A29D413-D277-4997-953C-8F781696FDB0}" presName="nodeFirstNode" presStyleLbl="node1" presStyleIdx="0" presStyleCnt="4">
        <dgm:presLayoutVars>
          <dgm:bulletEnabled val="1"/>
        </dgm:presLayoutVars>
      </dgm:prSet>
      <dgm:spPr/>
    </dgm:pt>
    <dgm:pt modelId="{4CC2A11E-495C-654C-826D-E562CD4043EA}" type="pres">
      <dgm:prSet presAssocID="{A216F428-9C1E-4EC9-A8A0-786704515EBB}" presName="sibTransFirstNode" presStyleLbl="bgShp" presStyleIdx="0" presStyleCnt="1"/>
      <dgm:spPr/>
    </dgm:pt>
    <dgm:pt modelId="{13737A54-E285-5F48-B527-DCF6E0EBAD92}" type="pres">
      <dgm:prSet presAssocID="{C5F1A59A-8015-4FD3-9DBD-ED61DCE9EFD3}" presName="nodeFollowingNodes" presStyleLbl="node1" presStyleIdx="1" presStyleCnt="4">
        <dgm:presLayoutVars>
          <dgm:bulletEnabled val="1"/>
        </dgm:presLayoutVars>
      </dgm:prSet>
      <dgm:spPr/>
    </dgm:pt>
    <dgm:pt modelId="{D6EE12B2-4EFC-194E-8628-3D3AB0AF2C27}" type="pres">
      <dgm:prSet presAssocID="{A1F4C9A8-3883-4162-ACBF-F1A86353651A}" presName="nodeFollowingNodes" presStyleLbl="node1" presStyleIdx="2" presStyleCnt="4">
        <dgm:presLayoutVars>
          <dgm:bulletEnabled val="1"/>
        </dgm:presLayoutVars>
      </dgm:prSet>
      <dgm:spPr/>
    </dgm:pt>
    <dgm:pt modelId="{7E4A8BDD-040C-4842-B0F2-12F2460CF35D}" type="pres">
      <dgm:prSet presAssocID="{F45A6EFF-72BE-4A6F-B5D4-0966322A81A3}" presName="nodeFollowingNodes" presStyleLbl="node1" presStyleIdx="3" presStyleCnt="4">
        <dgm:presLayoutVars>
          <dgm:bulletEnabled val="1"/>
        </dgm:presLayoutVars>
      </dgm:prSet>
      <dgm:spPr/>
    </dgm:pt>
  </dgm:ptLst>
  <dgm:cxnLst>
    <dgm:cxn modelId="{77CDF712-3F42-43FE-8F16-4CCAD3A99AC0}" srcId="{248830A4-47B6-4CB9-870F-EB01B7FD88D8}" destId="{A1F4C9A8-3883-4162-ACBF-F1A86353651A}" srcOrd="2" destOrd="0" parTransId="{22C54853-2497-439A-A31D-7528F1659D2A}" sibTransId="{CB722C83-2D0F-46D3-AE5D-C2F20D8A5BF2}"/>
    <dgm:cxn modelId="{0CE6D01D-ADC1-F74D-A519-6B8CE63258C8}" type="presOf" srcId="{248830A4-47B6-4CB9-870F-EB01B7FD88D8}" destId="{0EAC1AA2-EBB9-684A-AC93-C160F76554DC}" srcOrd="0" destOrd="0" presId="urn:microsoft.com/office/officeart/2005/8/layout/cycle3"/>
    <dgm:cxn modelId="{39BC822C-6A22-024E-A78D-D167364FBADB}" type="presOf" srcId="{F45A6EFF-72BE-4A6F-B5D4-0966322A81A3}" destId="{7E4A8BDD-040C-4842-B0F2-12F2460CF35D}" srcOrd="0" destOrd="0" presId="urn:microsoft.com/office/officeart/2005/8/layout/cycle3"/>
    <dgm:cxn modelId="{CF7A8759-DB19-4B45-94FC-2B09E3530B26}" srcId="{248830A4-47B6-4CB9-870F-EB01B7FD88D8}" destId="{C5F1A59A-8015-4FD3-9DBD-ED61DCE9EFD3}" srcOrd="1" destOrd="0" parTransId="{3B67FB1B-EEFE-4CC2-838D-9EFF404AE840}" sibTransId="{B6BCD010-AC54-48BA-B98A-B9E4643B91A1}"/>
    <dgm:cxn modelId="{C4291067-8993-A64B-AD97-8195B81D619B}" type="presOf" srcId="{4A29D413-D277-4997-953C-8F781696FDB0}" destId="{74F29C7C-8EF1-9241-95FF-0A99BBF3ED50}" srcOrd="0" destOrd="0" presId="urn:microsoft.com/office/officeart/2005/8/layout/cycle3"/>
    <dgm:cxn modelId="{F37A3383-5F89-BF47-9C46-21FDEAD7E801}" type="presOf" srcId="{A1F4C9A8-3883-4162-ACBF-F1A86353651A}" destId="{D6EE12B2-4EFC-194E-8628-3D3AB0AF2C27}" srcOrd="0" destOrd="0" presId="urn:microsoft.com/office/officeart/2005/8/layout/cycle3"/>
    <dgm:cxn modelId="{EDB25CA7-75D7-834D-9E64-260137DCDB85}" type="presOf" srcId="{A216F428-9C1E-4EC9-A8A0-786704515EBB}" destId="{4CC2A11E-495C-654C-826D-E562CD4043EA}" srcOrd="0" destOrd="0" presId="urn:microsoft.com/office/officeart/2005/8/layout/cycle3"/>
    <dgm:cxn modelId="{44822AD6-A83D-493F-8554-AE3945D198B1}" srcId="{248830A4-47B6-4CB9-870F-EB01B7FD88D8}" destId="{4A29D413-D277-4997-953C-8F781696FDB0}" srcOrd="0" destOrd="0" parTransId="{B654FECB-1167-40C1-AB50-AE2A8CBB6BBA}" sibTransId="{A216F428-9C1E-4EC9-A8A0-786704515EBB}"/>
    <dgm:cxn modelId="{200ADDF2-B6FD-4B8C-BFB3-028019379446}" srcId="{248830A4-47B6-4CB9-870F-EB01B7FD88D8}" destId="{F45A6EFF-72BE-4A6F-B5D4-0966322A81A3}" srcOrd="3" destOrd="0" parTransId="{C23B3E81-6FDB-43DC-B3F5-83F3D83D69CA}" sibTransId="{E63C2812-A584-432A-A97C-087B1C6AD2E1}"/>
    <dgm:cxn modelId="{C56636F9-243E-ED4D-9A6A-E5D5DADDDC80}" type="presOf" srcId="{C5F1A59A-8015-4FD3-9DBD-ED61DCE9EFD3}" destId="{13737A54-E285-5F48-B527-DCF6E0EBAD92}" srcOrd="0" destOrd="0" presId="urn:microsoft.com/office/officeart/2005/8/layout/cycle3"/>
    <dgm:cxn modelId="{FC4919AA-7417-FF49-8F3E-C1C65E44C6B2}" type="presParOf" srcId="{0EAC1AA2-EBB9-684A-AC93-C160F76554DC}" destId="{8386BCA3-BF1B-0D45-BB41-5D211EE1C138}" srcOrd="0" destOrd="0" presId="urn:microsoft.com/office/officeart/2005/8/layout/cycle3"/>
    <dgm:cxn modelId="{73C24F51-5B5F-AD42-9116-B05B5AFCBB69}" type="presParOf" srcId="{8386BCA3-BF1B-0D45-BB41-5D211EE1C138}" destId="{74F29C7C-8EF1-9241-95FF-0A99BBF3ED50}" srcOrd="0" destOrd="0" presId="urn:microsoft.com/office/officeart/2005/8/layout/cycle3"/>
    <dgm:cxn modelId="{3FB32784-A798-554F-838A-1CF142DF8095}" type="presParOf" srcId="{8386BCA3-BF1B-0D45-BB41-5D211EE1C138}" destId="{4CC2A11E-495C-654C-826D-E562CD4043EA}" srcOrd="1" destOrd="0" presId="urn:microsoft.com/office/officeart/2005/8/layout/cycle3"/>
    <dgm:cxn modelId="{C1EBB634-2603-9E41-AE94-474E5B17EA6E}" type="presParOf" srcId="{8386BCA3-BF1B-0D45-BB41-5D211EE1C138}" destId="{13737A54-E285-5F48-B527-DCF6E0EBAD92}" srcOrd="2" destOrd="0" presId="urn:microsoft.com/office/officeart/2005/8/layout/cycle3"/>
    <dgm:cxn modelId="{24AE94AA-250E-5341-86C5-B98EB827D801}" type="presParOf" srcId="{8386BCA3-BF1B-0D45-BB41-5D211EE1C138}" destId="{D6EE12B2-4EFC-194E-8628-3D3AB0AF2C27}" srcOrd="3" destOrd="0" presId="urn:microsoft.com/office/officeart/2005/8/layout/cycle3"/>
    <dgm:cxn modelId="{CE1703AD-0942-1F42-950A-D67ED08708CD}" type="presParOf" srcId="{8386BCA3-BF1B-0D45-BB41-5D211EE1C138}" destId="{7E4A8BDD-040C-4842-B0F2-12F2460CF35D}" srcOrd="4"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E83DAD-6402-FD48-B2AE-A20ECB2BCFC5}"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en-GB"/>
        </a:p>
      </dgm:t>
    </dgm:pt>
    <dgm:pt modelId="{D9AC1F52-D1BB-114A-9D03-0AC24D8279CE}">
      <dgm:prSet phldrT="[Text]"/>
      <dgm:spPr/>
      <dgm:t>
        <a:bodyPr/>
        <a:lstStyle/>
        <a:p>
          <a:r>
            <a:rPr lang="en-GB"/>
            <a:t>IO1 </a:t>
          </a:r>
        </a:p>
      </dgm:t>
    </dgm:pt>
    <dgm:pt modelId="{5BB644B3-86FA-3B49-AD95-5D971382299E}" type="parTrans" cxnId="{C53A247E-426D-3440-9EDC-6C45CDAA2F21}">
      <dgm:prSet/>
      <dgm:spPr/>
      <dgm:t>
        <a:bodyPr/>
        <a:lstStyle/>
        <a:p>
          <a:endParaRPr lang="en-GB"/>
        </a:p>
      </dgm:t>
    </dgm:pt>
    <dgm:pt modelId="{FD7A1014-4AA5-E84A-9208-36FF31786C54}" type="sibTrans" cxnId="{C53A247E-426D-3440-9EDC-6C45CDAA2F21}">
      <dgm:prSet/>
      <dgm:spPr/>
      <dgm:t>
        <a:bodyPr/>
        <a:lstStyle/>
        <a:p>
          <a:endParaRPr lang="en-GB"/>
        </a:p>
      </dgm:t>
    </dgm:pt>
    <dgm:pt modelId="{849403AB-0D5C-F24A-975D-C69173600541}">
      <dgm:prSet phldrT="[Text]"/>
      <dgm:spPr/>
      <dgm:t>
        <a:bodyPr/>
        <a:lstStyle/>
        <a:p>
          <a:r>
            <a:rPr lang="en-GB"/>
            <a:t>IO2</a:t>
          </a:r>
        </a:p>
      </dgm:t>
    </dgm:pt>
    <dgm:pt modelId="{EEF8C50B-4742-9D42-AE0D-98BD5C06A783}" type="parTrans" cxnId="{A0AB682A-F62F-8543-B60E-3A9D0FF69CD6}">
      <dgm:prSet/>
      <dgm:spPr/>
      <dgm:t>
        <a:bodyPr/>
        <a:lstStyle/>
        <a:p>
          <a:endParaRPr lang="en-GB"/>
        </a:p>
      </dgm:t>
    </dgm:pt>
    <dgm:pt modelId="{FA6A766D-3BEE-0A4C-82A1-25712CFE35DA}" type="sibTrans" cxnId="{A0AB682A-F62F-8543-B60E-3A9D0FF69CD6}">
      <dgm:prSet/>
      <dgm:spPr/>
      <dgm:t>
        <a:bodyPr/>
        <a:lstStyle/>
        <a:p>
          <a:endParaRPr lang="en-GB"/>
        </a:p>
      </dgm:t>
    </dgm:pt>
    <dgm:pt modelId="{BE599E96-7567-3940-9741-05957A1B8A6F}">
      <dgm:prSet phldrT="[Text]"/>
      <dgm:spPr/>
      <dgm:t>
        <a:bodyPr/>
        <a:lstStyle/>
        <a:p>
          <a:r>
            <a:rPr lang="en-GB"/>
            <a:t>IO3</a:t>
          </a:r>
        </a:p>
      </dgm:t>
    </dgm:pt>
    <dgm:pt modelId="{B7FE2535-9C42-9145-BAC1-DEAB88AAC29E}" type="parTrans" cxnId="{8BC5537D-3CE8-4B48-99C6-A29F698B32EC}">
      <dgm:prSet/>
      <dgm:spPr/>
      <dgm:t>
        <a:bodyPr/>
        <a:lstStyle/>
        <a:p>
          <a:endParaRPr lang="en-GB"/>
        </a:p>
      </dgm:t>
    </dgm:pt>
    <dgm:pt modelId="{C375BA3E-921F-0F4B-B22D-A38FA4E6DBAD}" type="sibTrans" cxnId="{8BC5537D-3CE8-4B48-99C6-A29F698B32EC}">
      <dgm:prSet/>
      <dgm:spPr/>
      <dgm:t>
        <a:bodyPr/>
        <a:lstStyle/>
        <a:p>
          <a:endParaRPr lang="en-GB"/>
        </a:p>
      </dgm:t>
    </dgm:pt>
    <dgm:pt modelId="{19BBB609-3F6C-0945-B52E-49FEBE4B0097}">
      <dgm:prSet/>
      <dgm:spPr/>
      <dgm:t>
        <a:bodyPr/>
        <a:lstStyle/>
        <a:p>
          <a:r>
            <a:rPr lang="en-GB"/>
            <a:t>IO4</a:t>
          </a:r>
        </a:p>
      </dgm:t>
    </dgm:pt>
    <dgm:pt modelId="{E14E48C2-5A2A-8644-85BB-AE395DE4DBD1}" type="parTrans" cxnId="{6F0AFE4E-5624-434D-AEC7-A397789A4F8A}">
      <dgm:prSet/>
      <dgm:spPr/>
      <dgm:t>
        <a:bodyPr/>
        <a:lstStyle/>
        <a:p>
          <a:endParaRPr lang="en-GB"/>
        </a:p>
      </dgm:t>
    </dgm:pt>
    <dgm:pt modelId="{AFBB64BA-A787-C240-825A-709F4DCB40B0}" type="sibTrans" cxnId="{6F0AFE4E-5624-434D-AEC7-A397789A4F8A}">
      <dgm:prSet/>
      <dgm:spPr/>
      <dgm:t>
        <a:bodyPr/>
        <a:lstStyle/>
        <a:p>
          <a:endParaRPr lang="en-GB"/>
        </a:p>
      </dgm:t>
    </dgm:pt>
    <dgm:pt modelId="{D3270951-0F16-6F40-B4D5-13AEA253F49E}">
      <dgm:prSet/>
      <dgm:spPr/>
      <dgm:t>
        <a:bodyPr/>
        <a:lstStyle/>
        <a:p>
          <a:r>
            <a:rPr lang="en-GB"/>
            <a:t>IO5</a:t>
          </a:r>
        </a:p>
      </dgm:t>
    </dgm:pt>
    <dgm:pt modelId="{2C342AD3-EA69-3B4C-839B-874DF42C3C5B}" type="parTrans" cxnId="{A3F319A7-98EB-7549-A63C-649050A7BC1A}">
      <dgm:prSet/>
      <dgm:spPr/>
      <dgm:t>
        <a:bodyPr/>
        <a:lstStyle/>
        <a:p>
          <a:endParaRPr lang="en-GB"/>
        </a:p>
      </dgm:t>
    </dgm:pt>
    <dgm:pt modelId="{87B30C80-9583-9D4A-92AD-1823311BCB4F}" type="sibTrans" cxnId="{A3F319A7-98EB-7549-A63C-649050A7BC1A}">
      <dgm:prSet/>
      <dgm:spPr/>
      <dgm:t>
        <a:bodyPr/>
        <a:lstStyle/>
        <a:p>
          <a:endParaRPr lang="en-GB"/>
        </a:p>
      </dgm:t>
    </dgm:pt>
    <dgm:pt modelId="{0871390B-C378-2F45-8095-7C6C3AFDD391}">
      <dgm:prSet/>
      <dgm:spPr/>
      <dgm:t>
        <a:bodyPr/>
        <a:lstStyle/>
        <a:p>
          <a:r>
            <a:rPr lang="en-GB"/>
            <a:t>IO6</a:t>
          </a:r>
        </a:p>
      </dgm:t>
    </dgm:pt>
    <dgm:pt modelId="{30F40BBD-2B03-C047-AC57-873EA620202B}" type="parTrans" cxnId="{70B1E47C-1997-D84E-B787-2EF14A4BEE0F}">
      <dgm:prSet/>
      <dgm:spPr/>
      <dgm:t>
        <a:bodyPr/>
        <a:lstStyle/>
        <a:p>
          <a:endParaRPr lang="en-GB"/>
        </a:p>
      </dgm:t>
    </dgm:pt>
    <dgm:pt modelId="{EC2C9F9C-ED2F-E646-97DE-2470F5BF9F7E}" type="sibTrans" cxnId="{70B1E47C-1997-D84E-B787-2EF14A4BEE0F}">
      <dgm:prSet/>
      <dgm:spPr/>
      <dgm:t>
        <a:bodyPr/>
        <a:lstStyle/>
        <a:p>
          <a:endParaRPr lang="en-GB"/>
        </a:p>
      </dgm:t>
    </dgm:pt>
    <dgm:pt modelId="{0331996C-507D-6A4C-BB63-6E9620595820}">
      <dgm:prSet/>
      <dgm:spPr/>
      <dgm:t>
        <a:bodyPr/>
        <a:lstStyle/>
        <a:p>
          <a:r>
            <a:rPr lang="en-GB" b="0" i="0">
              <a:hlinkClick xmlns:r="http://schemas.openxmlformats.org/officeDocument/2006/relationships" r:id="rId1"/>
            </a:rPr>
            <a:t>Assessing the needs of teachers/trainers and learners for LGBTQ+ training</a:t>
          </a:r>
          <a:endParaRPr lang="en-GB"/>
        </a:p>
      </dgm:t>
    </dgm:pt>
    <dgm:pt modelId="{DE40BE22-6849-5747-87DA-EA1E2EE99118}" type="parTrans" cxnId="{A0F3766F-5B02-C64C-91D8-A08BF9C4229E}">
      <dgm:prSet/>
      <dgm:spPr/>
      <dgm:t>
        <a:bodyPr/>
        <a:lstStyle/>
        <a:p>
          <a:endParaRPr lang="en-GB"/>
        </a:p>
      </dgm:t>
    </dgm:pt>
    <dgm:pt modelId="{2B8DEEB8-EAF3-D84A-B625-51D04A6EBEEB}" type="sibTrans" cxnId="{A0F3766F-5B02-C64C-91D8-A08BF9C4229E}">
      <dgm:prSet/>
      <dgm:spPr/>
      <dgm:t>
        <a:bodyPr/>
        <a:lstStyle/>
        <a:p>
          <a:endParaRPr lang="en-GB"/>
        </a:p>
      </dgm:t>
    </dgm:pt>
    <dgm:pt modelId="{E4691113-DC12-0342-8077-B70A9DAFFF07}">
      <dgm:prSet/>
      <dgm:spPr/>
      <dgm:t>
        <a:bodyPr/>
        <a:lstStyle/>
        <a:p>
          <a:r>
            <a:rPr lang="en-GB" b="0" i="0">
              <a:hlinkClick xmlns:r="http://schemas.openxmlformats.org/officeDocument/2006/relationships" r:id="rId2"/>
            </a:rPr>
            <a:t>Internet Mapping and Systematic documentation of educational policies and guidelines as well as legislation at European and national level for LGBTQ+ inclusive education</a:t>
          </a:r>
          <a:endParaRPr lang="en-GB"/>
        </a:p>
      </dgm:t>
    </dgm:pt>
    <dgm:pt modelId="{B94E7152-7A5A-874F-9B1F-BD8746B1419E}" type="parTrans" cxnId="{4B48887B-B022-C14F-A2F3-74737165DFF7}">
      <dgm:prSet/>
      <dgm:spPr/>
      <dgm:t>
        <a:bodyPr/>
        <a:lstStyle/>
        <a:p>
          <a:endParaRPr lang="en-GB"/>
        </a:p>
      </dgm:t>
    </dgm:pt>
    <dgm:pt modelId="{2F9BB052-ED5E-6D43-8F28-1730AC585C09}" type="sibTrans" cxnId="{4B48887B-B022-C14F-A2F3-74737165DFF7}">
      <dgm:prSet/>
      <dgm:spPr/>
      <dgm:t>
        <a:bodyPr/>
        <a:lstStyle/>
        <a:p>
          <a:endParaRPr lang="en-GB"/>
        </a:p>
      </dgm:t>
    </dgm:pt>
    <dgm:pt modelId="{EE00CDC3-5083-F44A-8445-32EE9F0A6365}">
      <dgm:prSet/>
      <dgm:spPr/>
      <dgm:t>
        <a:bodyPr/>
        <a:lstStyle/>
        <a:p>
          <a:r>
            <a:rPr lang="en-GB" b="0" i="0">
              <a:hlinkClick xmlns:r="http://schemas.openxmlformats.org/officeDocument/2006/relationships" r:id="rId3"/>
            </a:rPr>
            <a:t>Development of the curriculum and training model</a:t>
          </a:r>
          <a:endParaRPr lang="en-GB"/>
        </a:p>
      </dgm:t>
    </dgm:pt>
    <dgm:pt modelId="{4E73FA13-61B0-AE4E-B46A-402AB51A4C9E}" type="parTrans" cxnId="{0D8C7BAE-6C73-DB45-96A9-44A4E574E102}">
      <dgm:prSet/>
      <dgm:spPr/>
      <dgm:t>
        <a:bodyPr/>
        <a:lstStyle/>
        <a:p>
          <a:endParaRPr lang="en-GB"/>
        </a:p>
      </dgm:t>
    </dgm:pt>
    <dgm:pt modelId="{A64E757F-6859-6D40-9EB6-AEF2FD016B88}" type="sibTrans" cxnId="{0D8C7BAE-6C73-DB45-96A9-44A4E574E102}">
      <dgm:prSet/>
      <dgm:spPr/>
      <dgm:t>
        <a:bodyPr/>
        <a:lstStyle/>
        <a:p>
          <a:endParaRPr lang="en-GB"/>
        </a:p>
      </dgm:t>
    </dgm:pt>
    <dgm:pt modelId="{A116432E-B56C-7048-B837-413481189678}">
      <dgm:prSet/>
      <dgm:spPr/>
      <dgm:t>
        <a:bodyPr/>
        <a:lstStyle/>
        <a:p>
          <a:r>
            <a:rPr lang="en-GB" b="0" i="0">
              <a:hlinkClick xmlns:r="http://schemas.openxmlformats.org/officeDocument/2006/relationships" r:id="rId4"/>
            </a:rPr>
            <a:t>Teaching/learning tools</a:t>
          </a:r>
          <a:endParaRPr lang="en-GB"/>
        </a:p>
      </dgm:t>
    </dgm:pt>
    <dgm:pt modelId="{F0DEB319-8CEC-444F-B828-52895B3852B6}" type="parTrans" cxnId="{0C843EBB-299F-A243-8998-35CE44E2369E}">
      <dgm:prSet/>
      <dgm:spPr/>
      <dgm:t>
        <a:bodyPr/>
        <a:lstStyle/>
        <a:p>
          <a:endParaRPr lang="en-GB"/>
        </a:p>
      </dgm:t>
    </dgm:pt>
    <dgm:pt modelId="{47B1E0E7-A5A7-6645-941E-E93638B3FC2C}" type="sibTrans" cxnId="{0C843EBB-299F-A243-8998-35CE44E2369E}">
      <dgm:prSet/>
      <dgm:spPr/>
      <dgm:t>
        <a:bodyPr/>
        <a:lstStyle/>
        <a:p>
          <a:endParaRPr lang="en-GB"/>
        </a:p>
      </dgm:t>
    </dgm:pt>
    <dgm:pt modelId="{CE796A9C-A235-C848-B678-BCA706B260F7}">
      <dgm:prSet/>
      <dgm:spPr/>
      <dgm:t>
        <a:bodyPr/>
        <a:lstStyle/>
        <a:p>
          <a:r>
            <a:rPr lang="en-GB" b="0" i="0">
              <a:hlinkClick xmlns:r="http://schemas.openxmlformats.org/officeDocument/2006/relationships" r:id="rId5"/>
            </a:rPr>
            <a:t>Development of the modules for the MOOC content</a:t>
          </a:r>
          <a:endParaRPr lang="en-GB"/>
        </a:p>
      </dgm:t>
    </dgm:pt>
    <dgm:pt modelId="{1ACCBEAE-6430-6940-8DE2-6F37B244D581}" type="parTrans" cxnId="{CC288726-D5F4-E749-B1EA-EED8EC69D113}">
      <dgm:prSet/>
      <dgm:spPr/>
      <dgm:t>
        <a:bodyPr/>
        <a:lstStyle/>
        <a:p>
          <a:endParaRPr lang="en-GB"/>
        </a:p>
      </dgm:t>
    </dgm:pt>
    <dgm:pt modelId="{C2FFB7C8-CFB9-1945-B0D5-EDF135B16C38}" type="sibTrans" cxnId="{CC288726-D5F4-E749-B1EA-EED8EC69D113}">
      <dgm:prSet/>
      <dgm:spPr/>
      <dgm:t>
        <a:bodyPr/>
        <a:lstStyle/>
        <a:p>
          <a:endParaRPr lang="en-GB"/>
        </a:p>
      </dgm:t>
    </dgm:pt>
    <dgm:pt modelId="{D14983BB-3DF6-9542-8B9F-C41C3A2F1BCF}">
      <dgm:prSet/>
      <dgm:spPr/>
      <dgm:t>
        <a:bodyPr/>
        <a:lstStyle/>
        <a:p>
          <a:r>
            <a:rPr lang="en-GB">
              <a:hlinkClick xmlns:r="http://schemas.openxmlformats.org/officeDocument/2006/relationships" r:id="rId6"/>
            </a:rPr>
            <a:t>The development, delivering, piloting and the building of the platform preparation of MOOC; also including the training of facilitator and evaluation</a:t>
          </a:r>
          <a:br>
            <a:rPr lang="en-GB"/>
          </a:br>
          <a:endParaRPr lang="en-GB"/>
        </a:p>
      </dgm:t>
    </dgm:pt>
    <dgm:pt modelId="{14F30A10-D5F1-8A49-84A3-B6D0C3F8FB64}" type="parTrans" cxnId="{4346470F-EA67-F844-8643-C1BE509F1265}">
      <dgm:prSet/>
      <dgm:spPr/>
      <dgm:t>
        <a:bodyPr/>
        <a:lstStyle/>
        <a:p>
          <a:endParaRPr lang="en-GB"/>
        </a:p>
      </dgm:t>
    </dgm:pt>
    <dgm:pt modelId="{ECEF931B-489C-9140-B50F-31FEB59FC031}" type="sibTrans" cxnId="{4346470F-EA67-F844-8643-C1BE509F1265}">
      <dgm:prSet/>
      <dgm:spPr/>
      <dgm:t>
        <a:bodyPr/>
        <a:lstStyle/>
        <a:p>
          <a:endParaRPr lang="en-GB"/>
        </a:p>
      </dgm:t>
    </dgm:pt>
    <dgm:pt modelId="{18DD6AC7-E532-0F4C-B3D1-EA4E48D1F052}">
      <dgm:prSet/>
      <dgm:spPr/>
      <dgm:t>
        <a:bodyPr/>
        <a:lstStyle/>
        <a:p>
          <a:r>
            <a:rPr lang="en-GB"/>
            <a:t>IO7</a:t>
          </a:r>
        </a:p>
      </dgm:t>
    </dgm:pt>
    <dgm:pt modelId="{F98CF093-BC8D-EC4E-9ACE-45304413F7D3}" type="parTrans" cxnId="{C1B06B1C-48EF-7445-9C81-F6FF188C1670}">
      <dgm:prSet/>
      <dgm:spPr/>
      <dgm:t>
        <a:bodyPr/>
        <a:lstStyle/>
        <a:p>
          <a:endParaRPr lang="en-GB"/>
        </a:p>
      </dgm:t>
    </dgm:pt>
    <dgm:pt modelId="{BC326158-6A81-0541-8016-821A6A33BD5C}" type="sibTrans" cxnId="{C1B06B1C-48EF-7445-9C81-F6FF188C1670}">
      <dgm:prSet/>
      <dgm:spPr/>
      <dgm:t>
        <a:bodyPr/>
        <a:lstStyle/>
        <a:p>
          <a:endParaRPr lang="en-GB"/>
        </a:p>
      </dgm:t>
    </dgm:pt>
    <dgm:pt modelId="{2E9C267B-AE49-D843-9599-EE0F9E5D8BC4}">
      <dgm:prSet/>
      <dgm:spPr/>
      <dgm:t>
        <a:bodyPr/>
        <a:lstStyle/>
        <a:p>
          <a:r>
            <a:rPr lang="en-GB" b="0" i="0">
              <a:hlinkClick xmlns:r="http://schemas.openxmlformats.org/officeDocument/2006/relationships" r:id="rId7"/>
            </a:rPr>
            <a:t>Evaluation strategy, methodology and best practice report</a:t>
          </a:r>
          <a:endParaRPr lang="en-GB"/>
        </a:p>
      </dgm:t>
    </dgm:pt>
    <dgm:pt modelId="{B055E1E0-BF14-AF46-99C2-18C0A01905B5}" type="parTrans" cxnId="{B7DAB0AE-E9BC-4F4E-BA86-5E60F442BA2A}">
      <dgm:prSet/>
      <dgm:spPr/>
      <dgm:t>
        <a:bodyPr/>
        <a:lstStyle/>
        <a:p>
          <a:endParaRPr lang="en-GB"/>
        </a:p>
      </dgm:t>
    </dgm:pt>
    <dgm:pt modelId="{2C9CA3EB-791A-6046-BC0C-08F4A6C817CF}" type="sibTrans" cxnId="{B7DAB0AE-E9BC-4F4E-BA86-5E60F442BA2A}">
      <dgm:prSet/>
      <dgm:spPr/>
      <dgm:t>
        <a:bodyPr/>
        <a:lstStyle/>
        <a:p>
          <a:endParaRPr lang="en-GB"/>
        </a:p>
      </dgm:t>
    </dgm:pt>
    <dgm:pt modelId="{B218BCAC-1AFA-014B-96B9-214DA22A98C9}">
      <dgm:prSet/>
      <dgm:spPr/>
      <dgm:t>
        <a:bodyPr/>
        <a:lstStyle/>
        <a:p>
          <a:endParaRPr lang="en-GB"/>
        </a:p>
      </dgm:t>
    </dgm:pt>
    <dgm:pt modelId="{F0D54064-FDD1-924C-89FA-CC6AA94D3127}" type="parTrans" cxnId="{73A55892-CDA5-0A42-BDC5-34B51108465F}">
      <dgm:prSet/>
      <dgm:spPr/>
      <dgm:t>
        <a:bodyPr/>
        <a:lstStyle/>
        <a:p>
          <a:endParaRPr lang="en-GB"/>
        </a:p>
      </dgm:t>
    </dgm:pt>
    <dgm:pt modelId="{EAC55863-41A6-5345-AB07-5665D8BCF978}" type="sibTrans" cxnId="{73A55892-CDA5-0A42-BDC5-34B51108465F}">
      <dgm:prSet/>
      <dgm:spPr/>
      <dgm:t>
        <a:bodyPr/>
        <a:lstStyle/>
        <a:p>
          <a:endParaRPr lang="en-GB"/>
        </a:p>
      </dgm:t>
    </dgm:pt>
    <dgm:pt modelId="{0997B42C-5566-AB43-BF94-429B2C25D635}" type="pres">
      <dgm:prSet presAssocID="{20E83DAD-6402-FD48-B2AE-A20ECB2BCFC5}" presName="linearFlow" presStyleCnt="0">
        <dgm:presLayoutVars>
          <dgm:dir/>
          <dgm:animLvl val="lvl"/>
          <dgm:resizeHandles val="exact"/>
        </dgm:presLayoutVars>
      </dgm:prSet>
      <dgm:spPr/>
    </dgm:pt>
    <dgm:pt modelId="{500CD4DC-9000-9E4A-9A45-EF80C4AEF6A2}" type="pres">
      <dgm:prSet presAssocID="{D9AC1F52-D1BB-114A-9D03-0AC24D8279CE}" presName="composite" presStyleCnt="0"/>
      <dgm:spPr/>
    </dgm:pt>
    <dgm:pt modelId="{EFC75A09-40F2-D047-8E31-74ECA266B949}" type="pres">
      <dgm:prSet presAssocID="{D9AC1F52-D1BB-114A-9D03-0AC24D8279CE}" presName="parentText" presStyleLbl="alignNode1" presStyleIdx="0" presStyleCnt="7">
        <dgm:presLayoutVars>
          <dgm:chMax val="1"/>
          <dgm:bulletEnabled val="1"/>
        </dgm:presLayoutVars>
      </dgm:prSet>
      <dgm:spPr/>
    </dgm:pt>
    <dgm:pt modelId="{334B828D-9101-034E-BE8D-E85C354F7F9B}" type="pres">
      <dgm:prSet presAssocID="{D9AC1F52-D1BB-114A-9D03-0AC24D8279CE}" presName="descendantText" presStyleLbl="alignAcc1" presStyleIdx="0" presStyleCnt="7">
        <dgm:presLayoutVars>
          <dgm:bulletEnabled val="1"/>
        </dgm:presLayoutVars>
      </dgm:prSet>
      <dgm:spPr/>
    </dgm:pt>
    <dgm:pt modelId="{946C073A-0DF9-9745-A676-B5249C9B7857}" type="pres">
      <dgm:prSet presAssocID="{FD7A1014-4AA5-E84A-9208-36FF31786C54}" presName="sp" presStyleCnt="0"/>
      <dgm:spPr/>
    </dgm:pt>
    <dgm:pt modelId="{B0209815-3953-BF42-B0FA-A7BCA08C2C4A}" type="pres">
      <dgm:prSet presAssocID="{849403AB-0D5C-F24A-975D-C69173600541}" presName="composite" presStyleCnt="0"/>
      <dgm:spPr/>
    </dgm:pt>
    <dgm:pt modelId="{9E8C68BB-9869-DD47-8829-734EC954DA1D}" type="pres">
      <dgm:prSet presAssocID="{849403AB-0D5C-F24A-975D-C69173600541}" presName="parentText" presStyleLbl="alignNode1" presStyleIdx="1" presStyleCnt="7">
        <dgm:presLayoutVars>
          <dgm:chMax val="1"/>
          <dgm:bulletEnabled val="1"/>
        </dgm:presLayoutVars>
      </dgm:prSet>
      <dgm:spPr/>
    </dgm:pt>
    <dgm:pt modelId="{40A64F04-53F8-E14A-8C08-ACFC5DC9D2EE}" type="pres">
      <dgm:prSet presAssocID="{849403AB-0D5C-F24A-975D-C69173600541}" presName="descendantText" presStyleLbl="alignAcc1" presStyleIdx="1" presStyleCnt="7">
        <dgm:presLayoutVars>
          <dgm:bulletEnabled val="1"/>
        </dgm:presLayoutVars>
      </dgm:prSet>
      <dgm:spPr/>
    </dgm:pt>
    <dgm:pt modelId="{AD9721B0-79C9-1A42-A563-148AB5622BB9}" type="pres">
      <dgm:prSet presAssocID="{FA6A766D-3BEE-0A4C-82A1-25712CFE35DA}" presName="sp" presStyleCnt="0"/>
      <dgm:spPr/>
    </dgm:pt>
    <dgm:pt modelId="{469B46F5-01E5-A547-B9D0-32B0FFAEF616}" type="pres">
      <dgm:prSet presAssocID="{BE599E96-7567-3940-9741-05957A1B8A6F}" presName="composite" presStyleCnt="0"/>
      <dgm:spPr/>
    </dgm:pt>
    <dgm:pt modelId="{3C9965B6-681A-0141-A5CC-C22116CBBD6D}" type="pres">
      <dgm:prSet presAssocID="{BE599E96-7567-3940-9741-05957A1B8A6F}" presName="parentText" presStyleLbl="alignNode1" presStyleIdx="2" presStyleCnt="7">
        <dgm:presLayoutVars>
          <dgm:chMax val="1"/>
          <dgm:bulletEnabled val="1"/>
        </dgm:presLayoutVars>
      </dgm:prSet>
      <dgm:spPr/>
    </dgm:pt>
    <dgm:pt modelId="{EBF72AF8-4AB9-B04E-AC06-133C17E26EBC}" type="pres">
      <dgm:prSet presAssocID="{BE599E96-7567-3940-9741-05957A1B8A6F}" presName="descendantText" presStyleLbl="alignAcc1" presStyleIdx="2" presStyleCnt="7">
        <dgm:presLayoutVars>
          <dgm:bulletEnabled val="1"/>
        </dgm:presLayoutVars>
      </dgm:prSet>
      <dgm:spPr/>
    </dgm:pt>
    <dgm:pt modelId="{89634457-5FD7-FD47-82ED-4264A17C0A9D}" type="pres">
      <dgm:prSet presAssocID="{C375BA3E-921F-0F4B-B22D-A38FA4E6DBAD}" presName="sp" presStyleCnt="0"/>
      <dgm:spPr/>
    </dgm:pt>
    <dgm:pt modelId="{6D477A7A-E79B-F747-95FE-AFD0D6F669BA}" type="pres">
      <dgm:prSet presAssocID="{19BBB609-3F6C-0945-B52E-49FEBE4B0097}" presName="composite" presStyleCnt="0"/>
      <dgm:spPr/>
    </dgm:pt>
    <dgm:pt modelId="{18957134-A9B8-4F4D-AA81-A2CF6EAA31F1}" type="pres">
      <dgm:prSet presAssocID="{19BBB609-3F6C-0945-B52E-49FEBE4B0097}" presName="parentText" presStyleLbl="alignNode1" presStyleIdx="3" presStyleCnt="7">
        <dgm:presLayoutVars>
          <dgm:chMax val="1"/>
          <dgm:bulletEnabled val="1"/>
        </dgm:presLayoutVars>
      </dgm:prSet>
      <dgm:spPr/>
    </dgm:pt>
    <dgm:pt modelId="{C5C7A67A-E004-9B42-B961-A6BF6A1494B4}" type="pres">
      <dgm:prSet presAssocID="{19BBB609-3F6C-0945-B52E-49FEBE4B0097}" presName="descendantText" presStyleLbl="alignAcc1" presStyleIdx="3" presStyleCnt="7">
        <dgm:presLayoutVars>
          <dgm:bulletEnabled val="1"/>
        </dgm:presLayoutVars>
      </dgm:prSet>
      <dgm:spPr/>
    </dgm:pt>
    <dgm:pt modelId="{28EB42A8-CF6F-1B46-88FA-41D36BEBC34F}" type="pres">
      <dgm:prSet presAssocID="{AFBB64BA-A787-C240-825A-709F4DCB40B0}" presName="sp" presStyleCnt="0"/>
      <dgm:spPr/>
    </dgm:pt>
    <dgm:pt modelId="{529B4C96-04E1-3C40-B0AE-9EA52BB20314}" type="pres">
      <dgm:prSet presAssocID="{D3270951-0F16-6F40-B4D5-13AEA253F49E}" presName="composite" presStyleCnt="0"/>
      <dgm:spPr/>
    </dgm:pt>
    <dgm:pt modelId="{308173C7-E213-414A-88B8-8212491321E3}" type="pres">
      <dgm:prSet presAssocID="{D3270951-0F16-6F40-B4D5-13AEA253F49E}" presName="parentText" presStyleLbl="alignNode1" presStyleIdx="4" presStyleCnt="7">
        <dgm:presLayoutVars>
          <dgm:chMax val="1"/>
          <dgm:bulletEnabled val="1"/>
        </dgm:presLayoutVars>
      </dgm:prSet>
      <dgm:spPr/>
    </dgm:pt>
    <dgm:pt modelId="{210DB1D1-6DB5-084D-88F9-DA1A897FCF93}" type="pres">
      <dgm:prSet presAssocID="{D3270951-0F16-6F40-B4D5-13AEA253F49E}" presName="descendantText" presStyleLbl="alignAcc1" presStyleIdx="4" presStyleCnt="7">
        <dgm:presLayoutVars>
          <dgm:bulletEnabled val="1"/>
        </dgm:presLayoutVars>
      </dgm:prSet>
      <dgm:spPr/>
    </dgm:pt>
    <dgm:pt modelId="{4E1995C0-39E6-1A46-B51F-B89F1E814791}" type="pres">
      <dgm:prSet presAssocID="{87B30C80-9583-9D4A-92AD-1823311BCB4F}" presName="sp" presStyleCnt="0"/>
      <dgm:spPr/>
    </dgm:pt>
    <dgm:pt modelId="{EBB1AD18-1AD6-0A4F-8445-8E15DFE84CB0}" type="pres">
      <dgm:prSet presAssocID="{0871390B-C378-2F45-8095-7C6C3AFDD391}" presName="composite" presStyleCnt="0"/>
      <dgm:spPr/>
    </dgm:pt>
    <dgm:pt modelId="{B6DB8955-C8B6-D54B-8D83-9973FB59AA9A}" type="pres">
      <dgm:prSet presAssocID="{0871390B-C378-2F45-8095-7C6C3AFDD391}" presName="parentText" presStyleLbl="alignNode1" presStyleIdx="5" presStyleCnt="7">
        <dgm:presLayoutVars>
          <dgm:chMax val="1"/>
          <dgm:bulletEnabled val="1"/>
        </dgm:presLayoutVars>
      </dgm:prSet>
      <dgm:spPr/>
    </dgm:pt>
    <dgm:pt modelId="{7F189764-77E6-A241-B28C-BB2346E0D206}" type="pres">
      <dgm:prSet presAssocID="{0871390B-C378-2F45-8095-7C6C3AFDD391}" presName="descendantText" presStyleLbl="alignAcc1" presStyleIdx="5" presStyleCnt="7">
        <dgm:presLayoutVars>
          <dgm:bulletEnabled val="1"/>
        </dgm:presLayoutVars>
      </dgm:prSet>
      <dgm:spPr/>
    </dgm:pt>
    <dgm:pt modelId="{5AC004D6-3C83-734C-84B6-CDEAD71BECD5}" type="pres">
      <dgm:prSet presAssocID="{EC2C9F9C-ED2F-E646-97DE-2470F5BF9F7E}" presName="sp" presStyleCnt="0"/>
      <dgm:spPr/>
    </dgm:pt>
    <dgm:pt modelId="{B8C5E632-AC85-8B42-A63A-5281F5BADA7A}" type="pres">
      <dgm:prSet presAssocID="{18DD6AC7-E532-0F4C-B3D1-EA4E48D1F052}" presName="composite" presStyleCnt="0"/>
      <dgm:spPr/>
    </dgm:pt>
    <dgm:pt modelId="{98599A31-886D-2245-B5DA-490661B178A3}" type="pres">
      <dgm:prSet presAssocID="{18DD6AC7-E532-0F4C-B3D1-EA4E48D1F052}" presName="parentText" presStyleLbl="alignNode1" presStyleIdx="6" presStyleCnt="7">
        <dgm:presLayoutVars>
          <dgm:chMax val="1"/>
          <dgm:bulletEnabled val="1"/>
        </dgm:presLayoutVars>
      </dgm:prSet>
      <dgm:spPr/>
    </dgm:pt>
    <dgm:pt modelId="{9D779EE4-6638-BE44-851B-65FFCE5B38EE}" type="pres">
      <dgm:prSet presAssocID="{18DD6AC7-E532-0F4C-B3D1-EA4E48D1F052}" presName="descendantText" presStyleLbl="alignAcc1" presStyleIdx="6" presStyleCnt="7">
        <dgm:presLayoutVars>
          <dgm:bulletEnabled val="1"/>
        </dgm:presLayoutVars>
      </dgm:prSet>
      <dgm:spPr/>
    </dgm:pt>
  </dgm:ptLst>
  <dgm:cxnLst>
    <dgm:cxn modelId="{4346470F-EA67-F844-8643-C1BE509F1265}" srcId="{0871390B-C378-2F45-8095-7C6C3AFDD391}" destId="{D14983BB-3DF6-9542-8B9F-C41C3A2F1BCF}" srcOrd="1" destOrd="0" parTransId="{14F30A10-D5F1-8A49-84A3-B6D0C3F8FB64}" sibTransId="{ECEF931B-489C-9140-B50F-31FEB59FC031}"/>
    <dgm:cxn modelId="{DAE9C110-2807-2C41-93B0-638F899D8344}" type="presOf" srcId="{E4691113-DC12-0342-8077-B70A9DAFFF07}" destId="{40A64F04-53F8-E14A-8C08-ACFC5DC9D2EE}" srcOrd="0" destOrd="0" presId="urn:microsoft.com/office/officeart/2005/8/layout/chevron2"/>
    <dgm:cxn modelId="{C1B06B1C-48EF-7445-9C81-F6FF188C1670}" srcId="{20E83DAD-6402-FD48-B2AE-A20ECB2BCFC5}" destId="{18DD6AC7-E532-0F4C-B3D1-EA4E48D1F052}" srcOrd="6" destOrd="0" parTransId="{F98CF093-BC8D-EC4E-9ACE-45304413F7D3}" sibTransId="{BC326158-6A81-0541-8016-821A6A33BD5C}"/>
    <dgm:cxn modelId="{A74EE81E-DE16-884E-B990-DD79D749DC10}" type="presOf" srcId="{19BBB609-3F6C-0945-B52E-49FEBE4B0097}" destId="{18957134-A9B8-4F4D-AA81-A2CF6EAA31F1}" srcOrd="0" destOrd="0" presId="urn:microsoft.com/office/officeart/2005/8/layout/chevron2"/>
    <dgm:cxn modelId="{638A4625-8304-8541-882E-EEFC65E234C8}" type="presOf" srcId="{849403AB-0D5C-F24A-975D-C69173600541}" destId="{9E8C68BB-9869-DD47-8829-734EC954DA1D}" srcOrd="0" destOrd="0" presId="urn:microsoft.com/office/officeart/2005/8/layout/chevron2"/>
    <dgm:cxn modelId="{341F7025-06C6-564C-A01C-BA22FABA21B6}" type="presOf" srcId="{A116432E-B56C-7048-B837-413481189678}" destId="{C5C7A67A-E004-9B42-B961-A6BF6A1494B4}" srcOrd="0" destOrd="0" presId="urn:microsoft.com/office/officeart/2005/8/layout/chevron2"/>
    <dgm:cxn modelId="{CC288726-D5F4-E749-B1EA-EED8EC69D113}" srcId="{D3270951-0F16-6F40-B4D5-13AEA253F49E}" destId="{CE796A9C-A235-C848-B678-BCA706B260F7}" srcOrd="0" destOrd="0" parTransId="{1ACCBEAE-6430-6940-8DE2-6F37B244D581}" sibTransId="{C2FFB7C8-CFB9-1945-B0D5-EDF135B16C38}"/>
    <dgm:cxn modelId="{A0AB682A-F62F-8543-B60E-3A9D0FF69CD6}" srcId="{20E83DAD-6402-FD48-B2AE-A20ECB2BCFC5}" destId="{849403AB-0D5C-F24A-975D-C69173600541}" srcOrd="1" destOrd="0" parTransId="{EEF8C50B-4742-9D42-AE0D-98BD5C06A783}" sibTransId="{FA6A766D-3BEE-0A4C-82A1-25712CFE35DA}"/>
    <dgm:cxn modelId="{91614933-FEB4-164C-B4FE-0ECBAD1B7D09}" type="presOf" srcId="{D14983BB-3DF6-9542-8B9F-C41C3A2F1BCF}" destId="{7F189764-77E6-A241-B28C-BB2346E0D206}" srcOrd="0" destOrd="1" presId="urn:microsoft.com/office/officeart/2005/8/layout/chevron2"/>
    <dgm:cxn modelId="{12012D3C-25E6-B34F-92B2-ED9A5D269D6A}" type="presOf" srcId="{20E83DAD-6402-FD48-B2AE-A20ECB2BCFC5}" destId="{0997B42C-5566-AB43-BF94-429B2C25D635}" srcOrd="0" destOrd="0" presId="urn:microsoft.com/office/officeart/2005/8/layout/chevron2"/>
    <dgm:cxn modelId="{9BCC5340-CB2B-0640-B11F-D0E5BAD8747A}" type="presOf" srcId="{0871390B-C378-2F45-8095-7C6C3AFDD391}" destId="{B6DB8955-C8B6-D54B-8D83-9973FB59AA9A}" srcOrd="0" destOrd="0" presId="urn:microsoft.com/office/officeart/2005/8/layout/chevron2"/>
    <dgm:cxn modelId="{6F0AFE4E-5624-434D-AEC7-A397789A4F8A}" srcId="{20E83DAD-6402-FD48-B2AE-A20ECB2BCFC5}" destId="{19BBB609-3F6C-0945-B52E-49FEBE4B0097}" srcOrd="3" destOrd="0" parTransId="{E14E48C2-5A2A-8644-85BB-AE395DE4DBD1}" sibTransId="{AFBB64BA-A787-C240-825A-709F4DCB40B0}"/>
    <dgm:cxn modelId="{BEF1AE53-2A6E-6547-8F21-D916478A5C5B}" type="presOf" srcId="{2E9C267B-AE49-D843-9599-EE0F9E5D8BC4}" destId="{9D779EE4-6638-BE44-851B-65FFCE5B38EE}" srcOrd="0" destOrd="0" presId="urn:microsoft.com/office/officeart/2005/8/layout/chevron2"/>
    <dgm:cxn modelId="{F507AF59-21D5-0548-A6E6-9AF4ECC530F7}" type="presOf" srcId="{18DD6AC7-E532-0F4C-B3D1-EA4E48D1F052}" destId="{98599A31-886D-2245-B5DA-490661B178A3}" srcOrd="0" destOrd="0" presId="urn:microsoft.com/office/officeart/2005/8/layout/chevron2"/>
    <dgm:cxn modelId="{A0F3766F-5B02-C64C-91D8-A08BF9C4229E}" srcId="{D9AC1F52-D1BB-114A-9D03-0AC24D8279CE}" destId="{0331996C-507D-6A4C-BB63-6E9620595820}" srcOrd="0" destOrd="0" parTransId="{DE40BE22-6849-5747-87DA-EA1E2EE99118}" sibTransId="{2B8DEEB8-EAF3-D84A-B625-51D04A6EBEEB}"/>
    <dgm:cxn modelId="{AD392870-24D4-B645-AF15-38C94D71FE54}" type="presOf" srcId="{CE796A9C-A235-C848-B678-BCA706B260F7}" destId="{210DB1D1-6DB5-084D-88F9-DA1A897FCF93}" srcOrd="0" destOrd="0" presId="urn:microsoft.com/office/officeart/2005/8/layout/chevron2"/>
    <dgm:cxn modelId="{4B48887B-B022-C14F-A2F3-74737165DFF7}" srcId="{849403AB-0D5C-F24A-975D-C69173600541}" destId="{E4691113-DC12-0342-8077-B70A9DAFFF07}" srcOrd="0" destOrd="0" parTransId="{B94E7152-7A5A-874F-9B1F-BD8746B1419E}" sibTransId="{2F9BB052-ED5E-6D43-8F28-1730AC585C09}"/>
    <dgm:cxn modelId="{70B1E47C-1997-D84E-B787-2EF14A4BEE0F}" srcId="{20E83DAD-6402-FD48-B2AE-A20ECB2BCFC5}" destId="{0871390B-C378-2F45-8095-7C6C3AFDD391}" srcOrd="5" destOrd="0" parTransId="{30F40BBD-2B03-C047-AC57-873EA620202B}" sibTransId="{EC2C9F9C-ED2F-E646-97DE-2470F5BF9F7E}"/>
    <dgm:cxn modelId="{8BC5537D-3CE8-4B48-99C6-A29F698B32EC}" srcId="{20E83DAD-6402-FD48-B2AE-A20ECB2BCFC5}" destId="{BE599E96-7567-3940-9741-05957A1B8A6F}" srcOrd="2" destOrd="0" parTransId="{B7FE2535-9C42-9145-BAC1-DEAB88AAC29E}" sibTransId="{C375BA3E-921F-0F4B-B22D-A38FA4E6DBAD}"/>
    <dgm:cxn modelId="{C53A247E-426D-3440-9EDC-6C45CDAA2F21}" srcId="{20E83DAD-6402-FD48-B2AE-A20ECB2BCFC5}" destId="{D9AC1F52-D1BB-114A-9D03-0AC24D8279CE}" srcOrd="0" destOrd="0" parTransId="{5BB644B3-86FA-3B49-AD95-5D971382299E}" sibTransId="{FD7A1014-4AA5-E84A-9208-36FF31786C54}"/>
    <dgm:cxn modelId="{73A55892-CDA5-0A42-BDC5-34B51108465F}" srcId="{0871390B-C378-2F45-8095-7C6C3AFDD391}" destId="{B218BCAC-1AFA-014B-96B9-214DA22A98C9}" srcOrd="0" destOrd="0" parTransId="{F0D54064-FDD1-924C-89FA-CC6AA94D3127}" sibTransId="{EAC55863-41A6-5345-AB07-5665D8BCF978}"/>
    <dgm:cxn modelId="{A3F319A7-98EB-7549-A63C-649050A7BC1A}" srcId="{20E83DAD-6402-FD48-B2AE-A20ECB2BCFC5}" destId="{D3270951-0F16-6F40-B4D5-13AEA253F49E}" srcOrd="4" destOrd="0" parTransId="{2C342AD3-EA69-3B4C-839B-874DF42C3C5B}" sibTransId="{87B30C80-9583-9D4A-92AD-1823311BCB4F}"/>
    <dgm:cxn modelId="{F01EB3A9-0F80-D847-A2F8-7ED3433158EB}" type="presOf" srcId="{D3270951-0F16-6F40-B4D5-13AEA253F49E}" destId="{308173C7-E213-414A-88B8-8212491321E3}" srcOrd="0" destOrd="0" presId="urn:microsoft.com/office/officeart/2005/8/layout/chevron2"/>
    <dgm:cxn modelId="{B2112CAD-8E03-2E49-8B85-AC01057F3569}" type="presOf" srcId="{EE00CDC3-5083-F44A-8445-32EE9F0A6365}" destId="{EBF72AF8-4AB9-B04E-AC06-133C17E26EBC}" srcOrd="0" destOrd="0" presId="urn:microsoft.com/office/officeart/2005/8/layout/chevron2"/>
    <dgm:cxn modelId="{0D8C7BAE-6C73-DB45-96A9-44A4E574E102}" srcId="{BE599E96-7567-3940-9741-05957A1B8A6F}" destId="{EE00CDC3-5083-F44A-8445-32EE9F0A6365}" srcOrd="0" destOrd="0" parTransId="{4E73FA13-61B0-AE4E-B46A-402AB51A4C9E}" sibTransId="{A64E757F-6859-6D40-9EB6-AEF2FD016B88}"/>
    <dgm:cxn modelId="{B7DAB0AE-E9BC-4F4E-BA86-5E60F442BA2A}" srcId="{18DD6AC7-E532-0F4C-B3D1-EA4E48D1F052}" destId="{2E9C267B-AE49-D843-9599-EE0F9E5D8BC4}" srcOrd="0" destOrd="0" parTransId="{B055E1E0-BF14-AF46-99C2-18C0A01905B5}" sibTransId="{2C9CA3EB-791A-6046-BC0C-08F4A6C817CF}"/>
    <dgm:cxn modelId="{B889C3B5-6D8D-D741-8EEA-4F7CC65453C6}" type="presOf" srcId="{BE599E96-7567-3940-9741-05957A1B8A6F}" destId="{3C9965B6-681A-0141-A5CC-C22116CBBD6D}" srcOrd="0" destOrd="0" presId="urn:microsoft.com/office/officeart/2005/8/layout/chevron2"/>
    <dgm:cxn modelId="{0C843EBB-299F-A243-8998-35CE44E2369E}" srcId="{19BBB609-3F6C-0945-B52E-49FEBE4B0097}" destId="{A116432E-B56C-7048-B837-413481189678}" srcOrd="0" destOrd="0" parTransId="{F0DEB319-8CEC-444F-B828-52895B3852B6}" sibTransId="{47B1E0E7-A5A7-6645-941E-E93638B3FC2C}"/>
    <dgm:cxn modelId="{002B70D0-482F-4747-9581-4FD8E5C9CEFC}" type="presOf" srcId="{B218BCAC-1AFA-014B-96B9-214DA22A98C9}" destId="{7F189764-77E6-A241-B28C-BB2346E0D206}" srcOrd="0" destOrd="0" presId="urn:microsoft.com/office/officeart/2005/8/layout/chevron2"/>
    <dgm:cxn modelId="{C687CDD8-8FDF-254E-AFFE-CF8BFAB089AE}" type="presOf" srcId="{0331996C-507D-6A4C-BB63-6E9620595820}" destId="{334B828D-9101-034E-BE8D-E85C354F7F9B}" srcOrd="0" destOrd="0" presId="urn:microsoft.com/office/officeart/2005/8/layout/chevron2"/>
    <dgm:cxn modelId="{44BFD5F3-FCC0-2C4A-BD11-FAC059736AC4}" type="presOf" srcId="{D9AC1F52-D1BB-114A-9D03-0AC24D8279CE}" destId="{EFC75A09-40F2-D047-8E31-74ECA266B949}" srcOrd="0" destOrd="0" presId="urn:microsoft.com/office/officeart/2005/8/layout/chevron2"/>
    <dgm:cxn modelId="{81D4010C-96C2-2049-870E-C213D3B78D13}" type="presParOf" srcId="{0997B42C-5566-AB43-BF94-429B2C25D635}" destId="{500CD4DC-9000-9E4A-9A45-EF80C4AEF6A2}" srcOrd="0" destOrd="0" presId="urn:microsoft.com/office/officeart/2005/8/layout/chevron2"/>
    <dgm:cxn modelId="{60F10AD7-63F5-614E-B7E2-875757586334}" type="presParOf" srcId="{500CD4DC-9000-9E4A-9A45-EF80C4AEF6A2}" destId="{EFC75A09-40F2-D047-8E31-74ECA266B949}" srcOrd="0" destOrd="0" presId="urn:microsoft.com/office/officeart/2005/8/layout/chevron2"/>
    <dgm:cxn modelId="{2E2A7BB5-2B45-FC49-ACC9-8F2F40AF7DF3}" type="presParOf" srcId="{500CD4DC-9000-9E4A-9A45-EF80C4AEF6A2}" destId="{334B828D-9101-034E-BE8D-E85C354F7F9B}" srcOrd="1" destOrd="0" presId="urn:microsoft.com/office/officeart/2005/8/layout/chevron2"/>
    <dgm:cxn modelId="{F9913BDD-EE1B-7149-9D50-7B2B75A26B41}" type="presParOf" srcId="{0997B42C-5566-AB43-BF94-429B2C25D635}" destId="{946C073A-0DF9-9745-A676-B5249C9B7857}" srcOrd="1" destOrd="0" presId="urn:microsoft.com/office/officeart/2005/8/layout/chevron2"/>
    <dgm:cxn modelId="{0E77F69A-9D7B-CE4E-8374-73C99A5FAAE5}" type="presParOf" srcId="{0997B42C-5566-AB43-BF94-429B2C25D635}" destId="{B0209815-3953-BF42-B0FA-A7BCA08C2C4A}" srcOrd="2" destOrd="0" presId="urn:microsoft.com/office/officeart/2005/8/layout/chevron2"/>
    <dgm:cxn modelId="{233B5281-B8AB-2D4C-953E-80BDEBE1F677}" type="presParOf" srcId="{B0209815-3953-BF42-B0FA-A7BCA08C2C4A}" destId="{9E8C68BB-9869-DD47-8829-734EC954DA1D}" srcOrd="0" destOrd="0" presId="urn:microsoft.com/office/officeart/2005/8/layout/chevron2"/>
    <dgm:cxn modelId="{BB2E448A-CF63-CA43-8621-E4CDF4656065}" type="presParOf" srcId="{B0209815-3953-BF42-B0FA-A7BCA08C2C4A}" destId="{40A64F04-53F8-E14A-8C08-ACFC5DC9D2EE}" srcOrd="1" destOrd="0" presId="urn:microsoft.com/office/officeart/2005/8/layout/chevron2"/>
    <dgm:cxn modelId="{90D987E1-3AE9-494E-8CC7-35DC1644D66A}" type="presParOf" srcId="{0997B42C-5566-AB43-BF94-429B2C25D635}" destId="{AD9721B0-79C9-1A42-A563-148AB5622BB9}" srcOrd="3" destOrd="0" presId="urn:microsoft.com/office/officeart/2005/8/layout/chevron2"/>
    <dgm:cxn modelId="{A6B9F359-591F-504B-A0AF-B88C9A4B7BD0}" type="presParOf" srcId="{0997B42C-5566-AB43-BF94-429B2C25D635}" destId="{469B46F5-01E5-A547-B9D0-32B0FFAEF616}" srcOrd="4" destOrd="0" presId="urn:microsoft.com/office/officeart/2005/8/layout/chevron2"/>
    <dgm:cxn modelId="{6C052386-37AA-9C47-AFD6-C486308B6C2D}" type="presParOf" srcId="{469B46F5-01E5-A547-B9D0-32B0FFAEF616}" destId="{3C9965B6-681A-0141-A5CC-C22116CBBD6D}" srcOrd="0" destOrd="0" presId="urn:microsoft.com/office/officeart/2005/8/layout/chevron2"/>
    <dgm:cxn modelId="{9A34793A-1888-9D46-AE3C-2EEFC5B8E3BA}" type="presParOf" srcId="{469B46F5-01E5-A547-B9D0-32B0FFAEF616}" destId="{EBF72AF8-4AB9-B04E-AC06-133C17E26EBC}" srcOrd="1" destOrd="0" presId="urn:microsoft.com/office/officeart/2005/8/layout/chevron2"/>
    <dgm:cxn modelId="{D70469AB-ACBA-9D4F-B479-1ECC2AC86B7D}" type="presParOf" srcId="{0997B42C-5566-AB43-BF94-429B2C25D635}" destId="{89634457-5FD7-FD47-82ED-4264A17C0A9D}" srcOrd="5" destOrd="0" presId="urn:microsoft.com/office/officeart/2005/8/layout/chevron2"/>
    <dgm:cxn modelId="{D70E885C-BBB1-7F40-8BB5-CDB7B9642ABB}" type="presParOf" srcId="{0997B42C-5566-AB43-BF94-429B2C25D635}" destId="{6D477A7A-E79B-F747-95FE-AFD0D6F669BA}" srcOrd="6" destOrd="0" presId="urn:microsoft.com/office/officeart/2005/8/layout/chevron2"/>
    <dgm:cxn modelId="{202C092E-0B61-0B4B-B24D-366475829BFE}" type="presParOf" srcId="{6D477A7A-E79B-F747-95FE-AFD0D6F669BA}" destId="{18957134-A9B8-4F4D-AA81-A2CF6EAA31F1}" srcOrd="0" destOrd="0" presId="urn:microsoft.com/office/officeart/2005/8/layout/chevron2"/>
    <dgm:cxn modelId="{0CDECC06-2219-2A46-937C-FBF8BD46086A}" type="presParOf" srcId="{6D477A7A-E79B-F747-95FE-AFD0D6F669BA}" destId="{C5C7A67A-E004-9B42-B961-A6BF6A1494B4}" srcOrd="1" destOrd="0" presId="urn:microsoft.com/office/officeart/2005/8/layout/chevron2"/>
    <dgm:cxn modelId="{465040C3-6496-D643-9FA8-D2637A3B039B}" type="presParOf" srcId="{0997B42C-5566-AB43-BF94-429B2C25D635}" destId="{28EB42A8-CF6F-1B46-88FA-41D36BEBC34F}" srcOrd="7" destOrd="0" presId="urn:microsoft.com/office/officeart/2005/8/layout/chevron2"/>
    <dgm:cxn modelId="{9F9320B7-3E3A-6844-93B8-2CFA37EF2E1D}" type="presParOf" srcId="{0997B42C-5566-AB43-BF94-429B2C25D635}" destId="{529B4C96-04E1-3C40-B0AE-9EA52BB20314}" srcOrd="8" destOrd="0" presId="urn:microsoft.com/office/officeart/2005/8/layout/chevron2"/>
    <dgm:cxn modelId="{094C1B3E-55D1-B540-AAA8-42C567479758}" type="presParOf" srcId="{529B4C96-04E1-3C40-B0AE-9EA52BB20314}" destId="{308173C7-E213-414A-88B8-8212491321E3}" srcOrd="0" destOrd="0" presId="urn:microsoft.com/office/officeart/2005/8/layout/chevron2"/>
    <dgm:cxn modelId="{4EFFC5CB-8F55-6D4B-BB5D-972A9CC8B681}" type="presParOf" srcId="{529B4C96-04E1-3C40-B0AE-9EA52BB20314}" destId="{210DB1D1-6DB5-084D-88F9-DA1A897FCF93}" srcOrd="1" destOrd="0" presId="urn:microsoft.com/office/officeart/2005/8/layout/chevron2"/>
    <dgm:cxn modelId="{E5067564-0AE3-844A-BF5D-DA3B8A52FE72}" type="presParOf" srcId="{0997B42C-5566-AB43-BF94-429B2C25D635}" destId="{4E1995C0-39E6-1A46-B51F-B89F1E814791}" srcOrd="9" destOrd="0" presId="urn:microsoft.com/office/officeart/2005/8/layout/chevron2"/>
    <dgm:cxn modelId="{20AD96B8-F09C-7144-8689-F08C4DD5DC4A}" type="presParOf" srcId="{0997B42C-5566-AB43-BF94-429B2C25D635}" destId="{EBB1AD18-1AD6-0A4F-8445-8E15DFE84CB0}" srcOrd="10" destOrd="0" presId="urn:microsoft.com/office/officeart/2005/8/layout/chevron2"/>
    <dgm:cxn modelId="{444AD9DB-BB3A-3749-B42A-F14331CF672C}" type="presParOf" srcId="{EBB1AD18-1AD6-0A4F-8445-8E15DFE84CB0}" destId="{B6DB8955-C8B6-D54B-8D83-9973FB59AA9A}" srcOrd="0" destOrd="0" presId="urn:microsoft.com/office/officeart/2005/8/layout/chevron2"/>
    <dgm:cxn modelId="{2DE3A7DA-778A-7B4D-99C2-92F209B0093E}" type="presParOf" srcId="{EBB1AD18-1AD6-0A4F-8445-8E15DFE84CB0}" destId="{7F189764-77E6-A241-B28C-BB2346E0D206}" srcOrd="1" destOrd="0" presId="urn:microsoft.com/office/officeart/2005/8/layout/chevron2"/>
    <dgm:cxn modelId="{268250F0-B308-4040-9665-35E2504008A8}" type="presParOf" srcId="{0997B42C-5566-AB43-BF94-429B2C25D635}" destId="{5AC004D6-3C83-734C-84B6-CDEAD71BECD5}" srcOrd="11" destOrd="0" presId="urn:microsoft.com/office/officeart/2005/8/layout/chevron2"/>
    <dgm:cxn modelId="{2AA302C4-A409-5E46-8FB2-3FE9ADBDC673}" type="presParOf" srcId="{0997B42C-5566-AB43-BF94-429B2C25D635}" destId="{B8C5E632-AC85-8B42-A63A-5281F5BADA7A}" srcOrd="12" destOrd="0" presId="urn:microsoft.com/office/officeart/2005/8/layout/chevron2"/>
    <dgm:cxn modelId="{C55A9600-46BC-4C4F-8B39-8DE6D459432B}" type="presParOf" srcId="{B8C5E632-AC85-8B42-A63A-5281F5BADA7A}" destId="{98599A31-886D-2245-B5DA-490661B178A3}" srcOrd="0" destOrd="0" presId="urn:microsoft.com/office/officeart/2005/8/layout/chevron2"/>
    <dgm:cxn modelId="{1FDE7327-4B3B-1E46-83A3-E218143CF02F}" type="presParOf" srcId="{B8C5E632-AC85-8B42-A63A-5281F5BADA7A}" destId="{9D779EE4-6638-BE44-851B-65FFCE5B38EE}"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39939F-7C87-4890-9CBB-0BE742791786}"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4FEEDE0C-83B4-4B53-A446-3F802CDA4DCB}">
      <dgm:prSet/>
      <dgm:spPr/>
      <dgm:t>
        <a:bodyPr/>
        <a:lstStyle/>
        <a:p>
          <a:r>
            <a:rPr lang="en-US" b="1"/>
            <a:t>PRINCIPAL AIMS </a:t>
          </a:r>
          <a:endParaRPr lang="en-US"/>
        </a:p>
      </dgm:t>
    </dgm:pt>
    <dgm:pt modelId="{23D544E5-B5DE-4438-A93E-349919884353}" type="parTrans" cxnId="{9D723DA7-1BD8-4160-957C-BB4C9F140E51}">
      <dgm:prSet/>
      <dgm:spPr/>
      <dgm:t>
        <a:bodyPr/>
        <a:lstStyle/>
        <a:p>
          <a:endParaRPr lang="en-US"/>
        </a:p>
      </dgm:t>
    </dgm:pt>
    <dgm:pt modelId="{5DF1D3F1-2726-4461-9DE5-F1D8CCD24BDC}" type="sibTrans" cxnId="{9D723DA7-1BD8-4160-957C-BB4C9F140E51}">
      <dgm:prSet/>
      <dgm:spPr/>
      <dgm:t>
        <a:bodyPr/>
        <a:lstStyle/>
        <a:p>
          <a:endParaRPr lang="en-US"/>
        </a:p>
      </dgm:t>
    </dgm:pt>
    <dgm:pt modelId="{94FF21B1-9E96-4E96-903A-EDAD072F02E8}">
      <dgm:prSet/>
      <dgm:spPr/>
      <dgm:t>
        <a:bodyPr/>
        <a:lstStyle/>
        <a:p>
          <a:r>
            <a:rPr lang="en-US"/>
            <a:t>Understand the </a:t>
          </a:r>
          <a:r>
            <a:rPr lang="en-US" b="1"/>
            <a:t>knowledge/skills, experiences and attitudes </a:t>
          </a:r>
          <a:r>
            <a:rPr lang="en-US"/>
            <a:t>of health and social care teachers/trainers on </a:t>
          </a:r>
          <a:r>
            <a:rPr lang="en-US" b="1"/>
            <a:t>LGBTQ+ subjects</a:t>
          </a:r>
          <a:endParaRPr lang="en-US"/>
        </a:p>
      </dgm:t>
    </dgm:pt>
    <dgm:pt modelId="{49F717DF-31EE-4B1A-8254-6A4C1782A904}" type="parTrans" cxnId="{900153D4-4EB7-4064-98BC-DD5254C8165D}">
      <dgm:prSet/>
      <dgm:spPr/>
      <dgm:t>
        <a:bodyPr/>
        <a:lstStyle/>
        <a:p>
          <a:endParaRPr lang="en-US"/>
        </a:p>
      </dgm:t>
    </dgm:pt>
    <dgm:pt modelId="{B5B5E64D-92F8-4D28-B72E-44C98E66BBEA}" type="sibTrans" cxnId="{900153D4-4EB7-4064-98BC-DD5254C8165D}">
      <dgm:prSet/>
      <dgm:spPr/>
      <dgm:t>
        <a:bodyPr/>
        <a:lstStyle/>
        <a:p>
          <a:endParaRPr lang="en-US"/>
        </a:p>
      </dgm:t>
    </dgm:pt>
    <dgm:pt modelId="{B885610A-A16C-4414-8FCE-7EB87CF674C9}">
      <dgm:prSet/>
      <dgm:spPr/>
      <dgm:t>
        <a:bodyPr/>
        <a:lstStyle/>
        <a:p>
          <a:r>
            <a:rPr lang="en-US"/>
            <a:t>Identification of teachers' and health and social care workers' LGBTQ+ learning </a:t>
          </a:r>
          <a:r>
            <a:rPr lang="en-US" b="1"/>
            <a:t>needs</a:t>
          </a:r>
          <a:r>
            <a:rPr lang="en-US"/>
            <a:t> and </a:t>
          </a:r>
          <a:r>
            <a:rPr lang="en-US" b="1"/>
            <a:t>cross-cultural/country comparison</a:t>
          </a:r>
          <a:r>
            <a:rPr lang="en-US"/>
            <a:t>.</a:t>
          </a:r>
        </a:p>
      </dgm:t>
    </dgm:pt>
    <dgm:pt modelId="{7DCDFCDC-6EB2-4C07-AB20-BCAFC803CCA6}" type="parTrans" cxnId="{8EF48BC2-B65E-4561-A761-EDFFC8386AAC}">
      <dgm:prSet/>
      <dgm:spPr/>
      <dgm:t>
        <a:bodyPr/>
        <a:lstStyle/>
        <a:p>
          <a:endParaRPr lang="en-US"/>
        </a:p>
      </dgm:t>
    </dgm:pt>
    <dgm:pt modelId="{87C48A3F-02C4-45A1-B41B-DDFFE3E92A15}" type="sibTrans" cxnId="{8EF48BC2-B65E-4561-A761-EDFFC8386AAC}">
      <dgm:prSet/>
      <dgm:spPr/>
      <dgm:t>
        <a:bodyPr/>
        <a:lstStyle/>
        <a:p>
          <a:endParaRPr lang="en-US"/>
        </a:p>
      </dgm:t>
    </dgm:pt>
    <dgm:pt modelId="{36F2D869-A465-EA49-AD1E-75C07269D6A9}" type="pres">
      <dgm:prSet presAssocID="{D839939F-7C87-4890-9CBB-0BE742791786}" presName="linear" presStyleCnt="0">
        <dgm:presLayoutVars>
          <dgm:animLvl val="lvl"/>
          <dgm:resizeHandles val="exact"/>
        </dgm:presLayoutVars>
      </dgm:prSet>
      <dgm:spPr/>
    </dgm:pt>
    <dgm:pt modelId="{A4C731D2-A4EE-A34A-AE0E-190A8459360A}" type="pres">
      <dgm:prSet presAssocID="{4FEEDE0C-83B4-4B53-A446-3F802CDA4DCB}" presName="parentText" presStyleLbl="node1" presStyleIdx="0" presStyleCnt="1">
        <dgm:presLayoutVars>
          <dgm:chMax val="0"/>
          <dgm:bulletEnabled val="1"/>
        </dgm:presLayoutVars>
      </dgm:prSet>
      <dgm:spPr/>
    </dgm:pt>
    <dgm:pt modelId="{F8FFCBBC-08F4-6F40-BED6-D26DE75BBEB2}" type="pres">
      <dgm:prSet presAssocID="{4FEEDE0C-83B4-4B53-A446-3F802CDA4DCB}" presName="childText" presStyleLbl="revTx" presStyleIdx="0" presStyleCnt="1">
        <dgm:presLayoutVars>
          <dgm:bulletEnabled val="1"/>
        </dgm:presLayoutVars>
      </dgm:prSet>
      <dgm:spPr/>
    </dgm:pt>
  </dgm:ptLst>
  <dgm:cxnLst>
    <dgm:cxn modelId="{259FE905-92B4-174F-BABF-F2D25519309D}" type="presOf" srcId="{D839939F-7C87-4890-9CBB-0BE742791786}" destId="{36F2D869-A465-EA49-AD1E-75C07269D6A9}" srcOrd="0" destOrd="0" presId="urn:microsoft.com/office/officeart/2005/8/layout/vList2"/>
    <dgm:cxn modelId="{3FCC7E16-47F6-7A46-9512-202262CD0BFD}" type="presOf" srcId="{94FF21B1-9E96-4E96-903A-EDAD072F02E8}" destId="{F8FFCBBC-08F4-6F40-BED6-D26DE75BBEB2}" srcOrd="0" destOrd="0" presId="urn:microsoft.com/office/officeart/2005/8/layout/vList2"/>
    <dgm:cxn modelId="{CEFB3148-E694-584C-96EE-C2E85297DBB0}" type="presOf" srcId="{4FEEDE0C-83B4-4B53-A446-3F802CDA4DCB}" destId="{A4C731D2-A4EE-A34A-AE0E-190A8459360A}" srcOrd="0" destOrd="0" presId="urn:microsoft.com/office/officeart/2005/8/layout/vList2"/>
    <dgm:cxn modelId="{9D723DA7-1BD8-4160-957C-BB4C9F140E51}" srcId="{D839939F-7C87-4890-9CBB-0BE742791786}" destId="{4FEEDE0C-83B4-4B53-A446-3F802CDA4DCB}" srcOrd="0" destOrd="0" parTransId="{23D544E5-B5DE-4438-A93E-349919884353}" sibTransId="{5DF1D3F1-2726-4461-9DE5-F1D8CCD24BDC}"/>
    <dgm:cxn modelId="{8EF48BC2-B65E-4561-A761-EDFFC8386AAC}" srcId="{4FEEDE0C-83B4-4B53-A446-3F802CDA4DCB}" destId="{B885610A-A16C-4414-8FCE-7EB87CF674C9}" srcOrd="1" destOrd="0" parTransId="{7DCDFCDC-6EB2-4C07-AB20-BCAFC803CCA6}" sibTransId="{87C48A3F-02C4-45A1-B41B-DDFFE3E92A15}"/>
    <dgm:cxn modelId="{0A6D97D1-AEFF-AC40-9F35-C77827486CFC}" type="presOf" srcId="{B885610A-A16C-4414-8FCE-7EB87CF674C9}" destId="{F8FFCBBC-08F4-6F40-BED6-D26DE75BBEB2}" srcOrd="0" destOrd="1" presId="urn:microsoft.com/office/officeart/2005/8/layout/vList2"/>
    <dgm:cxn modelId="{900153D4-4EB7-4064-98BC-DD5254C8165D}" srcId="{4FEEDE0C-83B4-4B53-A446-3F802CDA4DCB}" destId="{94FF21B1-9E96-4E96-903A-EDAD072F02E8}" srcOrd="0" destOrd="0" parTransId="{49F717DF-31EE-4B1A-8254-6A4C1782A904}" sibTransId="{B5B5E64D-92F8-4D28-B72E-44C98E66BBEA}"/>
    <dgm:cxn modelId="{CDA8593C-BB82-F54B-BD37-AAE566217B32}" type="presParOf" srcId="{36F2D869-A465-EA49-AD1E-75C07269D6A9}" destId="{A4C731D2-A4EE-A34A-AE0E-190A8459360A}" srcOrd="0" destOrd="0" presId="urn:microsoft.com/office/officeart/2005/8/layout/vList2"/>
    <dgm:cxn modelId="{0D9325CF-E7EC-5F42-BF15-FF14A8675ED7}" type="presParOf" srcId="{36F2D869-A465-EA49-AD1E-75C07269D6A9}" destId="{F8FFCBBC-08F4-6F40-BED6-D26DE75BBEB2}"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D735FC7-E855-4096-AC8A-8B86A6EBA3CA}" type="doc">
      <dgm:prSet loTypeId="urn:microsoft.com/office/officeart/2005/8/layout/cycle3" loCatId="cycle" qsTypeId="urn:microsoft.com/office/officeart/2005/8/quickstyle/simple1" qsCatId="simple" csTypeId="urn:microsoft.com/office/officeart/2005/8/colors/colorful2" csCatId="colorful" phldr="1"/>
      <dgm:spPr/>
      <dgm:t>
        <a:bodyPr/>
        <a:lstStyle/>
        <a:p>
          <a:endParaRPr lang="it-IT"/>
        </a:p>
      </dgm:t>
    </dgm:pt>
    <dgm:pt modelId="{9F0B40FB-9DB2-4379-8D1E-5042938E1841}">
      <dgm:prSet phldrT="[Testo]"/>
      <dgm:spPr/>
      <dgm:t>
        <a:bodyPr/>
        <a:lstStyle/>
        <a:p>
          <a:r>
            <a:rPr lang="en-US" b="1"/>
            <a:t>1. Knowledge/skills</a:t>
          </a:r>
          <a:endParaRPr lang="it-IT"/>
        </a:p>
      </dgm:t>
    </dgm:pt>
    <dgm:pt modelId="{9C305F57-6D40-42C8-A129-08F897444789}" type="parTrans" cxnId="{51A0DBE6-0A75-43B0-9C16-4C467FDAF8E1}">
      <dgm:prSet/>
      <dgm:spPr/>
      <dgm:t>
        <a:bodyPr/>
        <a:lstStyle/>
        <a:p>
          <a:endParaRPr lang="it-IT"/>
        </a:p>
      </dgm:t>
    </dgm:pt>
    <dgm:pt modelId="{3C0329FA-FC39-4B63-BB2A-4BFE4ECED7FA}" type="sibTrans" cxnId="{51A0DBE6-0A75-43B0-9C16-4C467FDAF8E1}">
      <dgm:prSet/>
      <dgm:spPr/>
      <dgm:t>
        <a:bodyPr/>
        <a:lstStyle/>
        <a:p>
          <a:endParaRPr lang="it-IT"/>
        </a:p>
      </dgm:t>
    </dgm:pt>
    <dgm:pt modelId="{3DE01415-E1B1-47BD-A99F-EF8AEA8C93BC}">
      <dgm:prSet phldrT="[Testo]"/>
      <dgm:spPr/>
      <dgm:t>
        <a:bodyPr/>
        <a:lstStyle/>
        <a:p>
          <a:r>
            <a:rPr lang="en-US" b="1"/>
            <a:t>2. Positive and negative general attitudes</a:t>
          </a:r>
          <a:endParaRPr lang="it-IT" b="1"/>
        </a:p>
      </dgm:t>
    </dgm:pt>
    <dgm:pt modelId="{14DE7275-B547-4F1A-B233-545870E7A57D}" type="parTrans" cxnId="{44B151D7-B7A4-4BEB-9C10-EBC98286C2D5}">
      <dgm:prSet/>
      <dgm:spPr/>
      <dgm:t>
        <a:bodyPr/>
        <a:lstStyle/>
        <a:p>
          <a:endParaRPr lang="it-IT"/>
        </a:p>
      </dgm:t>
    </dgm:pt>
    <dgm:pt modelId="{BB8CE312-29D4-43D7-9BD7-7454AB003EDD}" type="sibTrans" cxnId="{44B151D7-B7A4-4BEB-9C10-EBC98286C2D5}">
      <dgm:prSet/>
      <dgm:spPr/>
      <dgm:t>
        <a:bodyPr/>
        <a:lstStyle/>
        <a:p>
          <a:endParaRPr lang="it-IT"/>
        </a:p>
      </dgm:t>
    </dgm:pt>
    <dgm:pt modelId="{83AF5D9B-CB4A-4000-884B-F864A17A35C7}">
      <dgm:prSet phldrT="[Testo]"/>
      <dgm:spPr/>
      <dgm:t>
        <a:bodyPr/>
        <a:lstStyle/>
        <a:p>
          <a:r>
            <a:rPr lang="en-US" b="1" kern="1200"/>
            <a:t>3. </a:t>
          </a:r>
          <a:r>
            <a:rPr lang="en-US" b="1" kern="1200">
              <a:latin typeface="Arial"/>
              <a:ea typeface="ＭＳ Ｐゴシック"/>
              <a:cs typeface="+mn-cs"/>
            </a:rPr>
            <a:t>Experiences of discrimations and attended courses on LGBTQ+ themes</a:t>
          </a:r>
          <a:endParaRPr lang="it-IT" b="1" kern="1200">
            <a:latin typeface="Arial"/>
            <a:ea typeface="ＭＳ Ｐゴシック"/>
            <a:cs typeface="+mn-cs"/>
          </a:endParaRPr>
        </a:p>
      </dgm:t>
    </dgm:pt>
    <dgm:pt modelId="{D0FB7A8A-DB9A-4EFC-9D8D-C1694778B54A}" type="parTrans" cxnId="{02A5D9E7-0AA8-49F2-A603-18FC73831365}">
      <dgm:prSet/>
      <dgm:spPr/>
      <dgm:t>
        <a:bodyPr/>
        <a:lstStyle/>
        <a:p>
          <a:endParaRPr lang="it-IT"/>
        </a:p>
      </dgm:t>
    </dgm:pt>
    <dgm:pt modelId="{EA6A8A7E-2047-4D28-A96C-048D8B3D7895}" type="sibTrans" cxnId="{02A5D9E7-0AA8-49F2-A603-18FC73831365}">
      <dgm:prSet/>
      <dgm:spPr/>
      <dgm:t>
        <a:bodyPr/>
        <a:lstStyle/>
        <a:p>
          <a:endParaRPr lang="it-IT"/>
        </a:p>
      </dgm:t>
    </dgm:pt>
    <dgm:pt modelId="{F8C930B9-0F76-4184-B6FA-3D6B8F392FFA}">
      <dgm:prSet phldrT="[Testo]"/>
      <dgm:spPr/>
      <dgm:t>
        <a:bodyPr/>
        <a:lstStyle/>
        <a:p>
          <a:r>
            <a:rPr lang="it-IT" b="1"/>
            <a:t>4. Needs</a:t>
          </a:r>
        </a:p>
        <a:p>
          <a:r>
            <a:rPr lang="it-IT" b="1"/>
            <a:t>Training needs</a:t>
          </a:r>
        </a:p>
      </dgm:t>
    </dgm:pt>
    <dgm:pt modelId="{95196129-B59D-4FDD-9D63-BA273957E934}" type="parTrans" cxnId="{0C168711-8ACA-46D0-A82D-E1859550BE88}">
      <dgm:prSet/>
      <dgm:spPr/>
      <dgm:t>
        <a:bodyPr/>
        <a:lstStyle/>
        <a:p>
          <a:endParaRPr lang="it-IT"/>
        </a:p>
      </dgm:t>
    </dgm:pt>
    <dgm:pt modelId="{7F13E39D-2E80-4431-A522-F3FDE9A309F8}" type="sibTrans" cxnId="{0C168711-8ACA-46D0-A82D-E1859550BE88}">
      <dgm:prSet/>
      <dgm:spPr/>
      <dgm:t>
        <a:bodyPr/>
        <a:lstStyle/>
        <a:p>
          <a:endParaRPr lang="it-IT"/>
        </a:p>
      </dgm:t>
    </dgm:pt>
    <dgm:pt modelId="{ECB5C7D0-2D45-DE41-9CB0-779B3E741745}" type="pres">
      <dgm:prSet presAssocID="{4D735FC7-E855-4096-AC8A-8B86A6EBA3CA}" presName="Name0" presStyleCnt="0">
        <dgm:presLayoutVars>
          <dgm:dir/>
          <dgm:resizeHandles val="exact"/>
        </dgm:presLayoutVars>
      </dgm:prSet>
      <dgm:spPr/>
    </dgm:pt>
    <dgm:pt modelId="{39BBC1B0-B4B4-5043-8A04-429F5632BEB2}" type="pres">
      <dgm:prSet presAssocID="{4D735FC7-E855-4096-AC8A-8B86A6EBA3CA}" presName="cycle" presStyleCnt="0"/>
      <dgm:spPr/>
    </dgm:pt>
    <dgm:pt modelId="{7DA5CB02-16E5-694E-8FDD-3F35E33E6021}" type="pres">
      <dgm:prSet presAssocID="{9F0B40FB-9DB2-4379-8D1E-5042938E1841}" presName="nodeFirstNode" presStyleLbl="node1" presStyleIdx="0" presStyleCnt="4">
        <dgm:presLayoutVars>
          <dgm:bulletEnabled val="1"/>
        </dgm:presLayoutVars>
      </dgm:prSet>
      <dgm:spPr/>
    </dgm:pt>
    <dgm:pt modelId="{40D2F686-0021-9F44-93A6-FAB8EECC234B}" type="pres">
      <dgm:prSet presAssocID="{3C0329FA-FC39-4B63-BB2A-4BFE4ECED7FA}" presName="sibTransFirstNode" presStyleLbl="bgShp" presStyleIdx="0" presStyleCnt="1"/>
      <dgm:spPr/>
    </dgm:pt>
    <dgm:pt modelId="{C16C9566-2A10-8E4C-A189-D60011E01C9B}" type="pres">
      <dgm:prSet presAssocID="{3DE01415-E1B1-47BD-A99F-EF8AEA8C93BC}" presName="nodeFollowingNodes" presStyleLbl="node1" presStyleIdx="1" presStyleCnt="4">
        <dgm:presLayoutVars>
          <dgm:bulletEnabled val="1"/>
        </dgm:presLayoutVars>
      </dgm:prSet>
      <dgm:spPr/>
    </dgm:pt>
    <dgm:pt modelId="{8C79A456-D0F8-4C44-9560-6FA41DB0619B}" type="pres">
      <dgm:prSet presAssocID="{83AF5D9B-CB4A-4000-884B-F864A17A35C7}" presName="nodeFollowingNodes" presStyleLbl="node1" presStyleIdx="2" presStyleCnt="4">
        <dgm:presLayoutVars>
          <dgm:bulletEnabled val="1"/>
        </dgm:presLayoutVars>
      </dgm:prSet>
      <dgm:spPr/>
    </dgm:pt>
    <dgm:pt modelId="{F2B9CE0B-BB55-E94C-988A-C9F980B1BA65}" type="pres">
      <dgm:prSet presAssocID="{F8C930B9-0F76-4184-B6FA-3D6B8F392FFA}" presName="nodeFollowingNodes" presStyleLbl="node1" presStyleIdx="3" presStyleCnt="4">
        <dgm:presLayoutVars>
          <dgm:bulletEnabled val="1"/>
        </dgm:presLayoutVars>
      </dgm:prSet>
      <dgm:spPr/>
    </dgm:pt>
  </dgm:ptLst>
  <dgm:cxnLst>
    <dgm:cxn modelId="{0C168711-8ACA-46D0-A82D-E1859550BE88}" srcId="{4D735FC7-E855-4096-AC8A-8B86A6EBA3CA}" destId="{F8C930B9-0F76-4184-B6FA-3D6B8F392FFA}" srcOrd="3" destOrd="0" parTransId="{95196129-B59D-4FDD-9D63-BA273957E934}" sibTransId="{7F13E39D-2E80-4431-A522-F3FDE9A309F8}"/>
    <dgm:cxn modelId="{DEE7DC4F-23F8-114D-9519-924DAE72D288}" type="presOf" srcId="{3DE01415-E1B1-47BD-A99F-EF8AEA8C93BC}" destId="{C16C9566-2A10-8E4C-A189-D60011E01C9B}" srcOrd="0" destOrd="0" presId="urn:microsoft.com/office/officeart/2005/8/layout/cycle3"/>
    <dgm:cxn modelId="{3035675B-A6DB-5142-801E-03D732B197DC}" type="presOf" srcId="{F8C930B9-0F76-4184-B6FA-3D6B8F392FFA}" destId="{F2B9CE0B-BB55-E94C-988A-C9F980B1BA65}" srcOrd="0" destOrd="0" presId="urn:microsoft.com/office/officeart/2005/8/layout/cycle3"/>
    <dgm:cxn modelId="{2A82E477-D9C6-CD49-9C31-5C5B197D956F}" type="presOf" srcId="{9F0B40FB-9DB2-4379-8D1E-5042938E1841}" destId="{7DA5CB02-16E5-694E-8FDD-3F35E33E6021}" srcOrd="0" destOrd="0" presId="urn:microsoft.com/office/officeart/2005/8/layout/cycle3"/>
    <dgm:cxn modelId="{90E8BBD6-A8A4-B14A-B6BC-3C696618CD3B}" type="presOf" srcId="{83AF5D9B-CB4A-4000-884B-F864A17A35C7}" destId="{8C79A456-D0F8-4C44-9560-6FA41DB0619B}" srcOrd="0" destOrd="0" presId="urn:microsoft.com/office/officeart/2005/8/layout/cycle3"/>
    <dgm:cxn modelId="{44B151D7-B7A4-4BEB-9C10-EBC98286C2D5}" srcId="{4D735FC7-E855-4096-AC8A-8B86A6EBA3CA}" destId="{3DE01415-E1B1-47BD-A99F-EF8AEA8C93BC}" srcOrd="1" destOrd="0" parTransId="{14DE7275-B547-4F1A-B233-545870E7A57D}" sibTransId="{BB8CE312-29D4-43D7-9BD7-7454AB003EDD}"/>
    <dgm:cxn modelId="{51A0DBE6-0A75-43B0-9C16-4C467FDAF8E1}" srcId="{4D735FC7-E855-4096-AC8A-8B86A6EBA3CA}" destId="{9F0B40FB-9DB2-4379-8D1E-5042938E1841}" srcOrd="0" destOrd="0" parTransId="{9C305F57-6D40-42C8-A129-08F897444789}" sibTransId="{3C0329FA-FC39-4B63-BB2A-4BFE4ECED7FA}"/>
    <dgm:cxn modelId="{02A5D9E7-0AA8-49F2-A603-18FC73831365}" srcId="{4D735FC7-E855-4096-AC8A-8B86A6EBA3CA}" destId="{83AF5D9B-CB4A-4000-884B-F864A17A35C7}" srcOrd="2" destOrd="0" parTransId="{D0FB7A8A-DB9A-4EFC-9D8D-C1694778B54A}" sibTransId="{EA6A8A7E-2047-4D28-A96C-048D8B3D7895}"/>
    <dgm:cxn modelId="{633C47E8-A543-2549-8A1A-5C18A7FD4505}" type="presOf" srcId="{4D735FC7-E855-4096-AC8A-8B86A6EBA3CA}" destId="{ECB5C7D0-2D45-DE41-9CB0-779B3E741745}" srcOrd="0" destOrd="0" presId="urn:microsoft.com/office/officeart/2005/8/layout/cycle3"/>
    <dgm:cxn modelId="{E77808EB-E155-994B-BDA6-350D5783D0A9}" type="presOf" srcId="{3C0329FA-FC39-4B63-BB2A-4BFE4ECED7FA}" destId="{40D2F686-0021-9F44-93A6-FAB8EECC234B}" srcOrd="0" destOrd="0" presId="urn:microsoft.com/office/officeart/2005/8/layout/cycle3"/>
    <dgm:cxn modelId="{7748EDEE-653E-BB4C-9E77-FA9A33BA09B7}" type="presParOf" srcId="{ECB5C7D0-2D45-DE41-9CB0-779B3E741745}" destId="{39BBC1B0-B4B4-5043-8A04-429F5632BEB2}" srcOrd="0" destOrd="0" presId="urn:microsoft.com/office/officeart/2005/8/layout/cycle3"/>
    <dgm:cxn modelId="{29FE5FAB-A4CE-FF46-A894-136883652AB8}" type="presParOf" srcId="{39BBC1B0-B4B4-5043-8A04-429F5632BEB2}" destId="{7DA5CB02-16E5-694E-8FDD-3F35E33E6021}" srcOrd="0" destOrd="0" presId="urn:microsoft.com/office/officeart/2005/8/layout/cycle3"/>
    <dgm:cxn modelId="{BFE119F3-ABED-9B48-A919-F7809EEB3AE0}" type="presParOf" srcId="{39BBC1B0-B4B4-5043-8A04-429F5632BEB2}" destId="{40D2F686-0021-9F44-93A6-FAB8EECC234B}" srcOrd="1" destOrd="0" presId="urn:microsoft.com/office/officeart/2005/8/layout/cycle3"/>
    <dgm:cxn modelId="{29A57612-D43E-1D49-9753-D8AAA3561D94}" type="presParOf" srcId="{39BBC1B0-B4B4-5043-8A04-429F5632BEB2}" destId="{C16C9566-2A10-8E4C-A189-D60011E01C9B}" srcOrd="2" destOrd="0" presId="urn:microsoft.com/office/officeart/2005/8/layout/cycle3"/>
    <dgm:cxn modelId="{A4E3FED2-3D85-DF43-B50C-9C7141E83E3C}" type="presParOf" srcId="{39BBC1B0-B4B4-5043-8A04-429F5632BEB2}" destId="{8C79A456-D0F8-4C44-9560-6FA41DB0619B}" srcOrd="3" destOrd="0" presId="urn:microsoft.com/office/officeart/2005/8/layout/cycle3"/>
    <dgm:cxn modelId="{0E3BE715-7C12-0E40-8857-44B393710FFC}" type="presParOf" srcId="{39BBC1B0-B4B4-5043-8A04-429F5632BEB2}" destId="{F2B9CE0B-BB55-E94C-988A-C9F980B1BA65}" srcOrd="4" destOrd="0" presId="urn:microsoft.com/office/officeart/2005/8/layout/cycle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EB96232-9088-4E6E-8F2C-2DB9C444C42B}" type="doc">
      <dgm:prSet loTypeId="urn:microsoft.com/office/officeart/2005/8/layout/default" loCatId="list" qsTypeId="urn:microsoft.com/office/officeart/2005/8/quickstyle/simple4" qsCatId="simple" csTypeId="urn:microsoft.com/office/officeart/2005/8/colors/colorful2" csCatId="colorful" phldr="1"/>
      <dgm:spPr/>
      <dgm:t>
        <a:bodyPr/>
        <a:lstStyle/>
        <a:p>
          <a:endParaRPr lang="en-US"/>
        </a:p>
      </dgm:t>
    </dgm:pt>
    <dgm:pt modelId="{71CD6EE4-9DA7-413C-8626-71521E4E03EA}">
      <dgm:prSet/>
      <dgm:spPr/>
      <dgm:t>
        <a:bodyPr/>
        <a:lstStyle/>
        <a:p>
          <a:r>
            <a:rPr lang="en-GB"/>
            <a:t>The sample included 412 health and social care academics (N=234) and workers (N= 178)</a:t>
          </a:r>
          <a:endParaRPr lang="en-US"/>
        </a:p>
      </dgm:t>
    </dgm:pt>
    <dgm:pt modelId="{A295FFE4-2C22-48F8-A5FD-E1CAE5136B35}" type="parTrans" cxnId="{CABF66CE-554E-4A71-8ACF-8AF818A355E1}">
      <dgm:prSet/>
      <dgm:spPr/>
      <dgm:t>
        <a:bodyPr/>
        <a:lstStyle/>
        <a:p>
          <a:endParaRPr lang="en-US"/>
        </a:p>
      </dgm:t>
    </dgm:pt>
    <dgm:pt modelId="{DECEE5C9-8AAB-4A87-B76C-43A8D5662583}" type="sibTrans" cxnId="{CABF66CE-554E-4A71-8ACF-8AF818A355E1}">
      <dgm:prSet/>
      <dgm:spPr/>
      <dgm:t>
        <a:bodyPr/>
        <a:lstStyle/>
        <a:p>
          <a:endParaRPr lang="en-US"/>
        </a:p>
      </dgm:t>
    </dgm:pt>
    <dgm:pt modelId="{065FAE27-E258-4023-8FC8-25FE96E3E37B}">
      <dgm:prSet/>
      <dgm:spPr/>
      <dgm:t>
        <a:bodyPr/>
        <a:lstStyle/>
        <a:p>
          <a:r>
            <a:rPr lang="en-US" dirty="0"/>
            <a:t>Results indicated that high training needs on LGBTQ+ issues were associated with low age, heterosexual sexual orientation, low awareness about LGBTQ+ issues and low number of courses on LGBTQ+ themes, high episodes of homophobic/transphobic discrimination, and compassionate attitudes. </a:t>
          </a:r>
        </a:p>
      </dgm:t>
    </dgm:pt>
    <dgm:pt modelId="{98E0E63F-4930-4A3A-9822-1692985B8E9B}" type="parTrans" cxnId="{12DCB3F0-A72C-42D1-B3FA-2CEE30B113D4}">
      <dgm:prSet/>
      <dgm:spPr/>
      <dgm:t>
        <a:bodyPr/>
        <a:lstStyle/>
        <a:p>
          <a:endParaRPr lang="en-US"/>
        </a:p>
      </dgm:t>
    </dgm:pt>
    <dgm:pt modelId="{A7ADD22A-7EB4-4691-A19C-14CE75F8A09E}" type="sibTrans" cxnId="{12DCB3F0-A72C-42D1-B3FA-2CEE30B113D4}">
      <dgm:prSet/>
      <dgm:spPr/>
      <dgm:t>
        <a:bodyPr/>
        <a:lstStyle/>
        <a:p>
          <a:endParaRPr lang="en-US"/>
        </a:p>
      </dgm:t>
    </dgm:pt>
    <dgm:pt modelId="{C869167D-5D8C-4E09-BDD4-4075A84206F0}">
      <dgm:prSet/>
      <dgm:spPr/>
      <dgm:t>
        <a:bodyPr/>
        <a:lstStyle/>
        <a:p>
          <a:r>
            <a:rPr lang="en-US" dirty="0"/>
            <a:t>Moreover, the needs for training on LGBTQ+ issues were higher for Cyprus, Romania, Spain, Italy, and UK, compared to Denmark. </a:t>
          </a:r>
        </a:p>
      </dgm:t>
    </dgm:pt>
    <dgm:pt modelId="{E56721EB-3F28-427A-8800-3E0B460F72A4}" type="parTrans" cxnId="{9F884743-2ABD-49F5-AA8E-2EEDA19F0385}">
      <dgm:prSet/>
      <dgm:spPr/>
      <dgm:t>
        <a:bodyPr/>
        <a:lstStyle/>
        <a:p>
          <a:endParaRPr lang="en-US"/>
        </a:p>
      </dgm:t>
    </dgm:pt>
    <dgm:pt modelId="{BC4ECF0F-CABE-4BC5-84D9-3F69F756B918}" type="sibTrans" cxnId="{9F884743-2ABD-49F5-AA8E-2EEDA19F0385}">
      <dgm:prSet/>
      <dgm:spPr/>
      <dgm:t>
        <a:bodyPr/>
        <a:lstStyle/>
        <a:p>
          <a:endParaRPr lang="en-US"/>
        </a:p>
      </dgm:t>
    </dgm:pt>
    <dgm:pt modelId="{A5826B22-61D7-4450-BA99-F9A23F1CA5A3}">
      <dgm:prSet/>
      <dgm:spPr/>
      <dgm:t>
        <a:bodyPr/>
        <a:lstStyle/>
        <a:p>
          <a:r>
            <a:rPr lang="en-US" dirty="0"/>
            <a:t>Conversely, the training needs on LGBTQ+ issues were not associated with biological sex, type of work, years of working experiences, and negative attitudes towards sexual and gender minorities</a:t>
          </a:r>
        </a:p>
      </dgm:t>
    </dgm:pt>
    <dgm:pt modelId="{ECD4C48D-211A-47D6-9E04-E8E862F644BB}" type="parTrans" cxnId="{009E7485-72C3-4E28-9569-1FCD35B5E9F5}">
      <dgm:prSet/>
      <dgm:spPr/>
      <dgm:t>
        <a:bodyPr/>
        <a:lstStyle/>
        <a:p>
          <a:endParaRPr lang="en-US"/>
        </a:p>
      </dgm:t>
    </dgm:pt>
    <dgm:pt modelId="{E7909AD8-12F0-4DC3-B81E-2D2FFB335DD1}" type="sibTrans" cxnId="{009E7485-72C3-4E28-9569-1FCD35B5E9F5}">
      <dgm:prSet/>
      <dgm:spPr/>
      <dgm:t>
        <a:bodyPr/>
        <a:lstStyle/>
        <a:p>
          <a:endParaRPr lang="en-US"/>
        </a:p>
      </dgm:t>
    </dgm:pt>
    <dgm:pt modelId="{FAB1D065-E538-2842-A147-10F9C55C83C3}" type="pres">
      <dgm:prSet presAssocID="{1EB96232-9088-4E6E-8F2C-2DB9C444C42B}" presName="diagram" presStyleCnt="0">
        <dgm:presLayoutVars>
          <dgm:dir/>
          <dgm:resizeHandles val="exact"/>
        </dgm:presLayoutVars>
      </dgm:prSet>
      <dgm:spPr/>
    </dgm:pt>
    <dgm:pt modelId="{CD65EA35-43C7-7E42-A63C-8D4C71221377}" type="pres">
      <dgm:prSet presAssocID="{71CD6EE4-9DA7-413C-8626-71521E4E03EA}" presName="node" presStyleLbl="node1" presStyleIdx="0" presStyleCnt="4">
        <dgm:presLayoutVars>
          <dgm:bulletEnabled val="1"/>
        </dgm:presLayoutVars>
      </dgm:prSet>
      <dgm:spPr/>
    </dgm:pt>
    <dgm:pt modelId="{4952D9F0-70C9-364E-8A49-E22AE0B28461}" type="pres">
      <dgm:prSet presAssocID="{DECEE5C9-8AAB-4A87-B76C-43A8D5662583}" presName="sibTrans" presStyleCnt="0"/>
      <dgm:spPr/>
    </dgm:pt>
    <dgm:pt modelId="{8DB14D45-B98B-C141-AEE4-D354F1BEA8F9}" type="pres">
      <dgm:prSet presAssocID="{065FAE27-E258-4023-8FC8-25FE96E3E37B}" presName="node" presStyleLbl="node1" presStyleIdx="1" presStyleCnt="4">
        <dgm:presLayoutVars>
          <dgm:bulletEnabled val="1"/>
        </dgm:presLayoutVars>
      </dgm:prSet>
      <dgm:spPr/>
    </dgm:pt>
    <dgm:pt modelId="{0E09D73A-C44B-3545-B434-51E484E31FA8}" type="pres">
      <dgm:prSet presAssocID="{A7ADD22A-7EB4-4691-A19C-14CE75F8A09E}" presName="sibTrans" presStyleCnt="0"/>
      <dgm:spPr/>
    </dgm:pt>
    <dgm:pt modelId="{895B4D39-78DC-414E-9B6D-7FB0091B813B}" type="pres">
      <dgm:prSet presAssocID="{C869167D-5D8C-4E09-BDD4-4075A84206F0}" presName="node" presStyleLbl="node1" presStyleIdx="2" presStyleCnt="4">
        <dgm:presLayoutVars>
          <dgm:bulletEnabled val="1"/>
        </dgm:presLayoutVars>
      </dgm:prSet>
      <dgm:spPr/>
    </dgm:pt>
    <dgm:pt modelId="{A7E9626E-74F7-984A-B97A-427F1BD0A97C}" type="pres">
      <dgm:prSet presAssocID="{BC4ECF0F-CABE-4BC5-84D9-3F69F756B918}" presName="sibTrans" presStyleCnt="0"/>
      <dgm:spPr/>
    </dgm:pt>
    <dgm:pt modelId="{DF08C3B7-45D9-8F4A-BB23-F1D6CB4CFF49}" type="pres">
      <dgm:prSet presAssocID="{A5826B22-61D7-4450-BA99-F9A23F1CA5A3}" presName="node" presStyleLbl="node1" presStyleIdx="3" presStyleCnt="4">
        <dgm:presLayoutVars>
          <dgm:bulletEnabled val="1"/>
        </dgm:presLayoutVars>
      </dgm:prSet>
      <dgm:spPr/>
    </dgm:pt>
  </dgm:ptLst>
  <dgm:cxnLst>
    <dgm:cxn modelId="{9F884743-2ABD-49F5-AA8E-2EEDA19F0385}" srcId="{1EB96232-9088-4E6E-8F2C-2DB9C444C42B}" destId="{C869167D-5D8C-4E09-BDD4-4075A84206F0}" srcOrd="2" destOrd="0" parTransId="{E56721EB-3F28-427A-8800-3E0B460F72A4}" sibTransId="{BC4ECF0F-CABE-4BC5-84D9-3F69F756B918}"/>
    <dgm:cxn modelId="{32E03C77-CA7D-574C-9A7D-1205F242FC2C}" type="presOf" srcId="{065FAE27-E258-4023-8FC8-25FE96E3E37B}" destId="{8DB14D45-B98B-C141-AEE4-D354F1BEA8F9}" srcOrd="0" destOrd="0" presId="urn:microsoft.com/office/officeart/2005/8/layout/default"/>
    <dgm:cxn modelId="{009E7485-72C3-4E28-9569-1FCD35B5E9F5}" srcId="{1EB96232-9088-4E6E-8F2C-2DB9C444C42B}" destId="{A5826B22-61D7-4450-BA99-F9A23F1CA5A3}" srcOrd="3" destOrd="0" parTransId="{ECD4C48D-211A-47D6-9E04-E8E862F644BB}" sibTransId="{E7909AD8-12F0-4DC3-B81E-2D2FFB335DD1}"/>
    <dgm:cxn modelId="{D274BF9A-B0EA-C147-806E-CAD3DDC51BE5}" type="presOf" srcId="{A5826B22-61D7-4450-BA99-F9A23F1CA5A3}" destId="{DF08C3B7-45D9-8F4A-BB23-F1D6CB4CFF49}" srcOrd="0" destOrd="0" presId="urn:microsoft.com/office/officeart/2005/8/layout/default"/>
    <dgm:cxn modelId="{31BA24CA-3375-6E4D-AA06-231F61D7DAC5}" type="presOf" srcId="{71CD6EE4-9DA7-413C-8626-71521E4E03EA}" destId="{CD65EA35-43C7-7E42-A63C-8D4C71221377}" srcOrd="0" destOrd="0" presId="urn:microsoft.com/office/officeart/2005/8/layout/default"/>
    <dgm:cxn modelId="{CABF66CE-554E-4A71-8ACF-8AF818A355E1}" srcId="{1EB96232-9088-4E6E-8F2C-2DB9C444C42B}" destId="{71CD6EE4-9DA7-413C-8626-71521E4E03EA}" srcOrd="0" destOrd="0" parTransId="{A295FFE4-2C22-48F8-A5FD-E1CAE5136B35}" sibTransId="{DECEE5C9-8AAB-4A87-B76C-43A8D5662583}"/>
    <dgm:cxn modelId="{A8AAECDF-CC37-0D48-9B60-323906359BF6}" type="presOf" srcId="{1EB96232-9088-4E6E-8F2C-2DB9C444C42B}" destId="{FAB1D065-E538-2842-A147-10F9C55C83C3}" srcOrd="0" destOrd="0" presId="urn:microsoft.com/office/officeart/2005/8/layout/default"/>
    <dgm:cxn modelId="{569BF3E5-635B-DF43-A23A-B508CCBC58E5}" type="presOf" srcId="{C869167D-5D8C-4E09-BDD4-4075A84206F0}" destId="{895B4D39-78DC-414E-9B6D-7FB0091B813B}" srcOrd="0" destOrd="0" presId="urn:microsoft.com/office/officeart/2005/8/layout/default"/>
    <dgm:cxn modelId="{12DCB3F0-A72C-42D1-B3FA-2CEE30B113D4}" srcId="{1EB96232-9088-4E6E-8F2C-2DB9C444C42B}" destId="{065FAE27-E258-4023-8FC8-25FE96E3E37B}" srcOrd="1" destOrd="0" parTransId="{98E0E63F-4930-4A3A-9822-1692985B8E9B}" sibTransId="{A7ADD22A-7EB4-4691-A19C-14CE75F8A09E}"/>
    <dgm:cxn modelId="{A4A68477-075F-4A41-B807-BF04AEE4C709}" type="presParOf" srcId="{FAB1D065-E538-2842-A147-10F9C55C83C3}" destId="{CD65EA35-43C7-7E42-A63C-8D4C71221377}" srcOrd="0" destOrd="0" presId="urn:microsoft.com/office/officeart/2005/8/layout/default"/>
    <dgm:cxn modelId="{8B4C4814-88AB-414D-A984-20A43161961A}" type="presParOf" srcId="{FAB1D065-E538-2842-A147-10F9C55C83C3}" destId="{4952D9F0-70C9-364E-8A49-E22AE0B28461}" srcOrd="1" destOrd="0" presId="urn:microsoft.com/office/officeart/2005/8/layout/default"/>
    <dgm:cxn modelId="{F459124E-AC78-604C-9262-C66E6C2630B0}" type="presParOf" srcId="{FAB1D065-E538-2842-A147-10F9C55C83C3}" destId="{8DB14D45-B98B-C141-AEE4-D354F1BEA8F9}" srcOrd="2" destOrd="0" presId="urn:microsoft.com/office/officeart/2005/8/layout/default"/>
    <dgm:cxn modelId="{BE58D9B0-E17C-1D49-A5BF-1DEBF4673816}" type="presParOf" srcId="{FAB1D065-E538-2842-A147-10F9C55C83C3}" destId="{0E09D73A-C44B-3545-B434-51E484E31FA8}" srcOrd="3" destOrd="0" presId="urn:microsoft.com/office/officeart/2005/8/layout/default"/>
    <dgm:cxn modelId="{1211EBCD-A4CE-1E49-BE50-622307B6CB1B}" type="presParOf" srcId="{FAB1D065-E538-2842-A147-10F9C55C83C3}" destId="{895B4D39-78DC-414E-9B6D-7FB0091B813B}" srcOrd="4" destOrd="0" presId="urn:microsoft.com/office/officeart/2005/8/layout/default"/>
    <dgm:cxn modelId="{D6E9EA3A-8700-1E4E-AF6D-3A5472DAAF94}" type="presParOf" srcId="{FAB1D065-E538-2842-A147-10F9C55C83C3}" destId="{A7E9626E-74F7-984A-B97A-427F1BD0A97C}" srcOrd="5" destOrd="0" presId="urn:microsoft.com/office/officeart/2005/8/layout/default"/>
    <dgm:cxn modelId="{564602D1-45BD-8B49-99D0-3A0CC29A3C8F}" type="presParOf" srcId="{FAB1D065-E538-2842-A147-10F9C55C83C3}" destId="{DF08C3B7-45D9-8F4A-BB23-F1D6CB4CFF49}"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20A408B-11BB-43D7-9812-A88203C92268}"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33455CD3-F15A-4750-A9A8-DB863386E561}">
      <dgm:prSet/>
      <dgm:spPr/>
      <dgm:t>
        <a:bodyPr/>
        <a:lstStyle/>
        <a:p>
          <a:r>
            <a:rPr lang="en-GB" dirty="0"/>
            <a:t>Key findings revealed that staff from Romania had more negative attitudes towards lesbian and gay people than all other countries.  </a:t>
          </a:r>
          <a:endParaRPr lang="en-US" dirty="0"/>
        </a:p>
      </dgm:t>
    </dgm:pt>
    <dgm:pt modelId="{0C6DD721-3F64-4310-99C3-067FEF168A1C}" type="parTrans" cxnId="{56DC28EE-73AE-4678-89FE-4992C8834D58}">
      <dgm:prSet/>
      <dgm:spPr/>
      <dgm:t>
        <a:bodyPr/>
        <a:lstStyle/>
        <a:p>
          <a:endParaRPr lang="en-US"/>
        </a:p>
      </dgm:t>
    </dgm:pt>
    <dgm:pt modelId="{382D2792-B482-4D0E-907B-CB3A4E8A9178}" type="sibTrans" cxnId="{56DC28EE-73AE-4678-89FE-4992C8834D58}">
      <dgm:prSet/>
      <dgm:spPr/>
      <dgm:t>
        <a:bodyPr/>
        <a:lstStyle/>
        <a:p>
          <a:endParaRPr lang="en-US"/>
        </a:p>
      </dgm:t>
    </dgm:pt>
    <dgm:pt modelId="{91D488F0-F7AD-4396-B3C1-FA0A5DBAF134}">
      <dgm:prSet/>
      <dgm:spPr/>
      <dgm:t>
        <a:bodyPr/>
        <a:lstStyle/>
        <a:p>
          <a:r>
            <a:rPr lang="en-GB" dirty="0"/>
            <a:t>Meanwhile, those from Germany and Romania were also less likely to know about homophobic or transphobic discrimination.  </a:t>
          </a:r>
          <a:endParaRPr lang="en-US" dirty="0"/>
        </a:p>
      </dgm:t>
    </dgm:pt>
    <dgm:pt modelId="{0AE5B555-E182-4025-BD09-FD8E5F0BF003}" type="parTrans" cxnId="{224EB488-D21E-4A39-98F2-4DC5A1F05433}">
      <dgm:prSet/>
      <dgm:spPr/>
      <dgm:t>
        <a:bodyPr/>
        <a:lstStyle/>
        <a:p>
          <a:endParaRPr lang="en-US"/>
        </a:p>
      </dgm:t>
    </dgm:pt>
    <dgm:pt modelId="{2EB489BF-F36A-4132-8521-64F2EBA16CD7}" type="sibTrans" cxnId="{224EB488-D21E-4A39-98F2-4DC5A1F05433}">
      <dgm:prSet/>
      <dgm:spPr/>
      <dgm:t>
        <a:bodyPr/>
        <a:lstStyle/>
        <a:p>
          <a:endParaRPr lang="en-US"/>
        </a:p>
      </dgm:t>
    </dgm:pt>
    <dgm:pt modelId="{AD137E5D-FF47-469E-AD8B-0866C0928999}">
      <dgm:prSet/>
      <dgm:spPr/>
      <dgm:t>
        <a:bodyPr/>
        <a:lstStyle/>
        <a:p>
          <a:r>
            <a:rPr lang="en-GB"/>
            <a:t>The highest number of incidents of witnessing discrimination towards people within the LGBTQ+ community was reported by participants from Cyprus and Italy.  It was also highlighted that a need for training around LGBTQ+ issues was higher for Cyprus, Romania, Spain, Italy and the UK, compared with Denmark and Germany.  </a:t>
          </a:r>
          <a:endParaRPr lang="en-US"/>
        </a:p>
      </dgm:t>
    </dgm:pt>
    <dgm:pt modelId="{F2DF7DC0-8958-45F9-B870-F335E78849AE}" type="parTrans" cxnId="{AEFA2B85-1356-47D2-8C80-3AD973870198}">
      <dgm:prSet/>
      <dgm:spPr/>
      <dgm:t>
        <a:bodyPr/>
        <a:lstStyle/>
        <a:p>
          <a:endParaRPr lang="en-US"/>
        </a:p>
      </dgm:t>
    </dgm:pt>
    <dgm:pt modelId="{B0174049-0FE6-4308-8D3E-C747A2BA054B}" type="sibTrans" cxnId="{AEFA2B85-1356-47D2-8C80-3AD973870198}">
      <dgm:prSet/>
      <dgm:spPr/>
      <dgm:t>
        <a:bodyPr/>
        <a:lstStyle/>
        <a:p>
          <a:endParaRPr lang="en-US"/>
        </a:p>
      </dgm:t>
    </dgm:pt>
    <dgm:pt modelId="{4256E16B-C4C7-4FD3-B894-B4026328A231}">
      <dgm:prSet/>
      <dgm:spPr/>
      <dgm:t>
        <a:bodyPr/>
        <a:lstStyle/>
        <a:p>
          <a:r>
            <a:rPr lang="en-GB" dirty="0"/>
            <a:t>However, those from Germany and Denmark were less aware of LGBTQ+ issues and related terms than those from the UK and Spain.  In addition, Romanian, German and Danish respondents reported attending fewer courses about LGBTQ+ than the other countries.  </a:t>
          </a:r>
          <a:endParaRPr lang="en-US" dirty="0"/>
        </a:p>
      </dgm:t>
    </dgm:pt>
    <dgm:pt modelId="{D2DC9097-2893-46DF-A7C1-F9C982F07D10}" type="parTrans" cxnId="{3592F55F-F705-4EDE-B425-5082485878DE}">
      <dgm:prSet/>
      <dgm:spPr/>
      <dgm:t>
        <a:bodyPr/>
        <a:lstStyle/>
        <a:p>
          <a:endParaRPr lang="en-US"/>
        </a:p>
      </dgm:t>
    </dgm:pt>
    <dgm:pt modelId="{183C28F8-E722-4505-B434-1A4C689412A7}" type="sibTrans" cxnId="{3592F55F-F705-4EDE-B425-5082485878DE}">
      <dgm:prSet/>
      <dgm:spPr/>
      <dgm:t>
        <a:bodyPr/>
        <a:lstStyle/>
        <a:p>
          <a:endParaRPr lang="en-US"/>
        </a:p>
      </dgm:t>
    </dgm:pt>
    <dgm:pt modelId="{E35843F1-51F6-4BE8-B332-CDC10327299C}">
      <dgm:prSet/>
      <dgm:spPr/>
      <dgm:t>
        <a:bodyPr/>
        <a:lstStyle/>
        <a:p>
          <a:r>
            <a:rPr lang="en-GB" dirty="0"/>
            <a:t>Findings also showed that Denmark (68%), Spain (67%), the UK (66%), and Germany (51%) had higher levels of respect of human rights, while other countries, such as Cyprus (31%), Italy (23%), and Romania (19%) were deemed as “less inclusive and supportive” of LGBTQ+ people, said the researchers within the study.</a:t>
          </a:r>
          <a:endParaRPr lang="en-US" dirty="0"/>
        </a:p>
      </dgm:t>
    </dgm:pt>
    <dgm:pt modelId="{BF79770D-1E2A-4BFE-901D-DD4E15D89A9D}" type="parTrans" cxnId="{D72729A9-7351-4702-8909-D5CFCE3453DA}">
      <dgm:prSet/>
      <dgm:spPr/>
      <dgm:t>
        <a:bodyPr/>
        <a:lstStyle/>
        <a:p>
          <a:endParaRPr lang="en-US"/>
        </a:p>
      </dgm:t>
    </dgm:pt>
    <dgm:pt modelId="{B62CB547-1518-4B17-ADEC-DC9A7905F866}" type="sibTrans" cxnId="{D72729A9-7351-4702-8909-D5CFCE3453DA}">
      <dgm:prSet/>
      <dgm:spPr/>
      <dgm:t>
        <a:bodyPr/>
        <a:lstStyle/>
        <a:p>
          <a:endParaRPr lang="en-US"/>
        </a:p>
      </dgm:t>
    </dgm:pt>
    <dgm:pt modelId="{244E11DB-11DD-264F-B541-E6683320479B}" type="pres">
      <dgm:prSet presAssocID="{520A408B-11BB-43D7-9812-A88203C92268}" presName="diagram" presStyleCnt="0">
        <dgm:presLayoutVars>
          <dgm:dir/>
          <dgm:resizeHandles val="exact"/>
        </dgm:presLayoutVars>
      </dgm:prSet>
      <dgm:spPr/>
    </dgm:pt>
    <dgm:pt modelId="{BE4FC9E8-C819-464F-97B3-142B11917232}" type="pres">
      <dgm:prSet presAssocID="{33455CD3-F15A-4750-A9A8-DB863386E561}" presName="node" presStyleLbl="node1" presStyleIdx="0" presStyleCnt="5">
        <dgm:presLayoutVars>
          <dgm:bulletEnabled val="1"/>
        </dgm:presLayoutVars>
      </dgm:prSet>
      <dgm:spPr/>
    </dgm:pt>
    <dgm:pt modelId="{10E0AB1A-0F1C-564E-AB59-807FF35C42E6}" type="pres">
      <dgm:prSet presAssocID="{382D2792-B482-4D0E-907B-CB3A4E8A9178}" presName="sibTrans" presStyleCnt="0"/>
      <dgm:spPr/>
    </dgm:pt>
    <dgm:pt modelId="{F17D3D67-5C0E-4644-B12A-1DE674C11508}" type="pres">
      <dgm:prSet presAssocID="{91D488F0-F7AD-4396-B3C1-FA0A5DBAF134}" presName="node" presStyleLbl="node1" presStyleIdx="1" presStyleCnt="5">
        <dgm:presLayoutVars>
          <dgm:bulletEnabled val="1"/>
        </dgm:presLayoutVars>
      </dgm:prSet>
      <dgm:spPr/>
    </dgm:pt>
    <dgm:pt modelId="{7FC76456-DE7E-9C4B-8DF2-28F6C6DEBDCF}" type="pres">
      <dgm:prSet presAssocID="{2EB489BF-F36A-4132-8521-64F2EBA16CD7}" presName="sibTrans" presStyleCnt="0"/>
      <dgm:spPr/>
    </dgm:pt>
    <dgm:pt modelId="{78BAB38C-1D87-944D-BE15-9AA8E3D4DD9D}" type="pres">
      <dgm:prSet presAssocID="{AD137E5D-FF47-469E-AD8B-0866C0928999}" presName="node" presStyleLbl="node1" presStyleIdx="2" presStyleCnt="5">
        <dgm:presLayoutVars>
          <dgm:bulletEnabled val="1"/>
        </dgm:presLayoutVars>
      </dgm:prSet>
      <dgm:spPr/>
    </dgm:pt>
    <dgm:pt modelId="{E4D5483F-8378-BC43-9CF9-57867C4AA951}" type="pres">
      <dgm:prSet presAssocID="{B0174049-0FE6-4308-8D3E-C747A2BA054B}" presName="sibTrans" presStyleCnt="0"/>
      <dgm:spPr/>
    </dgm:pt>
    <dgm:pt modelId="{0693DF64-CD20-B141-8586-D32FF7DCDE76}" type="pres">
      <dgm:prSet presAssocID="{4256E16B-C4C7-4FD3-B894-B4026328A231}" presName="node" presStyleLbl="node1" presStyleIdx="3" presStyleCnt="5">
        <dgm:presLayoutVars>
          <dgm:bulletEnabled val="1"/>
        </dgm:presLayoutVars>
      </dgm:prSet>
      <dgm:spPr/>
    </dgm:pt>
    <dgm:pt modelId="{A729AF08-9ABE-AA40-BAD0-ED1C9D5E3FBD}" type="pres">
      <dgm:prSet presAssocID="{183C28F8-E722-4505-B434-1A4C689412A7}" presName="sibTrans" presStyleCnt="0"/>
      <dgm:spPr/>
    </dgm:pt>
    <dgm:pt modelId="{2CF147C3-8BEC-8B4C-996A-358D2D95E730}" type="pres">
      <dgm:prSet presAssocID="{E35843F1-51F6-4BE8-B332-CDC10327299C}" presName="node" presStyleLbl="node1" presStyleIdx="4" presStyleCnt="5">
        <dgm:presLayoutVars>
          <dgm:bulletEnabled val="1"/>
        </dgm:presLayoutVars>
      </dgm:prSet>
      <dgm:spPr/>
    </dgm:pt>
  </dgm:ptLst>
  <dgm:cxnLst>
    <dgm:cxn modelId="{3592F55F-F705-4EDE-B425-5082485878DE}" srcId="{520A408B-11BB-43D7-9812-A88203C92268}" destId="{4256E16B-C4C7-4FD3-B894-B4026328A231}" srcOrd="3" destOrd="0" parTransId="{D2DC9097-2893-46DF-A7C1-F9C982F07D10}" sibTransId="{183C28F8-E722-4505-B434-1A4C689412A7}"/>
    <dgm:cxn modelId="{0261A460-F976-6245-84AB-E20638EBFA27}" type="presOf" srcId="{91D488F0-F7AD-4396-B3C1-FA0A5DBAF134}" destId="{F17D3D67-5C0E-4644-B12A-1DE674C11508}" srcOrd="0" destOrd="0" presId="urn:microsoft.com/office/officeart/2005/8/layout/default"/>
    <dgm:cxn modelId="{4AB73077-3319-694F-82CB-D2E497988132}" type="presOf" srcId="{520A408B-11BB-43D7-9812-A88203C92268}" destId="{244E11DB-11DD-264F-B541-E6683320479B}" srcOrd="0" destOrd="0" presId="urn:microsoft.com/office/officeart/2005/8/layout/default"/>
    <dgm:cxn modelId="{AEFA2B85-1356-47D2-8C80-3AD973870198}" srcId="{520A408B-11BB-43D7-9812-A88203C92268}" destId="{AD137E5D-FF47-469E-AD8B-0866C0928999}" srcOrd="2" destOrd="0" parTransId="{F2DF7DC0-8958-45F9-B870-F335E78849AE}" sibTransId="{B0174049-0FE6-4308-8D3E-C747A2BA054B}"/>
    <dgm:cxn modelId="{224EB488-D21E-4A39-98F2-4DC5A1F05433}" srcId="{520A408B-11BB-43D7-9812-A88203C92268}" destId="{91D488F0-F7AD-4396-B3C1-FA0A5DBAF134}" srcOrd="1" destOrd="0" parTransId="{0AE5B555-E182-4025-BD09-FD8E5F0BF003}" sibTransId="{2EB489BF-F36A-4132-8521-64F2EBA16CD7}"/>
    <dgm:cxn modelId="{C7545BA1-18F5-604B-A3F1-A29A6D66414B}" type="presOf" srcId="{E35843F1-51F6-4BE8-B332-CDC10327299C}" destId="{2CF147C3-8BEC-8B4C-996A-358D2D95E730}" srcOrd="0" destOrd="0" presId="urn:microsoft.com/office/officeart/2005/8/layout/default"/>
    <dgm:cxn modelId="{D72729A9-7351-4702-8909-D5CFCE3453DA}" srcId="{520A408B-11BB-43D7-9812-A88203C92268}" destId="{E35843F1-51F6-4BE8-B332-CDC10327299C}" srcOrd="4" destOrd="0" parTransId="{BF79770D-1E2A-4BFE-901D-DD4E15D89A9D}" sibTransId="{B62CB547-1518-4B17-ADEC-DC9A7905F866}"/>
    <dgm:cxn modelId="{AFE2A2D7-2DAC-0743-8B7A-5CCA21839C4C}" type="presOf" srcId="{33455CD3-F15A-4750-A9A8-DB863386E561}" destId="{BE4FC9E8-C819-464F-97B3-142B11917232}" srcOrd="0" destOrd="0" presId="urn:microsoft.com/office/officeart/2005/8/layout/default"/>
    <dgm:cxn modelId="{075B69E4-49CB-0245-88E8-F1177D17DDE7}" type="presOf" srcId="{4256E16B-C4C7-4FD3-B894-B4026328A231}" destId="{0693DF64-CD20-B141-8586-D32FF7DCDE76}" srcOrd="0" destOrd="0" presId="urn:microsoft.com/office/officeart/2005/8/layout/default"/>
    <dgm:cxn modelId="{BE7F5DE6-3FAE-C243-9969-BD0CB7796929}" type="presOf" srcId="{AD137E5D-FF47-469E-AD8B-0866C0928999}" destId="{78BAB38C-1D87-944D-BE15-9AA8E3D4DD9D}" srcOrd="0" destOrd="0" presId="urn:microsoft.com/office/officeart/2005/8/layout/default"/>
    <dgm:cxn modelId="{56DC28EE-73AE-4678-89FE-4992C8834D58}" srcId="{520A408B-11BB-43D7-9812-A88203C92268}" destId="{33455CD3-F15A-4750-A9A8-DB863386E561}" srcOrd="0" destOrd="0" parTransId="{0C6DD721-3F64-4310-99C3-067FEF168A1C}" sibTransId="{382D2792-B482-4D0E-907B-CB3A4E8A9178}"/>
    <dgm:cxn modelId="{CE068B7A-0E1C-DB4D-A143-90B39AB74A3A}" type="presParOf" srcId="{244E11DB-11DD-264F-B541-E6683320479B}" destId="{BE4FC9E8-C819-464F-97B3-142B11917232}" srcOrd="0" destOrd="0" presId="urn:microsoft.com/office/officeart/2005/8/layout/default"/>
    <dgm:cxn modelId="{F9740AB9-F5F5-4447-AA0F-A18F3D470B20}" type="presParOf" srcId="{244E11DB-11DD-264F-B541-E6683320479B}" destId="{10E0AB1A-0F1C-564E-AB59-807FF35C42E6}" srcOrd="1" destOrd="0" presId="urn:microsoft.com/office/officeart/2005/8/layout/default"/>
    <dgm:cxn modelId="{A3DF10C0-C051-C549-AE9B-95F4879E153D}" type="presParOf" srcId="{244E11DB-11DD-264F-B541-E6683320479B}" destId="{F17D3D67-5C0E-4644-B12A-1DE674C11508}" srcOrd="2" destOrd="0" presId="urn:microsoft.com/office/officeart/2005/8/layout/default"/>
    <dgm:cxn modelId="{4A0B1483-8A5D-4642-9219-A10E8ECF778D}" type="presParOf" srcId="{244E11DB-11DD-264F-B541-E6683320479B}" destId="{7FC76456-DE7E-9C4B-8DF2-28F6C6DEBDCF}" srcOrd="3" destOrd="0" presId="urn:microsoft.com/office/officeart/2005/8/layout/default"/>
    <dgm:cxn modelId="{2B927AB2-38A0-5449-8693-55A78D51425B}" type="presParOf" srcId="{244E11DB-11DD-264F-B541-E6683320479B}" destId="{78BAB38C-1D87-944D-BE15-9AA8E3D4DD9D}" srcOrd="4" destOrd="0" presId="urn:microsoft.com/office/officeart/2005/8/layout/default"/>
    <dgm:cxn modelId="{8CBD7D70-460C-9F48-94FF-CAA5CDF707ED}" type="presParOf" srcId="{244E11DB-11DD-264F-B541-E6683320479B}" destId="{E4D5483F-8378-BC43-9CF9-57867C4AA951}" srcOrd="5" destOrd="0" presId="urn:microsoft.com/office/officeart/2005/8/layout/default"/>
    <dgm:cxn modelId="{2D94B149-740C-6542-9BE3-815A69517C67}" type="presParOf" srcId="{244E11DB-11DD-264F-B541-E6683320479B}" destId="{0693DF64-CD20-B141-8586-D32FF7DCDE76}" srcOrd="6" destOrd="0" presId="urn:microsoft.com/office/officeart/2005/8/layout/default"/>
    <dgm:cxn modelId="{17D9CAE1-E19E-FC42-94F0-C8FADF96B79D}" type="presParOf" srcId="{244E11DB-11DD-264F-B541-E6683320479B}" destId="{A729AF08-9ABE-AA40-BAD0-ED1C9D5E3FBD}" srcOrd="7" destOrd="0" presId="urn:microsoft.com/office/officeart/2005/8/layout/default"/>
    <dgm:cxn modelId="{56F7215F-85BC-4B4B-BAB5-756FC8898DE4}" type="presParOf" srcId="{244E11DB-11DD-264F-B541-E6683320479B}" destId="{2CF147C3-8BEC-8B4C-996A-358D2D95E730}"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C2A11E-495C-654C-826D-E562CD4043EA}">
      <dsp:nvSpPr>
        <dsp:cNvPr id="0" name=""/>
        <dsp:cNvSpPr/>
      </dsp:nvSpPr>
      <dsp:spPr>
        <a:xfrm>
          <a:off x="584604" y="1255173"/>
          <a:ext cx="3492509" cy="3492509"/>
        </a:xfrm>
        <a:prstGeom prst="circularArrow">
          <a:avLst>
            <a:gd name="adj1" fmla="val 4668"/>
            <a:gd name="adj2" fmla="val 272909"/>
            <a:gd name="adj3" fmla="val 13115716"/>
            <a:gd name="adj4" fmla="val 17840156"/>
            <a:gd name="adj5" fmla="val 484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F29C7C-8EF1-9241-95FF-0A99BBF3ED50}">
      <dsp:nvSpPr>
        <dsp:cNvPr id="0" name=""/>
        <dsp:cNvSpPr/>
      </dsp:nvSpPr>
      <dsp:spPr>
        <a:xfrm>
          <a:off x="1254202" y="1306593"/>
          <a:ext cx="2153313" cy="107665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t>To develop teaching and learning tools to be used by health and social care educators/trainers in  order to improve their own knowledge and confidence in teaching LGBTQ+ issues;  </a:t>
          </a:r>
          <a:endParaRPr lang="en-US" sz="1000" kern="1200"/>
        </a:p>
      </dsp:txBody>
      <dsp:txXfrm>
        <a:off x="1306760" y="1359151"/>
        <a:ext cx="2048197" cy="971540"/>
      </dsp:txXfrm>
    </dsp:sp>
    <dsp:sp modelId="{13737A54-E285-5F48-B527-DCF6E0EBAD92}">
      <dsp:nvSpPr>
        <dsp:cNvPr id="0" name=""/>
        <dsp:cNvSpPr/>
      </dsp:nvSpPr>
      <dsp:spPr>
        <a:xfrm>
          <a:off x="2508245" y="2560636"/>
          <a:ext cx="2153313" cy="107665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t>To develop the knowledge of health and social care professionals on how to support LGBTQ+  patients and meet their health care needs;  </a:t>
          </a:r>
          <a:endParaRPr lang="en-US" sz="1000" kern="1200"/>
        </a:p>
      </dsp:txBody>
      <dsp:txXfrm>
        <a:off x="2560803" y="2613194"/>
        <a:ext cx="2048197" cy="971540"/>
      </dsp:txXfrm>
    </dsp:sp>
    <dsp:sp modelId="{D6EE12B2-4EFC-194E-8628-3D3AB0AF2C27}">
      <dsp:nvSpPr>
        <dsp:cNvPr id="0" name=""/>
        <dsp:cNvSpPr/>
      </dsp:nvSpPr>
      <dsp:spPr>
        <a:xfrm>
          <a:off x="1254202" y="3814679"/>
          <a:ext cx="2153313" cy="107665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t>To produce a best practice guides on how to develop an LGBTQ+ inclusive curriculum;  </a:t>
          </a:r>
          <a:endParaRPr lang="en-US" sz="1000" kern="1200"/>
        </a:p>
      </dsp:txBody>
      <dsp:txXfrm>
        <a:off x="1306760" y="3867237"/>
        <a:ext cx="2048197" cy="971540"/>
      </dsp:txXfrm>
    </dsp:sp>
    <dsp:sp modelId="{7E4A8BDD-040C-4842-B0F2-12F2460CF35D}">
      <dsp:nvSpPr>
        <dsp:cNvPr id="0" name=""/>
        <dsp:cNvSpPr/>
      </dsp:nvSpPr>
      <dsp:spPr>
        <a:xfrm>
          <a:off x="159" y="2560636"/>
          <a:ext cx="2153313" cy="107665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GB" sz="1000" kern="1200"/>
            <a:t>To prepare and pilot a Massive Open Online Course (MOOC) to support the participants in  developing an awareness of LGBTQ+ needs in health and social care across Europe and the world. </a:t>
          </a:r>
          <a:endParaRPr lang="en-US" sz="1000" kern="1200"/>
        </a:p>
      </dsp:txBody>
      <dsp:txXfrm>
        <a:off x="52717" y="2613194"/>
        <a:ext cx="2048197" cy="9715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75A09-40F2-D047-8E31-74ECA266B949}">
      <dsp:nvSpPr>
        <dsp:cNvPr id="0" name=""/>
        <dsp:cNvSpPr/>
      </dsp:nvSpPr>
      <dsp:spPr>
        <a:xfrm rot="5400000">
          <a:off x="-128612" y="130303"/>
          <a:ext cx="857419" cy="600193"/>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a:t>IO1 </a:t>
          </a:r>
        </a:p>
      </dsp:txBody>
      <dsp:txXfrm rot="-5400000">
        <a:off x="2" y="301787"/>
        <a:ext cx="600193" cy="257226"/>
      </dsp:txXfrm>
    </dsp:sp>
    <dsp:sp modelId="{334B828D-9101-034E-BE8D-E85C354F7F9B}">
      <dsp:nvSpPr>
        <dsp:cNvPr id="0" name=""/>
        <dsp:cNvSpPr/>
      </dsp:nvSpPr>
      <dsp:spPr>
        <a:xfrm rot="5400000">
          <a:off x="3153255" y="-2551371"/>
          <a:ext cx="557322" cy="5663446"/>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n-GB" sz="800" b="0" i="0" kern="1200">
              <a:hlinkClick xmlns:r="http://schemas.openxmlformats.org/officeDocument/2006/relationships" r:id="rId1"/>
            </a:rPr>
            <a:t>Assessing the needs of teachers/trainers and learners for LGBTQ+ training</a:t>
          </a:r>
          <a:endParaRPr lang="en-GB" sz="800" kern="1200"/>
        </a:p>
      </dsp:txBody>
      <dsp:txXfrm rot="-5400000">
        <a:off x="600193" y="28897"/>
        <a:ext cx="5636240" cy="502910"/>
      </dsp:txXfrm>
    </dsp:sp>
    <dsp:sp modelId="{9E8C68BB-9869-DD47-8829-734EC954DA1D}">
      <dsp:nvSpPr>
        <dsp:cNvPr id="0" name=""/>
        <dsp:cNvSpPr/>
      </dsp:nvSpPr>
      <dsp:spPr>
        <a:xfrm rot="5400000">
          <a:off x="-128612" y="904284"/>
          <a:ext cx="857419" cy="600193"/>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a:t>IO2</a:t>
          </a:r>
        </a:p>
      </dsp:txBody>
      <dsp:txXfrm rot="-5400000">
        <a:off x="2" y="1075768"/>
        <a:ext cx="600193" cy="257226"/>
      </dsp:txXfrm>
    </dsp:sp>
    <dsp:sp modelId="{40A64F04-53F8-E14A-8C08-ACFC5DC9D2EE}">
      <dsp:nvSpPr>
        <dsp:cNvPr id="0" name=""/>
        <dsp:cNvSpPr/>
      </dsp:nvSpPr>
      <dsp:spPr>
        <a:xfrm rot="5400000">
          <a:off x="3153255" y="-1777390"/>
          <a:ext cx="557322" cy="5663446"/>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n-GB" sz="800" b="0" i="0" kern="1200">
              <a:hlinkClick xmlns:r="http://schemas.openxmlformats.org/officeDocument/2006/relationships" r:id="rId2"/>
            </a:rPr>
            <a:t>Internet Mapping and Systematic documentation of educational policies and guidelines as well as legislation at European and national level for LGBTQ+ inclusive education</a:t>
          </a:r>
          <a:endParaRPr lang="en-GB" sz="800" kern="1200"/>
        </a:p>
      </dsp:txBody>
      <dsp:txXfrm rot="-5400000">
        <a:off x="600193" y="802878"/>
        <a:ext cx="5636240" cy="502910"/>
      </dsp:txXfrm>
    </dsp:sp>
    <dsp:sp modelId="{3C9965B6-681A-0141-A5CC-C22116CBBD6D}">
      <dsp:nvSpPr>
        <dsp:cNvPr id="0" name=""/>
        <dsp:cNvSpPr/>
      </dsp:nvSpPr>
      <dsp:spPr>
        <a:xfrm rot="5400000">
          <a:off x="-128612" y="1678265"/>
          <a:ext cx="857419" cy="600193"/>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a:t>IO3</a:t>
          </a:r>
        </a:p>
      </dsp:txBody>
      <dsp:txXfrm rot="-5400000">
        <a:off x="2" y="1849749"/>
        <a:ext cx="600193" cy="257226"/>
      </dsp:txXfrm>
    </dsp:sp>
    <dsp:sp modelId="{EBF72AF8-4AB9-B04E-AC06-133C17E26EBC}">
      <dsp:nvSpPr>
        <dsp:cNvPr id="0" name=""/>
        <dsp:cNvSpPr/>
      </dsp:nvSpPr>
      <dsp:spPr>
        <a:xfrm rot="5400000">
          <a:off x="3153255" y="-1003408"/>
          <a:ext cx="557322" cy="5663446"/>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n-GB" sz="800" b="0" i="0" kern="1200">
              <a:hlinkClick xmlns:r="http://schemas.openxmlformats.org/officeDocument/2006/relationships" r:id="rId3"/>
            </a:rPr>
            <a:t>Development of the curriculum and training model</a:t>
          </a:r>
          <a:endParaRPr lang="en-GB" sz="800" kern="1200"/>
        </a:p>
      </dsp:txBody>
      <dsp:txXfrm rot="-5400000">
        <a:off x="600193" y="1576860"/>
        <a:ext cx="5636240" cy="502910"/>
      </dsp:txXfrm>
    </dsp:sp>
    <dsp:sp modelId="{18957134-A9B8-4F4D-AA81-A2CF6EAA31F1}">
      <dsp:nvSpPr>
        <dsp:cNvPr id="0" name=""/>
        <dsp:cNvSpPr/>
      </dsp:nvSpPr>
      <dsp:spPr>
        <a:xfrm rot="5400000">
          <a:off x="-128612" y="2452247"/>
          <a:ext cx="857419" cy="600193"/>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a:t>IO4</a:t>
          </a:r>
        </a:p>
      </dsp:txBody>
      <dsp:txXfrm rot="-5400000">
        <a:off x="2" y="2623731"/>
        <a:ext cx="600193" cy="257226"/>
      </dsp:txXfrm>
    </dsp:sp>
    <dsp:sp modelId="{C5C7A67A-E004-9B42-B961-A6BF6A1494B4}">
      <dsp:nvSpPr>
        <dsp:cNvPr id="0" name=""/>
        <dsp:cNvSpPr/>
      </dsp:nvSpPr>
      <dsp:spPr>
        <a:xfrm rot="5400000">
          <a:off x="3153255" y="-229427"/>
          <a:ext cx="557322" cy="5663446"/>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n-GB" sz="800" b="0" i="0" kern="1200">
              <a:hlinkClick xmlns:r="http://schemas.openxmlformats.org/officeDocument/2006/relationships" r:id="rId4"/>
            </a:rPr>
            <a:t>Teaching/learning tools</a:t>
          </a:r>
          <a:endParaRPr lang="en-GB" sz="800" kern="1200"/>
        </a:p>
      </dsp:txBody>
      <dsp:txXfrm rot="-5400000">
        <a:off x="600193" y="2350841"/>
        <a:ext cx="5636240" cy="502910"/>
      </dsp:txXfrm>
    </dsp:sp>
    <dsp:sp modelId="{308173C7-E213-414A-88B8-8212491321E3}">
      <dsp:nvSpPr>
        <dsp:cNvPr id="0" name=""/>
        <dsp:cNvSpPr/>
      </dsp:nvSpPr>
      <dsp:spPr>
        <a:xfrm rot="5400000">
          <a:off x="-128612" y="3226228"/>
          <a:ext cx="857419" cy="600193"/>
        </a:xfrm>
        <a:prstGeom prst="chevron">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a:t>IO5</a:t>
          </a:r>
        </a:p>
      </dsp:txBody>
      <dsp:txXfrm rot="-5400000">
        <a:off x="2" y="3397712"/>
        <a:ext cx="600193" cy="257226"/>
      </dsp:txXfrm>
    </dsp:sp>
    <dsp:sp modelId="{210DB1D1-6DB5-084D-88F9-DA1A897FCF93}">
      <dsp:nvSpPr>
        <dsp:cNvPr id="0" name=""/>
        <dsp:cNvSpPr/>
      </dsp:nvSpPr>
      <dsp:spPr>
        <a:xfrm rot="5400000">
          <a:off x="3153255" y="544553"/>
          <a:ext cx="557322" cy="5663446"/>
        </a:xfrm>
        <a:prstGeom prst="round2Same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n-GB" sz="800" b="0" i="0" kern="1200">
              <a:hlinkClick xmlns:r="http://schemas.openxmlformats.org/officeDocument/2006/relationships" r:id="rId5"/>
            </a:rPr>
            <a:t>Development of the modules for the MOOC content</a:t>
          </a:r>
          <a:endParaRPr lang="en-GB" sz="800" kern="1200"/>
        </a:p>
      </dsp:txBody>
      <dsp:txXfrm rot="-5400000">
        <a:off x="600193" y="3124821"/>
        <a:ext cx="5636240" cy="502910"/>
      </dsp:txXfrm>
    </dsp:sp>
    <dsp:sp modelId="{B6DB8955-C8B6-D54B-8D83-9973FB59AA9A}">
      <dsp:nvSpPr>
        <dsp:cNvPr id="0" name=""/>
        <dsp:cNvSpPr/>
      </dsp:nvSpPr>
      <dsp:spPr>
        <a:xfrm rot="5400000">
          <a:off x="-128612" y="4000209"/>
          <a:ext cx="857419" cy="600193"/>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a:t>IO6</a:t>
          </a:r>
        </a:p>
      </dsp:txBody>
      <dsp:txXfrm rot="-5400000">
        <a:off x="2" y="4171693"/>
        <a:ext cx="600193" cy="257226"/>
      </dsp:txXfrm>
    </dsp:sp>
    <dsp:sp modelId="{7F189764-77E6-A241-B28C-BB2346E0D206}">
      <dsp:nvSpPr>
        <dsp:cNvPr id="0" name=""/>
        <dsp:cNvSpPr/>
      </dsp:nvSpPr>
      <dsp:spPr>
        <a:xfrm rot="5400000">
          <a:off x="3153255" y="1318534"/>
          <a:ext cx="557322" cy="5663446"/>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endParaRPr lang="en-GB" sz="800" kern="1200"/>
        </a:p>
        <a:p>
          <a:pPr marL="57150" lvl="1" indent="-57150" algn="l" defTabSz="355600">
            <a:lnSpc>
              <a:spcPct val="90000"/>
            </a:lnSpc>
            <a:spcBef>
              <a:spcPct val="0"/>
            </a:spcBef>
            <a:spcAft>
              <a:spcPct val="15000"/>
            </a:spcAft>
            <a:buChar char="•"/>
          </a:pPr>
          <a:r>
            <a:rPr lang="en-GB" sz="800" kern="1200">
              <a:hlinkClick xmlns:r="http://schemas.openxmlformats.org/officeDocument/2006/relationships" r:id="rId6"/>
            </a:rPr>
            <a:t>The development, delivering, piloting and the building of the platform preparation of MOOC; also including the training of facilitator and evaluation</a:t>
          </a:r>
          <a:br>
            <a:rPr lang="en-GB" sz="800" kern="1200"/>
          </a:br>
          <a:endParaRPr lang="en-GB" sz="800" kern="1200"/>
        </a:p>
      </dsp:txBody>
      <dsp:txXfrm rot="-5400000">
        <a:off x="600193" y="3898802"/>
        <a:ext cx="5636240" cy="502910"/>
      </dsp:txXfrm>
    </dsp:sp>
    <dsp:sp modelId="{98599A31-886D-2245-B5DA-490661B178A3}">
      <dsp:nvSpPr>
        <dsp:cNvPr id="0" name=""/>
        <dsp:cNvSpPr/>
      </dsp:nvSpPr>
      <dsp:spPr>
        <a:xfrm rot="5400000">
          <a:off x="-128612" y="4774190"/>
          <a:ext cx="857419" cy="600193"/>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a:t>IO7</a:t>
          </a:r>
        </a:p>
      </dsp:txBody>
      <dsp:txXfrm rot="-5400000">
        <a:off x="2" y="4945674"/>
        <a:ext cx="600193" cy="257226"/>
      </dsp:txXfrm>
    </dsp:sp>
    <dsp:sp modelId="{9D779EE4-6638-BE44-851B-65FFCE5B38EE}">
      <dsp:nvSpPr>
        <dsp:cNvPr id="0" name=""/>
        <dsp:cNvSpPr/>
      </dsp:nvSpPr>
      <dsp:spPr>
        <a:xfrm rot="5400000">
          <a:off x="3153255" y="2092516"/>
          <a:ext cx="557322" cy="5663446"/>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6896" tIns="5080" rIns="5080" bIns="5080" numCol="1" spcCol="1270" anchor="ctr" anchorCtr="0">
          <a:noAutofit/>
        </a:bodyPr>
        <a:lstStyle/>
        <a:p>
          <a:pPr marL="57150" lvl="1" indent="-57150" algn="l" defTabSz="355600">
            <a:lnSpc>
              <a:spcPct val="90000"/>
            </a:lnSpc>
            <a:spcBef>
              <a:spcPct val="0"/>
            </a:spcBef>
            <a:spcAft>
              <a:spcPct val="15000"/>
            </a:spcAft>
            <a:buChar char="•"/>
          </a:pPr>
          <a:r>
            <a:rPr lang="en-GB" sz="800" b="0" i="0" kern="1200">
              <a:hlinkClick xmlns:r="http://schemas.openxmlformats.org/officeDocument/2006/relationships" r:id="rId7"/>
            </a:rPr>
            <a:t>Evaluation strategy, methodology and best practice report</a:t>
          </a:r>
          <a:endParaRPr lang="en-GB" sz="800" kern="1200"/>
        </a:p>
      </dsp:txBody>
      <dsp:txXfrm rot="-5400000">
        <a:off x="600193" y="4672784"/>
        <a:ext cx="5636240" cy="5029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C731D2-A4EE-A34A-AE0E-190A8459360A}">
      <dsp:nvSpPr>
        <dsp:cNvPr id="0" name=""/>
        <dsp:cNvSpPr/>
      </dsp:nvSpPr>
      <dsp:spPr>
        <a:xfrm>
          <a:off x="0" y="52456"/>
          <a:ext cx="10515600" cy="10793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l" defTabSz="2000250">
            <a:lnSpc>
              <a:spcPct val="90000"/>
            </a:lnSpc>
            <a:spcBef>
              <a:spcPct val="0"/>
            </a:spcBef>
            <a:spcAft>
              <a:spcPct val="35000"/>
            </a:spcAft>
            <a:buNone/>
          </a:pPr>
          <a:r>
            <a:rPr lang="en-US" sz="4500" b="1" kern="1200"/>
            <a:t>PRINCIPAL AIMS </a:t>
          </a:r>
          <a:endParaRPr lang="en-US" sz="4500" kern="1200"/>
        </a:p>
      </dsp:txBody>
      <dsp:txXfrm>
        <a:off x="52688" y="105144"/>
        <a:ext cx="10410224" cy="973949"/>
      </dsp:txXfrm>
    </dsp:sp>
    <dsp:sp modelId="{F8FFCBBC-08F4-6F40-BED6-D26DE75BBEB2}">
      <dsp:nvSpPr>
        <dsp:cNvPr id="0" name=""/>
        <dsp:cNvSpPr/>
      </dsp:nvSpPr>
      <dsp:spPr>
        <a:xfrm>
          <a:off x="0" y="1131781"/>
          <a:ext cx="10515600" cy="31670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57150" rIns="320040" bIns="57150" numCol="1" spcCol="1270" anchor="t" anchorCtr="0">
          <a:noAutofit/>
        </a:bodyPr>
        <a:lstStyle/>
        <a:p>
          <a:pPr marL="285750" lvl="1" indent="-285750" algn="l" defTabSz="1555750">
            <a:lnSpc>
              <a:spcPct val="90000"/>
            </a:lnSpc>
            <a:spcBef>
              <a:spcPct val="0"/>
            </a:spcBef>
            <a:spcAft>
              <a:spcPct val="20000"/>
            </a:spcAft>
            <a:buChar char="•"/>
          </a:pPr>
          <a:r>
            <a:rPr lang="en-US" sz="3500" kern="1200"/>
            <a:t>Understand the </a:t>
          </a:r>
          <a:r>
            <a:rPr lang="en-US" sz="3500" b="1" kern="1200"/>
            <a:t>knowledge/skills, experiences and attitudes </a:t>
          </a:r>
          <a:r>
            <a:rPr lang="en-US" sz="3500" kern="1200"/>
            <a:t>of health and social care teachers/trainers on </a:t>
          </a:r>
          <a:r>
            <a:rPr lang="en-US" sz="3500" b="1" kern="1200"/>
            <a:t>LGBTQ+ subjects</a:t>
          </a:r>
          <a:endParaRPr lang="en-US" sz="3500" kern="1200"/>
        </a:p>
        <a:p>
          <a:pPr marL="285750" lvl="1" indent="-285750" algn="l" defTabSz="1555750">
            <a:lnSpc>
              <a:spcPct val="90000"/>
            </a:lnSpc>
            <a:spcBef>
              <a:spcPct val="0"/>
            </a:spcBef>
            <a:spcAft>
              <a:spcPct val="20000"/>
            </a:spcAft>
            <a:buChar char="•"/>
          </a:pPr>
          <a:r>
            <a:rPr lang="en-US" sz="3500" kern="1200"/>
            <a:t>Identification of teachers' and health and social care workers' LGBTQ+ learning </a:t>
          </a:r>
          <a:r>
            <a:rPr lang="en-US" sz="3500" b="1" kern="1200"/>
            <a:t>needs</a:t>
          </a:r>
          <a:r>
            <a:rPr lang="en-US" sz="3500" kern="1200"/>
            <a:t> and </a:t>
          </a:r>
          <a:r>
            <a:rPr lang="en-US" sz="3500" b="1" kern="1200"/>
            <a:t>cross-cultural/country comparison</a:t>
          </a:r>
          <a:r>
            <a:rPr lang="en-US" sz="3500" kern="1200"/>
            <a:t>.</a:t>
          </a:r>
        </a:p>
      </dsp:txBody>
      <dsp:txXfrm>
        <a:off x="0" y="1131781"/>
        <a:ext cx="10515600" cy="316709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D2F686-0021-9F44-93A6-FAB8EECC234B}">
      <dsp:nvSpPr>
        <dsp:cNvPr id="0" name=""/>
        <dsp:cNvSpPr/>
      </dsp:nvSpPr>
      <dsp:spPr>
        <a:xfrm>
          <a:off x="3190471" y="-114731"/>
          <a:ext cx="4134656" cy="4134656"/>
        </a:xfrm>
        <a:prstGeom prst="circularArrow">
          <a:avLst>
            <a:gd name="adj1" fmla="val 4668"/>
            <a:gd name="adj2" fmla="val 272909"/>
            <a:gd name="adj3" fmla="val 12817716"/>
            <a:gd name="adj4" fmla="val 18040218"/>
            <a:gd name="adj5" fmla="val 484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A5CB02-16E5-694E-8FDD-3F35E33E6021}">
      <dsp:nvSpPr>
        <dsp:cNvPr id="0" name=""/>
        <dsp:cNvSpPr/>
      </dsp:nvSpPr>
      <dsp:spPr>
        <a:xfrm>
          <a:off x="3876600" y="453"/>
          <a:ext cx="2762398" cy="138119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1. Knowledge/skills</a:t>
          </a:r>
          <a:endParaRPr lang="it-IT" sz="2000" kern="1200"/>
        </a:p>
      </dsp:txBody>
      <dsp:txXfrm>
        <a:off x="3944025" y="67878"/>
        <a:ext cx="2627548" cy="1246349"/>
      </dsp:txXfrm>
    </dsp:sp>
    <dsp:sp modelId="{C16C9566-2A10-8E4C-A189-D60011E01C9B}">
      <dsp:nvSpPr>
        <dsp:cNvPr id="0" name=""/>
        <dsp:cNvSpPr/>
      </dsp:nvSpPr>
      <dsp:spPr>
        <a:xfrm>
          <a:off x="5361216" y="1485069"/>
          <a:ext cx="2762398" cy="1381199"/>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2. Positive and negative general attitudes</a:t>
          </a:r>
          <a:endParaRPr lang="it-IT" sz="2000" b="1" kern="1200"/>
        </a:p>
      </dsp:txBody>
      <dsp:txXfrm>
        <a:off x="5428641" y="1552494"/>
        <a:ext cx="2627548" cy="1246349"/>
      </dsp:txXfrm>
    </dsp:sp>
    <dsp:sp modelId="{8C79A456-D0F8-4C44-9560-6FA41DB0619B}">
      <dsp:nvSpPr>
        <dsp:cNvPr id="0" name=""/>
        <dsp:cNvSpPr/>
      </dsp:nvSpPr>
      <dsp:spPr>
        <a:xfrm>
          <a:off x="3876600" y="2969685"/>
          <a:ext cx="2762398" cy="1381199"/>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a:t>3. </a:t>
          </a:r>
          <a:r>
            <a:rPr lang="en-US" sz="2000" b="1" kern="1200">
              <a:latin typeface="Arial"/>
              <a:ea typeface="ＭＳ Ｐゴシック"/>
              <a:cs typeface="+mn-cs"/>
            </a:rPr>
            <a:t>Experiences of discrimations and attended courses on LGBTQ+ themes</a:t>
          </a:r>
          <a:endParaRPr lang="it-IT" sz="2000" b="1" kern="1200">
            <a:latin typeface="Arial"/>
            <a:ea typeface="ＭＳ Ｐゴシック"/>
            <a:cs typeface="+mn-cs"/>
          </a:endParaRPr>
        </a:p>
      </dsp:txBody>
      <dsp:txXfrm>
        <a:off x="3944025" y="3037110"/>
        <a:ext cx="2627548" cy="1246349"/>
      </dsp:txXfrm>
    </dsp:sp>
    <dsp:sp modelId="{F2B9CE0B-BB55-E94C-988A-C9F980B1BA65}">
      <dsp:nvSpPr>
        <dsp:cNvPr id="0" name=""/>
        <dsp:cNvSpPr/>
      </dsp:nvSpPr>
      <dsp:spPr>
        <a:xfrm>
          <a:off x="2391984" y="1485069"/>
          <a:ext cx="2762398" cy="138119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t-IT" sz="2000" b="1" kern="1200"/>
            <a:t>4. Needs</a:t>
          </a:r>
        </a:p>
        <a:p>
          <a:pPr marL="0" lvl="0" indent="0" algn="ctr" defTabSz="889000">
            <a:lnSpc>
              <a:spcPct val="90000"/>
            </a:lnSpc>
            <a:spcBef>
              <a:spcPct val="0"/>
            </a:spcBef>
            <a:spcAft>
              <a:spcPct val="35000"/>
            </a:spcAft>
            <a:buNone/>
          </a:pPr>
          <a:r>
            <a:rPr lang="it-IT" sz="2000" b="1" kern="1200"/>
            <a:t>Training needs</a:t>
          </a:r>
        </a:p>
      </dsp:txBody>
      <dsp:txXfrm>
        <a:off x="2459409" y="1552494"/>
        <a:ext cx="2627548" cy="12463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65EA35-43C7-7E42-A63C-8D4C71221377}">
      <dsp:nvSpPr>
        <dsp:cNvPr id="0" name=""/>
        <dsp:cNvSpPr/>
      </dsp:nvSpPr>
      <dsp:spPr>
        <a:xfrm>
          <a:off x="1748064" y="2975"/>
          <a:ext cx="3342605" cy="200556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t>The sample included 412 health and social care academics (N=234) and workers (N= 178)</a:t>
          </a:r>
          <a:endParaRPr lang="en-US" sz="1500" kern="1200"/>
        </a:p>
      </dsp:txBody>
      <dsp:txXfrm>
        <a:off x="1748064" y="2975"/>
        <a:ext cx="3342605" cy="2005563"/>
      </dsp:txXfrm>
    </dsp:sp>
    <dsp:sp modelId="{8DB14D45-B98B-C141-AEE4-D354F1BEA8F9}">
      <dsp:nvSpPr>
        <dsp:cNvPr id="0" name=""/>
        <dsp:cNvSpPr/>
      </dsp:nvSpPr>
      <dsp:spPr>
        <a:xfrm>
          <a:off x="5424930" y="2975"/>
          <a:ext cx="3342605" cy="2005563"/>
        </a:xfrm>
        <a:prstGeom prst="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Results indicated that high training needs on LGBTQ+ issues were associated with low age, heterosexual sexual orientation, low awareness about LGBTQ+ issues and low number of courses on LGBTQ+ themes, high episodes of homophobic/transphobic discrimination, and compassionate attitudes. </a:t>
          </a:r>
        </a:p>
      </dsp:txBody>
      <dsp:txXfrm>
        <a:off x="5424930" y="2975"/>
        <a:ext cx="3342605" cy="2005563"/>
      </dsp:txXfrm>
    </dsp:sp>
    <dsp:sp modelId="{895B4D39-78DC-414E-9B6D-7FB0091B813B}">
      <dsp:nvSpPr>
        <dsp:cNvPr id="0" name=""/>
        <dsp:cNvSpPr/>
      </dsp:nvSpPr>
      <dsp:spPr>
        <a:xfrm>
          <a:off x="1748064" y="2342799"/>
          <a:ext cx="3342605" cy="2005563"/>
        </a:xfrm>
        <a:prstGeom prst="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Moreover, the needs for training on LGBTQ+ issues were higher for Cyprus, Romania, Spain, Italy, and UK, compared to Denmark. </a:t>
          </a:r>
        </a:p>
      </dsp:txBody>
      <dsp:txXfrm>
        <a:off x="1748064" y="2342799"/>
        <a:ext cx="3342605" cy="2005563"/>
      </dsp:txXfrm>
    </dsp:sp>
    <dsp:sp modelId="{DF08C3B7-45D9-8F4A-BB23-F1D6CB4CFF49}">
      <dsp:nvSpPr>
        <dsp:cNvPr id="0" name=""/>
        <dsp:cNvSpPr/>
      </dsp:nvSpPr>
      <dsp:spPr>
        <a:xfrm>
          <a:off x="5424930" y="2342799"/>
          <a:ext cx="3342605" cy="2005563"/>
        </a:xfrm>
        <a:prstGeom prst="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Conversely, the training needs on LGBTQ+ issues were not associated with biological sex, type of work, years of working experiences, and negative attitudes towards sexual and gender minorities</a:t>
          </a:r>
        </a:p>
      </dsp:txBody>
      <dsp:txXfrm>
        <a:off x="5424930" y="2342799"/>
        <a:ext cx="3342605" cy="200556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4FC9E8-C819-464F-97B3-142B11917232}">
      <dsp:nvSpPr>
        <dsp:cNvPr id="0" name=""/>
        <dsp:cNvSpPr/>
      </dsp:nvSpPr>
      <dsp:spPr>
        <a:xfrm>
          <a:off x="307345" y="1546"/>
          <a:ext cx="3222855" cy="193371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Key findings revealed that staff from Romania had more negative attitudes towards lesbian and gay people than all other countries.  </a:t>
          </a:r>
          <a:endParaRPr lang="en-US" sz="1400" kern="1200" dirty="0"/>
        </a:p>
      </dsp:txBody>
      <dsp:txXfrm>
        <a:off x="307345" y="1546"/>
        <a:ext cx="3222855" cy="1933713"/>
      </dsp:txXfrm>
    </dsp:sp>
    <dsp:sp modelId="{F17D3D67-5C0E-4644-B12A-1DE674C11508}">
      <dsp:nvSpPr>
        <dsp:cNvPr id="0" name=""/>
        <dsp:cNvSpPr/>
      </dsp:nvSpPr>
      <dsp:spPr>
        <a:xfrm>
          <a:off x="3852486" y="1546"/>
          <a:ext cx="3222855" cy="193371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Meanwhile, those from Germany and Romania were also less likely to know about homophobic or transphobic discrimination.  </a:t>
          </a:r>
          <a:endParaRPr lang="en-US" sz="1400" kern="1200" dirty="0"/>
        </a:p>
      </dsp:txBody>
      <dsp:txXfrm>
        <a:off x="3852486" y="1546"/>
        <a:ext cx="3222855" cy="1933713"/>
      </dsp:txXfrm>
    </dsp:sp>
    <dsp:sp modelId="{78BAB38C-1D87-944D-BE15-9AA8E3D4DD9D}">
      <dsp:nvSpPr>
        <dsp:cNvPr id="0" name=""/>
        <dsp:cNvSpPr/>
      </dsp:nvSpPr>
      <dsp:spPr>
        <a:xfrm>
          <a:off x="7397627" y="1546"/>
          <a:ext cx="3222855" cy="193371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a:t>The highest number of incidents of witnessing discrimination towards people within the LGBTQ+ community was reported by participants from Cyprus and Italy.  It was also highlighted that a need for training around LGBTQ+ issues was higher for Cyprus, Romania, Spain, Italy and the UK, compared with Denmark and Germany.  </a:t>
          </a:r>
          <a:endParaRPr lang="en-US" sz="1400" kern="1200"/>
        </a:p>
      </dsp:txBody>
      <dsp:txXfrm>
        <a:off x="7397627" y="1546"/>
        <a:ext cx="3222855" cy="1933713"/>
      </dsp:txXfrm>
    </dsp:sp>
    <dsp:sp modelId="{0693DF64-CD20-B141-8586-D32FF7DCDE76}">
      <dsp:nvSpPr>
        <dsp:cNvPr id="0" name=""/>
        <dsp:cNvSpPr/>
      </dsp:nvSpPr>
      <dsp:spPr>
        <a:xfrm>
          <a:off x="2079915" y="2257545"/>
          <a:ext cx="3222855" cy="193371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However, those from Germany and Denmark were less aware of LGBTQ+ issues and related terms than those from the UK and Spain.  In addition, Romanian, German and Danish respondents reported attending fewer courses about LGBTQ+ than the other countries.  </a:t>
          </a:r>
          <a:endParaRPr lang="en-US" sz="1400" kern="1200" dirty="0"/>
        </a:p>
      </dsp:txBody>
      <dsp:txXfrm>
        <a:off x="2079915" y="2257545"/>
        <a:ext cx="3222855" cy="1933713"/>
      </dsp:txXfrm>
    </dsp:sp>
    <dsp:sp modelId="{2CF147C3-8BEC-8B4C-996A-358D2D95E730}">
      <dsp:nvSpPr>
        <dsp:cNvPr id="0" name=""/>
        <dsp:cNvSpPr/>
      </dsp:nvSpPr>
      <dsp:spPr>
        <a:xfrm>
          <a:off x="5625057" y="2257545"/>
          <a:ext cx="3222855" cy="1933713"/>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Findings also showed that Denmark (68%), Spain (67%), the UK (66%), and Germany (51%) had higher levels of respect of human rights, while other countries, such as Cyprus (31%), Italy (23%), and Romania (19%) were deemed as “less inclusive and supportive” of LGBTQ+ people, said the researchers within the study.</a:t>
          </a:r>
          <a:endParaRPr lang="en-US" sz="1400" kern="1200" dirty="0"/>
        </a:p>
      </dsp:txBody>
      <dsp:txXfrm>
        <a:off x="5625057" y="2257545"/>
        <a:ext cx="3222855" cy="1933713"/>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FA511B-D22C-F241-9D3D-7D8F6F8B7CEA}" type="datetimeFigureOut">
              <a:rPr lang="en-US" smtClean="0"/>
              <a:t>11/22/22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4798A7-705E-654D-A953-F505C9A6AD76}" type="slidenum">
              <a:rPr lang="en-US" smtClean="0"/>
              <a:t>‹#›</a:t>
            </a:fld>
            <a:endParaRPr lang="en-US"/>
          </a:p>
        </p:txBody>
      </p:sp>
    </p:spTree>
    <p:extLst>
      <p:ext uri="{BB962C8B-B14F-4D97-AF65-F5344CB8AC3E}">
        <p14:creationId xmlns:p14="http://schemas.microsoft.com/office/powerpoint/2010/main" val="799886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a:extLst>
              <a:ext uri="{FF2B5EF4-FFF2-40B4-BE49-F238E27FC236}">
                <a16:creationId xmlns:a16="http://schemas.microsoft.com/office/drawing/2014/main" id="{E9A30636-4893-0E46-9B79-9E6DD88AF1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2" name="Notes Placeholder 2">
            <a:extLst>
              <a:ext uri="{FF2B5EF4-FFF2-40B4-BE49-F238E27FC236}">
                <a16:creationId xmlns:a16="http://schemas.microsoft.com/office/drawing/2014/main" id="{777B769E-8362-5043-A3D5-F1D185FD41A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ea typeface="ＭＳ Ｐゴシック" panose="020B0600070205080204" pitchFamily="34" charset="-128"/>
            </a:endParaRPr>
          </a:p>
        </p:txBody>
      </p:sp>
      <p:sp>
        <p:nvSpPr>
          <p:cNvPr id="153603" name="Slide Number Placeholder 3">
            <a:extLst>
              <a:ext uri="{FF2B5EF4-FFF2-40B4-BE49-F238E27FC236}">
                <a16:creationId xmlns:a16="http://schemas.microsoft.com/office/drawing/2014/main" id="{07CF6814-125E-4149-BA11-F1570C121E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9C82DDE-6C99-9641-A45C-42271B43826F}" type="slidenum">
              <a:rPr lang="en-US" altLang="en-US" smtClean="0">
                <a:latin typeface="Calibri" panose="020F0502020204030204" pitchFamily="34" charset="0"/>
              </a:rPr>
              <a:pPr/>
              <a:t>1</a:t>
            </a:fld>
            <a:endParaRPr lang="en-US" altLang="en-US">
              <a:latin typeface="Calibri" panose="020F0502020204030204" pitchFamily="34" charset="0"/>
            </a:endParaRPr>
          </a:p>
        </p:txBody>
      </p:sp>
    </p:spTree>
    <p:extLst>
      <p:ext uri="{BB962C8B-B14F-4D97-AF65-F5344CB8AC3E}">
        <p14:creationId xmlns:p14="http://schemas.microsoft.com/office/powerpoint/2010/main" val="10660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4798A7-705E-654D-A953-F505C9A6AD76}" type="slidenum">
              <a:rPr lang="en-US" smtClean="0"/>
              <a:t>36</a:t>
            </a:fld>
            <a:endParaRPr lang="en-US"/>
          </a:p>
        </p:txBody>
      </p:sp>
    </p:spTree>
    <p:extLst>
      <p:ext uri="{BB962C8B-B14F-4D97-AF65-F5344CB8AC3E}">
        <p14:creationId xmlns:p14="http://schemas.microsoft.com/office/powerpoint/2010/main" val="1798801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4798A7-705E-654D-A953-F505C9A6AD76}" type="slidenum">
              <a:rPr lang="en-US" smtClean="0"/>
              <a:t>7</a:t>
            </a:fld>
            <a:endParaRPr lang="en-US"/>
          </a:p>
        </p:txBody>
      </p:sp>
    </p:spTree>
    <p:extLst>
      <p:ext uri="{BB962C8B-B14F-4D97-AF65-F5344CB8AC3E}">
        <p14:creationId xmlns:p14="http://schemas.microsoft.com/office/powerpoint/2010/main" val="4106486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4798A7-705E-654D-A953-F505C9A6AD76}" type="slidenum">
              <a:rPr lang="en-US" smtClean="0"/>
              <a:t>8</a:t>
            </a:fld>
            <a:endParaRPr lang="en-US"/>
          </a:p>
        </p:txBody>
      </p:sp>
    </p:spTree>
    <p:extLst>
      <p:ext uri="{BB962C8B-B14F-4D97-AF65-F5344CB8AC3E}">
        <p14:creationId xmlns:p14="http://schemas.microsoft.com/office/powerpoint/2010/main" val="3600231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4798A7-705E-654D-A953-F505C9A6AD76}" type="slidenum">
              <a:rPr lang="en-US" smtClean="0"/>
              <a:t>9</a:t>
            </a:fld>
            <a:endParaRPr lang="en-US"/>
          </a:p>
        </p:txBody>
      </p:sp>
    </p:spTree>
    <p:extLst>
      <p:ext uri="{BB962C8B-B14F-4D97-AF65-F5344CB8AC3E}">
        <p14:creationId xmlns:p14="http://schemas.microsoft.com/office/powerpoint/2010/main" val="3487205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lide Image Placeholder 1">
            <a:extLst>
              <a:ext uri="{FF2B5EF4-FFF2-40B4-BE49-F238E27FC236}">
                <a16:creationId xmlns:a16="http://schemas.microsoft.com/office/drawing/2014/main" id="{B09B6E20-8EE3-E844-9F04-7825581FA6B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6" name="Notes Placeholder 2">
            <a:extLst>
              <a:ext uri="{FF2B5EF4-FFF2-40B4-BE49-F238E27FC236}">
                <a16:creationId xmlns:a16="http://schemas.microsoft.com/office/drawing/2014/main" id="{8E3B7ED7-3AA9-554D-974D-7C217EB2FCB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154627" name="Slide Number Placeholder 3">
            <a:extLst>
              <a:ext uri="{FF2B5EF4-FFF2-40B4-BE49-F238E27FC236}">
                <a16:creationId xmlns:a16="http://schemas.microsoft.com/office/drawing/2014/main" id="{E45A4E4F-1332-3745-BFE8-7A7B52B041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1E099CA-09D3-154B-8641-4DE20731F62C}" type="slidenum">
              <a:rPr lang="en-US" altLang="en-US" smtClean="0">
                <a:latin typeface="Calibri" panose="020F0502020204030204" pitchFamily="34" charset="0"/>
              </a:rPr>
              <a:pPr/>
              <a:t>18</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a:extLst>
              <a:ext uri="{FF2B5EF4-FFF2-40B4-BE49-F238E27FC236}">
                <a16:creationId xmlns:a16="http://schemas.microsoft.com/office/drawing/2014/main" id="{BFBD56ED-1EED-2F4A-ACBC-75D2CFA1A9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0" name="Notes Placeholder 2">
            <a:extLst>
              <a:ext uri="{FF2B5EF4-FFF2-40B4-BE49-F238E27FC236}">
                <a16:creationId xmlns:a16="http://schemas.microsoft.com/office/drawing/2014/main" id="{CDC761C9-EE2D-EF49-A03E-0875947EB53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ea typeface="ＭＳ Ｐゴシック" panose="020B0600070205080204" pitchFamily="34" charset="-128"/>
              </a:rPr>
              <a:t>Other project partners</a:t>
            </a:r>
          </a:p>
          <a:p>
            <a:r>
              <a:rPr lang="en-GB" altLang="en-US">
                <a:ea typeface="ＭＳ Ｐゴシック" panose="020B0600070205080204" pitchFamily="34" charset="-128"/>
              </a:rPr>
              <a:t>Edunet, Romania</a:t>
            </a:r>
          </a:p>
          <a:p>
            <a:r>
              <a:rPr lang="en-GB" altLang="en-US">
                <a:ea typeface="ＭＳ Ｐゴシック" panose="020B0600070205080204" pitchFamily="34" charset="-128"/>
              </a:rPr>
              <a:t>Cyprus University of Technology, Cyprus</a:t>
            </a:r>
          </a:p>
          <a:p>
            <a:r>
              <a:rPr lang="en-GB" altLang="en-US">
                <a:ea typeface="ＭＳ Ｐゴシック" panose="020B0600070205080204" pitchFamily="34" charset="-128"/>
              </a:rPr>
              <a:t>University of Almeria, Spain</a:t>
            </a:r>
          </a:p>
          <a:p>
            <a:r>
              <a:rPr lang="en-GB" altLang="en-US">
                <a:ea typeface="ＭＳ Ｐゴシック" panose="020B0600070205080204" pitchFamily="34" charset="-128"/>
              </a:rPr>
              <a:t>University of Southern Denmark, Denmark</a:t>
            </a:r>
          </a:p>
          <a:p>
            <a:r>
              <a:rPr lang="it-IT" altLang="en-US">
                <a:ea typeface="ＭＳ Ｐゴシック" panose="020B0600070205080204" pitchFamily="34" charset="-128"/>
              </a:rPr>
              <a:t>University of Rome, La Sapienza, Italy</a:t>
            </a:r>
            <a:endParaRPr lang="en-GB" altLang="en-US">
              <a:ea typeface="ＭＳ Ｐゴシック" panose="020B0600070205080204" pitchFamily="34" charset="-128"/>
            </a:endParaRPr>
          </a:p>
          <a:p>
            <a:r>
              <a:rPr lang="en-GB" altLang="en-US">
                <a:ea typeface="ＭＳ Ｐゴシック" panose="020B0600070205080204" pitchFamily="34" charset="-128"/>
              </a:rPr>
              <a:t>St. Augustinus Fachkliniken, Germany</a:t>
            </a:r>
          </a:p>
          <a:p>
            <a:endParaRPr lang="en-US" altLang="en-US">
              <a:ea typeface="ＭＳ Ｐゴシック" panose="020B0600070205080204" pitchFamily="34" charset="-128"/>
            </a:endParaRPr>
          </a:p>
        </p:txBody>
      </p:sp>
      <p:sp>
        <p:nvSpPr>
          <p:cNvPr id="155651" name="Slide Number Placeholder 3">
            <a:extLst>
              <a:ext uri="{FF2B5EF4-FFF2-40B4-BE49-F238E27FC236}">
                <a16:creationId xmlns:a16="http://schemas.microsoft.com/office/drawing/2014/main" id="{9C852887-357A-7241-AACD-00ACA1A3DE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54A6D05-8D5E-FE43-AE5C-4DEAB0C119BB}" type="slidenum">
              <a:rPr lang="en-US" altLang="en-US" smtClean="0">
                <a:latin typeface="Calibri" panose="020F0502020204030204" pitchFamily="34" charset="0"/>
              </a:rPr>
              <a:pPr/>
              <a:t>19</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4798A7-705E-654D-A953-F505C9A6AD76}" type="slidenum">
              <a:rPr lang="en-US" smtClean="0"/>
              <a:t>29</a:t>
            </a:fld>
            <a:endParaRPr lang="en-US"/>
          </a:p>
        </p:txBody>
      </p:sp>
    </p:spTree>
    <p:extLst>
      <p:ext uri="{BB962C8B-B14F-4D97-AF65-F5344CB8AC3E}">
        <p14:creationId xmlns:p14="http://schemas.microsoft.com/office/powerpoint/2010/main" val="2671009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4798A7-705E-654D-A953-F505C9A6AD76}" type="slidenum">
              <a:rPr lang="en-US" smtClean="0"/>
              <a:t>33</a:t>
            </a:fld>
            <a:endParaRPr lang="en-US"/>
          </a:p>
        </p:txBody>
      </p:sp>
    </p:spTree>
    <p:extLst>
      <p:ext uri="{BB962C8B-B14F-4D97-AF65-F5344CB8AC3E}">
        <p14:creationId xmlns:p14="http://schemas.microsoft.com/office/powerpoint/2010/main" val="2751078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4798A7-705E-654D-A953-F505C9A6AD76}" type="slidenum">
              <a:rPr lang="en-US" smtClean="0"/>
              <a:t>35</a:t>
            </a:fld>
            <a:endParaRPr lang="en-US"/>
          </a:p>
        </p:txBody>
      </p:sp>
    </p:spTree>
    <p:extLst>
      <p:ext uri="{BB962C8B-B14F-4D97-AF65-F5344CB8AC3E}">
        <p14:creationId xmlns:p14="http://schemas.microsoft.com/office/powerpoint/2010/main" val="4036845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5BDB5-1A39-4749-AE27-35CBBB6C94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F60ECF-1A85-A64E-A5D9-B88FA84A39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BAC574-2A05-824A-A6F0-8034905A830A}"/>
              </a:ext>
            </a:extLst>
          </p:cNvPr>
          <p:cNvSpPr>
            <a:spLocks noGrp="1"/>
          </p:cNvSpPr>
          <p:nvPr>
            <p:ph type="dt" sz="half" idx="10"/>
          </p:nvPr>
        </p:nvSpPr>
        <p:spPr/>
        <p:txBody>
          <a:bodyPr/>
          <a:lstStyle/>
          <a:p>
            <a:fld id="{F48A29C4-F776-C041-B296-94B8877F8D15}" type="datetimeFigureOut">
              <a:rPr lang="en-US" smtClean="0"/>
              <a:t>11/22/22</a:t>
            </a:fld>
            <a:endParaRPr lang="en-US"/>
          </a:p>
        </p:txBody>
      </p:sp>
      <p:sp>
        <p:nvSpPr>
          <p:cNvPr id="5" name="Footer Placeholder 4">
            <a:extLst>
              <a:ext uri="{FF2B5EF4-FFF2-40B4-BE49-F238E27FC236}">
                <a16:creationId xmlns:a16="http://schemas.microsoft.com/office/drawing/2014/main" id="{B300EB38-605E-6C40-AE0A-C8A6321415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E54BEA-26F1-4B49-8485-62BDCB05BADE}"/>
              </a:ext>
            </a:extLst>
          </p:cNvPr>
          <p:cNvSpPr>
            <a:spLocks noGrp="1"/>
          </p:cNvSpPr>
          <p:nvPr>
            <p:ph type="sldNum" sz="quarter" idx="12"/>
          </p:nvPr>
        </p:nvSpPr>
        <p:spPr/>
        <p:txBody>
          <a:bodyPr/>
          <a:lstStyle/>
          <a:p>
            <a:fld id="{E266169A-3D9A-5745-AC0B-3294AEB97636}" type="slidenum">
              <a:rPr lang="en-US" smtClean="0"/>
              <a:t>‹#›</a:t>
            </a:fld>
            <a:endParaRPr lang="en-US"/>
          </a:p>
        </p:txBody>
      </p:sp>
    </p:spTree>
    <p:extLst>
      <p:ext uri="{BB962C8B-B14F-4D97-AF65-F5344CB8AC3E}">
        <p14:creationId xmlns:p14="http://schemas.microsoft.com/office/powerpoint/2010/main" val="2913350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B37D4-2404-5846-9D46-7D0F4CDBE9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852694-C185-B747-895B-E0035DA978B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FE776-EA1F-0444-9DCC-CC4EE2FF3CF6}"/>
              </a:ext>
            </a:extLst>
          </p:cNvPr>
          <p:cNvSpPr>
            <a:spLocks noGrp="1"/>
          </p:cNvSpPr>
          <p:nvPr>
            <p:ph type="dt" sz="half" idx="10"/>
          </p:nvPr>
        </p:nvSpPr>
        <p:spPr/>
        <p:txBody>
          <a:bodyPr/>
          <a:lstStyle/>
          <a:p>
            <a:fld id="{F48A29C4-F776-C041-B296-94B8877F8D15}" type="datetimeFigureOut">
              <a:rPr lang="en-US" smtClean="0"/>
              <a:t>11/22/22</a:t>
            </a:fld>
            <a:endParaRPr lang="en-US"/>
          </a:p>
        </p:txBody>
      </p:sp>
      <p:sp>
        <p:nvSpPr>
          <p:cNvPr id="5" name="Footer Placeholder 4">
            <a:extLst>
              <a:ext uri="{FF2B5EF4-FFF2-40B4-BE49-F238E27FC236}">
                <a16:creationId xmlns:a16="http://schemas.microsoft.com/office/drawing/2014/main" id="{464E0159-7D18-6643-A0E4-0C0310E5C1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B5974F-3B31-E143-9DD0-7969F307C2B1}"/>
              </a:ext>
            </a:extLst>
          </p:cNvPr>
          <p:cNvSpPr>
            <a:spLocks noGrp="1"/>
          </p:cNvSpPr>
          <p:nvPr>
            <p:ph type="sldNum" sz="quarter" idx="12"/>
          </p:nvPr>
        </p:nvSpPr>
        <p:spPr/>
        <p:txBody>
          <a:bodyPr/>
          <a:lstStyle/>
          <a:p>
            <a:fld id="{E266169A-3D9A-5745-AC0B-3294AEB97636}" type="slidenum">
              <a:rPr lang="en-US" smtClean="0"/>
              <a:t>‹#›</a:t>
            </a:fld>
            <a:endParaRPr lang="en-US"/>
          </a:p>
        </p:txBody>
      </p:sp>
    </p:spTree>
    <p:extLst>
      <p:ext uri="{BB962C8B-B14F-4D97-AF65-F5344CB8AC3E}">
        <p14:creationId xmlns:p14="http://schemas.microsoft.com/office/powerpoint/2010/main" val="2047136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82802C-6D8C-C849-B7B0-A338C31457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1EE63D-247F-8D4F-81AF-2C6000B5E86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FCF8E3-0C49-9E40-BCFD-1A1DC93D585B}"/>
              </a:ext>
            </a:extLst>
          </p:cNvPr>
          <p:cNvSpPr>
            <a:spLocks noGrp="1"/>
          </p:cNvSpPr>
          <p:nvPr>
            <p:ph type="dt" sz="half" idx="10"/>
          </p:nvPr>
        </p:nvSpPr>
        <p:spPr/>
        <p:txBody>
          <a:bodyPr/>
          <a:lstStyle/>
          <a:p>
            <a:fld id="{F48A29C4-F776-C041-B296-94B8877F8D15}" type="datetimeFigureOut">
              <a:rPr lang="en-US" smtClean="0"/>
              <a:t>11/22/22</a:t>
            </a:fld>
            <a:endParaRPr lang="en-US"/>
          </a:p>
        </p:txBody>
      </p:sp>
      <p:sp>
        <p:nvSpPr>
          <p:cNvPr id="5" name="Footer Placeholder 4">
            <a:extLst>
              <a:ext uri="{FF2B5EF4-FFF2-40B4-BE49-F238E27FC236}">
                <a16:creationId xmlns:a16="http://schemas.microsoft.com/office/drawing/2014/main" id="{99C8F6C1-8898-F141-885C-251CB5DD6F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98764A-8A6C-4B43-9265-C63678FF40A2}"/>
              </a:ext>
            </a:extLst>
          </p:cNvPr>
          <p:cNvSpPr>
            <a:spLocks noGrp="1"/>
          </p:cNvSpPr>
          <p:nvPr>
            <p:ph type="sldNum" sz="quarter" idx="12"/>
          </p:nvPr>
        </p:nvSpPr>
        <p:spPr/>
        <p:txBody>
          <a:bodyPr/>
          <a:lstStyle/>
          <a:p>
            <a:fld id="{E266169A-3D9A-5745-AC0B-3294AEB97636}" type="slidenum">
              <a:rPr lang="en-US" smtClean="0"/>
              <a:t>‹#›</a:t>
            </a:fld>
            <a:endParaRPr lang="en-US"/>
          </a:p>
        </p:txBody>
      </p:sp>
    </p:spTree>
    <p:extLst>
      <p:ext uri="{BB962C8B-B14F-4D97-AF65-F5344CB8AC3E}">
        <p14:creationId xmlns:p14="http://schemas.microsoft.com/office/powerpoint/2010/main" val="2375092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09FE6301-E4DC-9A40-A3E4-4C68395B37F8}"/>
              </a:ext>
            </a:extLst>
          </p:cNvPr>
          <p:cNvSpPr>
            <a:spLocks noChangeArrowheads="1"/>
          </p:cNvSpPr>
          <p:nvPr userDrawn="1"/>
        </p:nvSpPr>
        <p:spPr bwMode="auto">
          <a:xfrm flipH="1">
            <a:off x="4874685" y="1371600"/>
            <a:ext cx="7317316" cy="5487988"/>
          </a:xfrm>
          <a:prstGeom prst="rtTriangle">
            <a:avLst/>
          </a:prstGeom>
          <a:gradFill rotWithShape="1">
            <a:gsLst>
              <a:gs pos="0">
                <a:srgbClr val="FFFFFF">
                  <a:alpha val="3000"/>
                </a:srgbClr>
              </a:gs>
              <a:gs pos="100000">
                <a:srgbClr val="000000">
                  <a:alpha val="4999"/>
                </a:srgbClr>
              </a:gs>
            </a:gsLst>
            <a:lin ang="0" scaled="1"/>
          </a:gradFill>
          <a:ln>
            <a:noFill/>
          </a:ln>
          <a:effectLst>
            <a:outerShdw blurRad="63500" dist="23000" dir="5400000" rotWithShape="0">
              <a:srgbClr val="000000">
                <a:alpha val="34998"/>
              </a:srgbClr>
            </a:outerShdw>
          </a:effec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endParaRPr lang="en-GB" altLang="en-US" sz="1800">
              <a:solidFill>
                <a:srgbClr val="FFFFFF"/>
              </a:solidFill>
            </a:endParaRPr>
          </a:p>
        </p:txBody>
      </p:sp>
      <p:sp>
        <p:nvSpPr>
          <p:cNvPr id="6" name="Footer Placeholder 4">
            <a:extLst>
              <a:ext uri="{FF2B5EF4-FFF2-40B4-BE49-F238E27FC236}">
                <a16:creationId xmlns:a16="http://schemas.microsoft.com/office/drawing/2014/main" id="{C9C48218-45DE-724A-8A0D-4DEE674948E1}"/>
              </a:ext>
            </a:extLst>
          </p:cNvPr>
          <p:cNvSpPr txBox="1">
            <a:spLocks/>
          </p:cNvSpPr>
          <p:nvPr userDrawn="1"/>
        </p:nvSpPr>
        <p:spPr bwMode="auto">
          <a:xfrm>
            <a:off x="912284" y="6446838"/>
            <a:ext cx="5535083" cy="184150"/>
          </a:xfrm>
          <a:prstGeom prst="rect">
            <a:avLst/>
          </a:prstGeom>
          <a:noFill/>
          <a:ln>
            <a:noFill/>
          </a:ln>
        </p:spPr>
        <p:txBody>
          <a:bodyPr lIns="0" tIns="0" rIns="0" bIns="0"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r>
              <a:rPr lang="en-US" altLang="en-US" sz="1000"/>
              <a:t>© Middlesex University</a:t>
            </a:r>
          </a:p>
        </p:txBody>
      </p:sp>
      <p:sp>
        <p:nvSpPr>
          <p:cNvPr id="7" name="Right Triangle 6">
            <a:extLst>
              <a:ext uri="{FF2B5EF4-FFF2-40B4-BE49-F238E27FC236}">
                <a16:creationId xmlns:a16="http://schemas.microsoft.com/office/drawing/2014/main" id="{AE9E1E19-49E3-6341-BDE2-B49875A048B6}"/>
              </a:ext>
            </a:extLst>
          </p:cNvPr>
          <p:cNvSpPr/>
          <p:nvPr userDrawn="1"/>
        </p:nvSpPr>
        <p:spPr>
          <a:xfrm rot="10800000" flipH="1">
            <a:off x="0" y="0"/>
            <a:ext cx="1016000" cy="762000"/>
          </a:xfrm>
          <a:prstGeom prst="rtTriangle">
            <a:avLst/>
          </a:prstGeom>
          <a:gradFill flip="none" rotWithShape="1">
            <a:gsLst>
              <a:gs pos="0">
                <a:srgbClr val="D52B1E"/>
              </a:gs>
              <a:gs pos="100000">
                <a:srgbClr val="C4161B"/>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sz="1800">
              <a:solidFill>
                <a:srgbClr val="FFFFFF"/>
              </a:solidFill>
              <a:ea typeface="ＭＳ Ｐゴシック" charset="0"/>
              <a:cs typeface="ＭＳ Ｐゴシック" charset="0"/>
            </a:endParaRPr>
          </a:p>
        </p:txBody>
      </p:sp>
      <p:cxnSp>
        <p:nvCxnSpPr>
          <p:cNvPr id="8" name="Straight Connector 7">
            <a:extLst>
              <a:ext uri="{FF2B5EF4-FFF2-40B4-BE49-F238E27FC236}">
                <a16:creationId xmlns:a16="http://schemas.microsoft.com/office/drawing/2014/main" id="{664E23CA-2F02-DD46-8D0A-C7B609879A61}"/>
              </a:ext>
            </a:extLst>
          </p:cNvPr>
          <p:cNvCxnSpPr/>
          <p:nvPr userDrawn="1"/>
        </p:nvCxnSpPr>
        <p:spPr>
          <a:xfrm>
            <a:off x="912284" y="6437313"/>
            <a:ext cx="10945283" cy="0"/>
          </a:xfrm>
          <a:prstGeom prst="line">
            <a:avLst/>
          </a:prstGeom>
          <a:ln w="63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5" name="Content Placeholder 14"/>
          <p:cNvSpPr>
            <a:spLocks noGrp="1"/>
          </p:cNvSpPr>
          <p:nvPr>
            <p:ph sz="quarter" idx="10"/>
          </p:nvPr>
        </p:nvSpPr>
        <p:spPr>
          <a:xfrm>
            <a:off x="912285" y="1196975"/>
            <a:ext cx="5111749" cy="5130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16"/>
          <p:cNvSpPr>
            <a:spLocks noGrp="1"/>
          </p:cNvSpPr>
          <p:nvPr>
            <p:ph sz="quarter" idx="11"/>
          </p:nvPr>
        </p:nvSpPr>
        <p:spPr>
          <a:xfrm>
            <a:off x="6167967" y="1196975"/>
            <a:ext cx="5689600" cy="51117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a:extLst>
              <a:ext uri="{FF2B5EF4-FFF2-40B4-BE49-F238E27FC236}">
                <a16:creationId xmlns:a16="http://schemas.microsoft.com/office/drawing/2014/main" id="{83F66F3E-41F7-7D4E-996F-195C06B9C770}"/>
              </a:ext>
            </a:extLst>
          </p:cNvPr>
          <p:cNvSpPr>
            <a:spLocks noGrp="1"/>
          </p:cNvSpPr>
          <p:nvPr>
            <p:ph type="ftr" sz="quarter" idx="12"/>
          </p:nvPr>
        </p:nvSpPr>
        <p:spPr/>
        <p:txBody>
          <a:bodyPr/>
          <a:lstStyle>
            <a:lvl1pPr>
              <a:defRPr/>
            </a:lvl1pPr>
          </a:lstStyle>
          <a:p>
            <a:pPr>
              <a:defRPr/>
            </a:pPr>
            <a:r>
              <a:rPr lang="en-US"/>
              <a:t>Presentation title</a:t>
            </a:r>
          </a:p>
        </p:txBody>
      </p:sp>
      <p:sp>
        <p:nvSpPr>
          <p:cNvPr id="10" name="Slide Number Placeholder 5">
            <a:extLst>
              <a:ext uri="{FF2B5EF4-FFF2-40B4-BE49-F238E27FC236}">
                <a16:creationId xmlns:a16="http://schemas.microsoft.com/office/drawing/2014/main" id="{D26AEE3D-BC48-3144-8D07-9855EE0AB922}"/>
              </a:ext>
            </a:extLst>
          </p:cNvPr>
          <p:cNvSpPr>
            <a:spLocks noGrp="1"/>
          </p:cNvSpPr>
          <p:nvPr>
            <p:ph type="sldNum" sz="quarter" idx="13"/>
          </p:nvPr>
        </p:nvSpPr>
        <p:spPr/>
        <p:txBody>
          <a:bodyPr/>
          <a:lstStyle>
            <a:lvl1pPr>
              <a:defRPr/>
            </a:lvl1pPr>
          </a:lstStyle>
          <a:p>
            <a:pPr>
              <a:defRPr/>
            </a:pPr>
            <a:r>
              <a:rPr lang="en-US" altLang="en-US"/>
              <a:t>| </a:t>
            </a:r>
            <a:r>
              <a:rPr lang="en-US" altLang="en-US">
                <a:solidFill>
                  <a:schemeClr val="tx1"/>
                </a:solidFill>
              </a:rPr>
              <a:t> </a:t>
            </a:r>
            <a:fld id="{423F9954-AC17-E64C-8E4F-BA66905A3C1D}" type="slidenum">
              <a:rPr lang="en-US" altLang="en-US" smtClean="0">
                <a:solidFill>
                  <a:schemeClr val="tx1"/>
                </a:solidFill>
              </a:rPr>
              <a:pPr>
                <a:defRPr/>
              </a:pPr>
              <a:t>‹#›</a:t>
            </a:fld>
            <a:endParaRPr lang="en-US" altLang="en-US">
              <a:solidFill>
                <a:schemeClr val="tx1"/>
              </a:solidFill>
            </a:endParaRPr>
          </a:p>
        </p:txBody>
      </p:sp>
    </p:spTree>
    <p:extLst>
      <p:ext uri="{BB962C8B-B14F-4D97-AF65-F5344CB8AC3E}">
        <p14:creationId xmlns:p14="http://schemas.microsoft.com/office/powerpoint/2010/main" val="25077969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09FE6301-E4DC-9A40-A3E4-4C68395B37F8}"/>
              </a:ext>
            </a:extLst>
          </p:cNvPr>
          <p:cNvSpPr>
            <a:spLocks noChangeArrowheads="1"/>
          </p:cNvSpPr>
          <p:nvPr userDrawn="1"/>
        </p:nvSpPr>
        <p:spPr bwMode="auto">
          <a:xfrm flipH="1">
            <a:off x="4874685" y="1371600"/>
            <a:ext cx="7317316" cy="5487988"/>
          </a:xfrm>
          <a:prstGeom prst="rtTriangle">
            <a:avLst/>
          </a:prstGeom>
          <a:gradFill rotWithShape="1">
            <a:gsLst>
              <a:gs pos="0">
                <a:srgbClr val="FFFFFF">
                  <a:alpha val="3000"/>
                </a:srgbClr>
              </a:gs>
              <a:gs pos="100000">
                <a:srgbClr val="000000">
                  <a:alpha val="4999"/>
                </a:srgbClr>
              </a:gs>
            </a:gsLst>
            <a:lin ang="0" scaled="1"/>
          </a:gradFill>
          <a:ln>
            <a:noFill/>
          </a:ln>
          <a:effectLst>
            <a:outerShdw blurRad="63500" dist="23000" dir="5400000" rotWithShape="0">
              <a:srgbClr val="000000">
                <a:alpha val="34998"/>
              </a:srgbClr>
            </a:outerShdw>
          </a:effec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endParaRPr lang="en-GB" altLang="en-US" sz="1800">
              <a:solidFill>
                <a:srgbClr val="FFFFFF"/>
              </a:solidFill>
            </a:endParaRPr>
          </a:p>
        </p:txBody>
      </p:sp>
      <p:sp>
        <p:nvSpPr>
          <p:cNvPr id="6" name="Footer Placeholder 4">
            <a:extLst>
              <a:ext uri="{FF2B5EF4-FFF2-40B4-BE49-F238E27FC236}">
                <a16:creationId xmlns:a16="http://schemas.microsoft.com/office/drawing/2014/main" id="{C9C48218-45DE-724A-8A0D-4DEE674948E1}"/>
              </a:ext>
            </a:extLst>
          </p:cNvPr>
          <p:cNvSpPr txBox="1">
            <a:spLocks/>
          </p:cNvSpPr>
          <p:nvPr userDrawn="1"/>
        </p:nvSpPr>
        <p:spPr bwMode="auto">
          <a:xfrm>
            <a:off x="912284" y="6446838"/>
            <a:ext cx="5535083" cy="184150"/>
          </a:xfrm>
          <a:prstGeom prst="rect">
            <a:avLst/>
          </a:prstGeom>
          <a:noFill/>
          <a:ln>
            <a:noFill/>
          </a:ln>
        </p:spPr>
        <p:txBody>
          <a:bodyPr lIns="0" tIns="0" rIns="0" bIns="0"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r>
              <a:rPr lang="en-US" altLang="en-US" sz="1000"/>
              <a:t>© Middlesex University</a:t>
            </a:r>
          </a:p>
        </p:txBody>
      </p:sp>
      <p:sp>
        <p:nvSpPr>
          <p:cNvPr id="7" name="Right Triangle 6">
            <a:extLst>
              <a:ext uri="{FF2B5EF4-FFF2-40B4-BE49-F238E27FC236}">
                <a16:creationId xmlns:a16="http://schemas.microsoft.com/office/drawing/2014/main" id="{AE9E1E19-49E3-6341-BDE2-B49875A048B6}"/>
              </a:ext>
            </a:extLst>
          </p:cNvPr>
          <p:cNvSpPr/>
          <p:nvPr userDrawn="1"/>
        </p:nvSpPr>
        <p:spPr>
          <a:xfrm rot="10800000" flipH="1">
            <a:off x="0" y="0"/>
            <a:ext cx="1016000" cy="762000"/>
          </a:xfrm>
          <a:prstGeom prst="rtTriangle">
            <a:avLst/>
          </a:prstGeom>
          <a:gradFill flip="none" rotWithShape="1">
            <a:gsLst>
              <a:gs pos="0">
                <a:srgbClr val="D52B1E"/>
              </a:gs>
              <a:gs pos="100000">
                <a:srgbClr val="C4161B"/>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sz="1800">
              <a:solidFill>
                <a:srgbClr val="FFFFFF"/>
              </a:solidFill>
              <a:ea typeface="ＭＳ Ｐゴシック" charset="0"/>
              <a:cs typeface="ＭＳ Ｐゴシック" charset="0"/>
            </a:endParaRPr>
          </a:p>
        </p:txBody>
      </p:sp>
      <p:cxnSp>
        <p:nvCxnSpPr>
          <p:cNvPr id="8" name="Straight Connector 7">
            <a:extLst>
              <a:ext uri="{FF2B5EF4-FFF2-40B4-BE49-F238E27FC236}">
                <a16:creationId xmlns:a16="http://schemas.microsoft.com/office/drawing/2014/main" id="{664E23CA-2F02-DD46-8D0A-C7B609879A61}"/>
              </a:ext>
            </a:extLst>
          </p:cNvPr>
          <p:cNvCxnSpPr/>
          <p:nvPr userDrawn="1"/>
        </p:nvCxnSpPr>
        <p:spPr>
          <a:xfrm>
            <a:off x="912284" y="6437313"/>
            <a:ext cx="10945283" cy="0"/>
          </a:xfrm>
          <a:prstGeom prst="line">
            <a:avLst/>
          </a:prstGeom>
          <a:ln w="63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5" name="Content Placeholder 14"/>
          <p:cNvSpPr>
            <a:spLocks noGrp="1"/>
          </p:cNvSpPr>
          <p:nvPr>
            <p:ph sz="quarter" idx="10"/>
          </p:nvPr>
        </p:nvSpPr>
        <p:spPr>
          <a:xfrm>
            <a:off x="912285" y="1196975"/>
            <a:ext cx="5111749" cy="5130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16"/>
          <p:cNvSpPr>
            <a:spLocks noGrp="1"/>
          </p:cNvSpPr>
          <p:nvPr>
            <p:ph sz="quarter" idx="11"/>
          </p:nvPr>
        </p:nvSpPr>
        <p:spPr>
          <a:xfrm>
            <a:off x="6167967" y="1196975"/>
            <a:ext cx="5689600" cy="51117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a:extLst>
              <a:ext uri="{FF2B5EF4-FFF2-40B4-BE49-F238E27FC236}">
                <a16:creationId xmlns:a16="http://schemas.microsoft.com/office/drawing/2014/main" id="{83F66F3E-41F7-7D4E-996F-195C06B9C770}"/>
              </a:ext>
            </a:extLst>
          </p:cNvPr>
          <p:cNvSpPr>
            <a:spLocks noGrp="1"/>
          </p:cNvSpPr>
          <p:nvPr>
            <p:ph type="ftr" sz="quarter" idx="12"/>
          </p:nvPr>
        </p:nvSpPr>
        <p:spPr/>
        <p:txBody>
          <a:bodyPr/>
          <a:lstStyle>
            <a:lvl1pPr>
              <a:defRPr/>
            </a:lvl1pPr>
          </a:lstStyle>
          <a:p>
            <a:pPr>
              <a:defRPr/>
            </a:pPr>
            <a:r>
              <a:rPr lang="en-US"/>
              <a:t>Presentation title</a:t>
            </a:r>
          </a:p>
        </p:txBody>
      </p:sp>
      <p:sp>
        <p:nvSpPr>
          <p:cNvPr id="10" name="Slide Number Placeholder 5">
            <a:extLst>
              <a:ext uri="{FF2B5EF4-FFF2-40B4-BE49-F238E27FC236}">
                <a16:creationId xmlns:a16="http://schemas.microsoft.com/office/drawing/2014/main" id="{D26AEE3D-BC48-3144-8D07-9855EE0AB922}"/>
              </a:ext>
            </a:extLst>
          </p:cNvPr>
          <p:cNvSpPr>
            <a:spLocks noGrp="1"/>
          </p:cNvSpPr>
          <p:nvPr>
            <p:ph type="sldNum" sz="quarter" idx="13"/>
          </p:nvPr>
        </p:nvSpPr>
        <p:spPr/>
        <p:txBody>
          <a:bodyPr/>
          <a:lstStyle>
            <a:lvl1pPr>
              <a:defRPr/>
            </a:lvl1pPr>
          </a:lstStyle>
          <a:p>
            <a:pPr>
              <a:defRPr/>
            </a:pPr>
            <a:r>
              <a:rPr lang="en-US" altLang="en-US"/>
              <a:t>| </a:t>
            </a:r>
            <a:r>
              <a:rPr lang="en-US" altLang="en-US">
                <a:solidFill>
                  <a:schemeClr val="tx1"/>
                </a:solidFill>
              </a:rPr>
              <a:t> </a:t>
            </a:r>
            <a:fld id="{423F9954-AC17-E64C-8E4F-BA66905A3C1D}" type="slidenum">
              <a:rPr lang="en-US" altLang="en-US" smtClean="0">
                <a:solidFill>
                  <a:schemeClr val="tx1"/>
                </a:solidFill>
              </a:rPr>
              <a:pPr>
                <a:defRPr/>
              </a:pPr>
              <a:t>‹#›</a:t>
            </a:fld>
            <a:endParaRPr lang="en-US" altLang="en-US">
              <a:solidFill>
                <a:schemeClr val="tx1"/>
              </a:solidFill>
            </a:endParaRPr>
          </a:p>
        </p:txBody>
      </p:sp>
    </p:spTree>
    <p:extLst>
      <p:ext uri="{BB962C8B-B14F-4D97-AF65-F5344CB8AC3E}">
        <p14:creationId xmlns:p14="http://schemas.microsoft.com/office/powerpoint/2010/main" val="277707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wo Content">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09FE6301-E4DC-9A40-A3E4-4C68395B37F8}"/>
              </a:ext>
            </a:extLst>
          </p:cNvPr>
          <p:cNvSpPr>
            <a:spLocks noChangeArrowheads="1"/>
          </p:cNvSpPr>
          <p:nvPr userDrawn="1"/>
        </p:nvSpPr>
        <p:spPr bwMode="auto">
          <a:xfrm flipH="1">
            <a:off x="4874685" y="1371600"/>
            <a:ext cx="7317316" cy="5487988"/>
          </a:xfrm>
          <a:prstGeom prst="rtTriangle">
            <a:avLst/>
          </a:prstGeom>
          <a:gradFill rotWithShape="1">
            <a:gsLst>
              <a:gs pos="0">
                <a:srgbClr val="FFFFFF">
                  <a:alpha val="3000"/>
                </a:srgbClr>
              </a:gs>
              <a:gs pos="100000">
                <a:srgbClr val="000000">
                  <a:alpha val="4999"/>
                </a:srgbClr>
              </a:gs>
            </a:gsLst>
            <a:lin ang="0" scaled="1"/>
          </a:gradFill>
          <a:ln>
            <a:noFill/>
          </a:ln>
          <a:effectLst>
            <a:outerShdw blurRad="63500" dist="23000" dir="5400000" rotWithShape="0">
              <a:srgbClr val="000000">
                <a:alpha val="34998"/>
              </a:srgbClr>
            </a:outerShdw>
          </a:effec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endParaRPr lang="en-GB" altLang="en-US" sz="1800">
              <a:solidFill>
                <a:srgbClr val="FFFFFF"/>
              </a:solidFill>
            </a:endParaRPr>
          </a:p>
        </p:txBody>
      </p:sp>
      <p:sp>
        <p:nvSpPr>
          <p:cNvPr id="6" name="Footer Placeholder 4">
            <a:extLst>
              <a:ext uri="{FF2B5EF4-FFF2-40B4-BE49-F238E27FC236}">
                <a16:creationId xmlns:a16="http://schemas.microsoft.com/office/drawing/2014/main" id="{C9C48218-45DE-724A-8A0D-4DEE674948E1}"/>
              </a:ext>
            </a:extLst>
          </p:cNvPr>
          <p:cNvSpPr txBox="1">
            <a:spLocks/>
          </p:cNvSpPr>
          <p:nvPr userDrawn="1"/>
        </p:nvSpPr>
        <p:spPr bwMode="auto">
          <a:xfrm>
            <a:off x="912284" y="6446838"/>
            <a:ext cx="5535083" cy="184150"/>
          </a:xfrm>
          <a:prstGeom prst="rect">
            <a:avLst/>
          </a:prstGeom>
          <a:noFill/>
          <a:ln>
            <a:noFill/>
          </a:ln>
        </p:spPr>
        <p:txBody>
          <a:bodyPr lIns="0" tIns="0" rIns="0" bIns="0"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r>
              <a:rPr lang="en-US" altLang="en-US" sz="1000"/>
              <a:t>© Middlesex University</a:t>
            </a:r>
          </a:p>
        </p:txBody>
      </p:sp>
      <p:sp>
        <p:nvSpPr>
          <p:cNvPr id="7" name="Right Triangle 6">
            <a:extLst>
              <a:ext uri="{FF2B5EF4-FFF2-40B4-BE49-F238E27FC236}">
                <a16:creationId xmlns:a16="http://schemas.microsoft.com/office/drawing/2014/main" id="{AE9E1E19-49E3-6341-BDE2-B49875A048B6}"/>
              </a:ext>
            </a:extLst>
          </p:cNvPr>
          <p:cNvSpPr/>
          <p:nvPr userDrawn="1"/>
        </p:nvSpPr>
        <p:spPr>
          <a:xfrm rot="10800000" flipH="1">
            <a:off x="0" y="0"/>
            <a:ext cx="1016000" cy="762000"/>
          </a:xfrm>
          <a:prstGeom prst="rtTriangle">
            <a:avLst/>
          </a:prstGeom>
          <a:gradFill flip="none" rotWithShape="1">
            <a:gsLst>
              <a:gs pos="0">
                <a:srgbClr val="D52B1E"/>
              </a:gs>
              <a:gs pos="100000">
                <a:srgbClr val="C4161B"/>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sz="1800">
              <a:solidFill>
                <a:srgbClr val="FFFFFF"/>
              </a:solidFill>
              <a:ea typeface="ＭＳ Ｐゴシック" charset="0"/>
              <a:cs typeface="ＭＳ Ｐゴシック" charset="0"/>
            </a:endParaRPr>
          </a:p>
        </p:txBody>
      </p:sp>
      <p:cxnSp>
        <p:nvCxnSpPr>
          <p:cNvPr id="8" name="Straight Connector 7">
            <a:extLst>
              <a:ext uri="{FF2B5EF4-FFF2-40B4-BE49-F238E27FC236}">
                <a16:creationId xmlns:a16="http://schemas.microsoft.com/office/drawing/2014/main" id="{664E23CA-2F02-DD46-8D0A-C7B609879A61}"/>
              </a:ext>
            </a:extLst>
          </p:cNvPr>
          <p:cNvCxnSpPr/>
          <p:nvPr userDrawn="1"/>
        </p:nvCxnSpPr>
        <p:spPr>
          <a:xfrm>
            <a:off x="912284" y="6437313"/>
            <a:ext cx="10945283" cy="0"/>
          </a:xfrm>
          <a:prstGeom prst="line">
            <a:avLst/>
          </a:prstGeom>
          <a:ln w="63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5" name="Content Placeholder 14"/>
          <p:cNvSpPr>
            <a:spLocks noGrp="1"/>
          </p:cNvSpPr>
          <p:nvPr>
            <p:ph sz="quarter" idx="10"/>
          </p:nvPr>
        </p:nvSpPr>
        <p:spPr>
          <a:xfrm>
            <a:off x="912285" y="1196975"/>
            <a:ext cx="5111749" cy="5130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16"/>
          <p:cNvSpPr>
            <a:spLocks noGrp="1"/>
          </p:cNvSpPr>
          <p:nvPr>
            <p:ph sz="quarter" idx="11"/>
          </p:nvPr>
        </p:nvSpPr>
        <p:spPr>
          <a:xfrm>
            <a:off x="6167967" y="1196975"/>
            <a:ext cx="5689600" cy="51117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a:extLst>
              <a:ext uri="{FF2B5EF4-FFF2-40B4-BE49-F238E27FC236}">
                <a16:creationId xmlns:a16="http://schemas.microsoft.com/office/drawing/2014/main" id="{83F66F3E-41F7-7D4E-996F-195C06B9C770}"/>
              </a:ext>
            </a:extLst>
          </p:cNvPr>
          <p:cNvSpPr>
            <a:spLocks noGrp="1"/>
          </p:cNvSpPr>
          <p:nvPr>
            <p:ph type="ftr" sz="quarter" idx="12"/>
          </p:nvPr>
        </p:nvSpPr>
        <p:spPr/>
        <p:txBody>
          <a:bodyPr/>
          <a:lstStyle>
            <a:lvl1pPr>
              <a:defRPr/>
            </a:lvl1pPr>
          </a:lstStyle>
          <a:p>
            <a:pPr>
              <a:defRPr/>
            </a:pPr>
            <a:r>
              <a:rPr lang="en-US"/>
              <a:t>Presentation title</a:t>
            </a:r>
          </a:p>
        </p:txBody>
      </p:sp>
      <p:sp>
        <p:nvSpPr>
          <p:cNvPr id="10" name="Slide Number Placeholder 5">
            <a:extLst>
              <a:ext uri="{FF2B5EF4-FFF2-40B4-BE49-F238E27FC236}">
                <a16:creationId xmlns:a16="http://schemas.microsoft.com/office/drawing/2014/main" id="{D26AEE3D-BC48-3144-8D07-9855EE0AB922}"/>
              </a:ext>
            </a:extLst>
          </p:cNvPr>
          <p:cNvSpPr>
            <a:spLocks noGrp="1"/>
          </p:cNvSpPr>
          <p:nvPr>
            <p:ph type="sldNum" sz="quarter" idx="13"/>
          </p:nvPr>
        </p:nvSpPr>
        <p:spPr/>
        <p:txBody>
          <a:bodyPr/>
          <a:lstStyle>
            <a:lvl1pPr>
              <a:defRPr/>
            </a:lvl1pPr>
          </a:lstStyle>
          <a:p>
            <a:pPr>
              <a:defRPr/>
            </a:pPr>
            <a:r>
              <a:rPr lang="en-US" altLang="en-US"/>
              <a:t>| </a:t>
            </a:r>
            <a:r>
              <a:rPr lang="en-US" altLang="en-US">
                <a:solidFill>
                  <a:schemeClr val="tx1"/>
                </a:solidFill>
              </a:rPr>
              <a:t> </a:t>
            </a:r>
            <a:fld id="{423F9954-AC17-E64C-8E4F-BA66905A3C1D}" type="slidenum">
              <a:rPr lang="en-US" altLang="en-US" smtClean="0">
                <a:solidFill>
                  <a:schemeClr val="tx1"/>
                </a:solidFill>
              </a:rPr>
              <a:pPr>
                <a:defRPr/>
              </a:pPr>
              <a:t>‹#›</a:t>
            </a:fld>
            <a:endParaRPr lang="en-US" altLang="en-US">
              <a:solidFill>
                <a:schemeClr val="tx1"/>
              </a:solidFill>
            </a:endParaRPr>
          </a:p>
        </p:txBody>
      </p:sp>
    </p:spTree>
    <p:extLst>
      <p:ext uri="{BB962C8B-B14F-4D97-AF65-F5344CB8AC3E}">
        <p14:creationId xmlns:p14="http://schemas.microsoft.com/office/powerpoint/2010/main" val="27793627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wo Content">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09FE6301-E4DC-9A40-A3E4-4C68395B37F8}"/>
              </a:ext>
            </a:extLst>
          </p:cNvPr>
          <p:cNvSpPr>
            <a:spLocks noChangeArrowheads="1"/>
          </p:cNvSpPr>
          <p:nvPr userDrawn="1"/>
        </p:nvSpPr>
        <p:spPr bwMode="auto">
          <a:xfrm flipH="1">
            <a:off x="4874685" y="1371600"/>
            <a:ext cx="7317316" cy="5487988"/>
          </a:xfrm>
          <a:prstGeom prst="rtTriangle">
            <a:avLst/>
          </a:prstGeom>
          <a:gradFill rotWithShape="1">
            <a:gsLst>
              <a:gs pos="0">
                <a:srgbClr val="FFFFFF">
                  <a:alpha val="3000"/>
                </a:srgbClr>
              </a:gs>
              <a:gs pos="100000">
                <a:srgbClr val="000000">
                  <a:alpha val="4999"/>
                </a:srgbClr>
              </a:gs>
            </a:gsLst>
            <a:lin ang="0" scaled="1"/>
          </a:gradFill>
          <a:ln>
            <a:noFill/>
          </a:ln>
          <a:effectLst>
            <a:outerShdw blurRad="63500" dist="23000" dir="5400000" rotWithShape="0">
              <a:srgbClr val="000000">
                <a:alpha val="34998"/>
              </a:srgbClr>
            </a:outerShdw>
          </a:effec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endParaRPr lang="en-GB" altLang="en-US" sz="1800">
              <a:solidFill>
                <a:srgbClr val="FFFFFF"/>
              </a:solidFill>
            </a:endParaRPr>
          </a:p>
        </p:txBody>
      </p:sp>
      <p:sp>
        <p:nvSpPr>
          <p:cNvPr id="6" name="Footer Placeholder 4">
            <a:extLst>
              <a:ext uri="{FF2B5EF4-FFF2-40B4-BE49-F238E27FC236}">
                <a16:creationId xmlns:a16="http://schemas.microsoft.com/office/drawing/2014/main" id="{C9C48218-45DE-724A-8A0D-4DEE674948E1}"/>
              </a:ext>
            </a:extLst>
          </p:cNvPr>
          <p:cNvSpPr txBox="1">
            <a:spLocks/>
          </p:cNvSpPr>
          <p:nvPr userDrawn="1"/>
        </p:nvSpPr>
        <p:spPr bwMode="auto">
          <a:xfrm>
            <a:off x="912284" y="6446838"/>
            <a:ext cx="5535083" cy="184150"/>
          </a:xfrm>
          <a:prstGeom prst="rect">
            <a:avLst/>
          </a:prstGeom>
          <a:noFill/>
          <a:ln>
            <a:noFill/>
          </a:ln>
        </p:spPr>
        <p:txBody>
          <a:bodyPr lIns="0" tIns="0" rIns="0" bIns="0"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r>
              <a:rPr lang="en-US" altLang="en-US" sz="1000"/>
              <a:t>© Middlesex University</a:t>
            </a:r>
          </a:p>
        </p:txBody>
      </p:sp>
      <p:sp>
        <p:nvSpPr>
          <p:cNvPr id="7" name="Right Triangle 6">
            <a:extLst>
              <a:ext uri="{FF2B5EF4-FFF2-40B4-BE49-F238E27FC236}">
                <a16:creationId xmlns:a16="http://schemas.microsoft.com/office/drawing/2014/main" id="{AE9E1E19-49E3-6341-BDE2-B49875A048B6}"/>
              </a:ext>
            </a:extLst>
          </p:cNvPr>
          <p:cNvSpPr/>
          <p:nvPr userDrawn="1"/>
        </p:nvSpPr>
        <p:spPr>
          <a:xfrm rot="10800000" flipH="1">
            <a:off x="0" y="0"/>
            <a:ext cx="1016000" cy="762000"/>
          </a:xfrm>
          <a:prstGeom prst="rtTriangle">
            <a:avLst/>
          </a:prstGeom>
          <a:gradFill flip="none" rotWithShape="1">
            <a:gsLst>
              <a:gs pos="0">
                <a:srgbClr val="D52B1E"/>
              </a:gs>
              <a:gs pos="100000">
                <a:srgbClr val="C4161B"/>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GB" sz="1800">
              <a:solidFill>
                <a:srgbClr val="FFFFFF"/>
              </a:solidFill>
              <a:ea typeface="ＭＳ Ｐゴシック" charset="0"/>
              <a:cs typeface="ＭＳ Ｐゴシック" charset="0"/>
            </a:endParaRPr>
          </a:p>
        </p:txBody>
      </p:sp>
      <p:cxnSp>
        <p:nvCxnSpPr>
          <p:cNvPr id="8" name="Straight Connector 7">
            <a:extLst>
              <a:ext uri="{FF2B5EF4-FFF2-40B4-BE49-F238E27FC236}">
                <a16:creationId xmlns:a16="http://schemas.microsoft.com/office/drawing/2014/main" id="{664E23CA-2F02-DD46-8D0A-C7B609879A61}"/>
              </a:ext>
            </a:extLst>
          </p:cNvPr>
          <p:cNvCxnSpPr/>
          <p:nvPr userDrawn="1"/>
        </p:nvCxnSpPr>
        <p:spPr>
          <a:xfrm>
            <a:off x="912284" y="6437313"/>
            <a:ext cx="10945283" cy="0"/>
          </a:xfrm>
          <a:prstGeom prst="line">
            <a:avLst/>
          </a:prstGeom>
          <a:ln w="63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15" name="Content Placeholder 14"/>
          <p:cNvSpPr>
            <a:spLocks noGrp="1"/>
          </p:cNvSpPr>
          <p:nvPr>
            <p:ph sz="quarter" idx="10"/>
          </p:nvPr>
        </p:nvSpPr>
        <p:spPr>
          <a:xfrm>
            <a:off x="912285" y="1196975"/>
            <a:ext cx="5111749" cy="5130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16"/>
          <p:cNvSpPr>
            <a:spLocks noGrp="1"/>
          </p:cNvSpPr>
          <p:nvPr>
            <p:ph sz="quarter" idx="11"/>
          </p:nvPr>
        </p:nvSpPr>
        <p:spPr>
          <a:xfrm>
            <a:off x="6167967" y="1196975"/>
            <a:ext cx="5689600" cy="51117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a:extLst>
              <a:ext uri="{FF2B5EF4-FFF2-40B4-BE49-F238E27FC236}">
                <a16:creationId xmlns:a16="http://schemas.microsoft.com/office/drawing/2014/main" id="{83F66F3E-41F7-7D4E-996F-195C06B9C770}"/>
              </a:ext>
            </a:extLst>
          </p:cNvPr>
          <p:cNvSpPr>
            <a:spLocks noGrp="1"/>
          </p:cNvSpPr>
          <p:nvPr>
            <p:ph type="ftr" sz="quarter" idx="12"/>
          </p:nvPr>
        </p:nvSpPr>
        <p:spPr/>
        <p:txBody>
          <a:bodyPr/>
          <a:lstStyle>
            <a:lvl1pPr>
              <a:defRPr/>
            </a:lvl1pPr>
          </a:lstStyle>
          <a:p>
            <a:pPr>
              <a:defRPr/>
            </a:pPr>
            <a:r>
              <a:rPr lang="en-US"/>
              <a:t>Presentation title</a:t>
            </a:r>
          </a:p>
        </p:txBody>
      </p:sp>
      <p:sp>
        <p:nvSpPr>
          <p:cNvPr id="10" name="Slide Number Placeholder 5">
            <a:extLst>
              <a:ext uri="{FF2B5EF4-FFF2-40B4-BE49-F238E27FC236}">
                <a16:creationId xmlns:a16="http://schemas.microsoft.com/office/drawing/2014/main" id="{D26AEE3D-BC48-3144-8D07-9855EE0AB922}"/>
              </a:ext>
            </a:extLst>
          </p:cNvPr>
          <p:cNvSpPr>
            <a:spLocks noGrp="1"/>
          </p:cNvSpPr>
          <p:nvPr>
            <p:ph type="sldNum" sz="quarter" idx="13"/>
          </p:nvPr>
        </p:nvSpPr>
        <p:spPr/>
        <p:txBody>
          <a:bodyPr/>
          <a:lstStyle>
            <a:lvl1pPr>
              <a:defRPr/>
            </a:lvl1pPr>
          </a:lstStyle>
          <a:p>
            <a:pPr>
              <a:defRPr/>
            </a:pPr>
            <a:r>
              <a:rPr lang="en-US" altLang="en-US"/>
              <a:t>| </a:t>
            </a:r>
            <a:r>
              <a:rPr lang="en-US" altLang="en-US">
                <a:solidFill>
                  <a:schemeClr val="tx1"/>
                </a:solidFill>
              </a:rPr>
              <a:t> </a:t>
            </a:r>
            <a:fld id="{423F9954-AC17-E64C-8E4F-BA66905A3C1D}" type="slidenum">
              <a:rPr lang="en-US" altLang="en-US" smtClean="0">
                <a:solidFill>
                  <a:schemeClr val="tx1"/>
                </a:solidFill>
              </a:rPr>
              <a:pPr>
                <a:defRPr/>
              </a:pPr>
              <a:t>‹#›</a:t>
            </a:fld>
            <a:endParaRPr lang="en-US" altLang="en-US">
              <a:solidFill>
                <a:schemeClr val="tx1"/>
              </a:solidFill>
            </a:endParaRPr>
          </a:p>
        </p:txBody>
      </p:sp>
    </p:spTree>
    <p:extLst>
      <p:ext uri="{BB962C8B-B14F-4D97-AF65-F5344CB8AC3E}">
        <p14:creationId xmlns:p14="http://schemas.microsoft.com/office/powerpoint/2010/main" val="69223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318" name="Title Text"/>
          <p:cNvSpPr txBox="1">
            <a:spLocks noGrp="1"/>
          </p:cNvSpPr>
          <p:nvPr>
            <p:ph type="title"/>
          </p:nvPr>
        </p:nvSpPr>
        <p:spPr>
          <a:xfrm>
            <a:off x="839787" y="457200"/>
            <a:ext cx="3932239" cy="1600200"/>
          </a:xfrm>
          <a:prstGeom prst="rect">
            <a:avLst/>
          </a:prstGeom>
        </p:spPr>
        <p:txBody>
          <a:bodyPr anchor="b"/>
          <a:lstStyle>
            <a:lvl1pPr>
              <a:lnSpc>
                <a:spcPct val="90000"/>
              </a:lnSpc>
              <a:defRPr sz="3200" cap="none">
                <a:solidFill>
                  <a:srgbClr val="000000"/>
                </a:solidFill>
                <a:latin typeface="+mn-lt"/>
                <a:ea typeface="+mn-ea"/>
                <a:cs typeface="+mn-cs"/>
                <a:sym typeface="Calibri"/>
              </a:defRPr>
            </a:lvl1pPr>
          </a:lstStyle>
          <a:p>
            <a:r>
              <a:t>Title Text</a:t>
            </a:r>
          </a:p>
        </p:txBody>
      </p:sp>
      <p:sp>
        <p:nvSpPr>
          <p:cNvPr id="319"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320" name="Body Level One…"/>
          <p:cNvSpPr txBox="1">
            <a:spLocks noGrp="1"/>
          </p:cNvSpPr>
          <p:nvPr>
            <p:ph type="body" sz="quarter" idx="1"/>
          </p:nvPr>
        </p:nvSpPr>
        <p:spPr>
          <a:xfrm>
            <a:off x="839787" y="2057400"/>
            <a:ext cx="3932239" cy="3811588"/>
          </a:xfrm>
          <a:prstGeom prst="rect">
            <a:avLst/>
          </a:prstGeom>
        </p:spPr>
        <p:txBody>
          <a:bodyPr/>
          <a:lstStyle>
            <a:lvl1pPr marL="0" indent="0">
              <a:lnSpc>
                <a:spcPct val="90000"/>
              </a:lnSpc>
              <a:spcBef>
                <a:spcPts val="1000"/>
              </a:spcBef>
              <a:buSzTx/>
              <a:buFontTx/>
              <a:buNone/>
              <a:defRPr sz="1600">
                <a:solidFill>
                  <a:srgbClr val="000000"/>
                </a:solidFill>
                <a:latin typeface="+mn-lt"/>
                <a:ea typeface="+mn-ea"/>
                <a:cs typeface="+mn-cs"/>
                <a:sym typeface="Calibri"/>
              </a:defRPr>
            </a:lvl1pPr>
            <a:lvl2pPr marL="0" indent="457200">
              <a:lnSpc>
                <a:spcPct val="90000"/>
              </a:lnSpc>
              <a:spcBef>
                <a:spcPts val="1000"/>
              </a:spcBef>
              <a:buSzTx/>
              <a:buFontTx/>
              <a:buNone/>
              <a:defRPr sz="1600">
                <a:solidFill>
                  <a:srgbClr val="000000"/>
                </a:solidFill>
                <a:latin typeface="+mn-lt"/>
                <a:ea typeface="+mn-ea"/>
                <a:cs typeface="+mn-cs"/>
                <a:sym typeface="Calibri"/>
              </a:defRPr>
            </a:lvl2pPr>
            <a:lvl3pPr marL="0" indent="914400">
              <a:lnSpc>
                <a:spcPct val="90000"/>
              </a:lnSpc>
              <a:spcBef>
                <a:spcPts val="1000"/>
              </a:spcBef>
              <a:buSzTx/>
              <a:buFontTx/>
              <a:buNone/>
              <a:defRPr sz="1600">
                <a:solidFill>
                  <a:srgbClr val="000000"/>
                </a:solidFill>
                <a:latin typeface="+mn-lt"/>
                <a:ea typeface="+mn-ea"/>
                <a:cs typeface="+mn-cs"/>
                <a:sym typeface="Calibri"/>
              </a:defRPr>
            </a:lvl3pPr>
            <a:lvl4pPr marL="0" indent="1371600">
              <a:lnSpc>
                <a:spcPct val="90000"/>
              </a:lnSpc>
              <a:spcBef>
                <a:spcPts val="1000"/>
              </a:spcBef>
              <a:buSzTx/>
              <a:buFontTx/>
              <a:buNone/>
              <a:defRPr sz="1600">
                <a:solidFill>
                  <a:srgbClr val="000000"/>
                </a:solidFill>
                <a:latin typeface="+mn-lt"/>
                <a:ea typeface="+mn-ea"/>
                <a:cs typeface="+mn-cs"/>
                <a:sym typeface="Calibri"/>
              </a:defRPr>
            </a:lvl4pPr>
            <a:lvl5pPr marL="0" indent="1828800">
              <a:lnSpc>
                <a:spcPct val="90000"/>
              </a:lnSpc>
              <a:spcBef>
                <a:spcPts val="1000"/>
              </a:spcBef>
              <a:buSzTx/>
              <a:buFontTx/>
              <a:buNone/>
              <a:defRPr sz="1600">
                <a:solidFill>
                  <a:srgbClr val="000000"/>
                </a:solidFill>
                <a:latin typeface="+mn-lt"/>
                <a:ea typeface="+mn-ea"/>
                <a:cs typeface="+mn-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2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7917477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Slide option 1 orange ">
    <p:spTree>
      <p:nvGrpSpPr>
        <p:cNvPr id="1" name=""/>
        <p:cNvGrpSpPr/>
        <p:nvPr/>
      </p:nvGrpSpPr>
      <p:grpSpPr>
        <a:xfrm>
          <a:off x="0" y="0"/>
          <a:ext cx="0" cy="0"/>
          <a:chOff x="0" y="0"/>
          <a:chExt cx="0" cy="0"/>
        </a:xfrm>
      </p:grpSpPr>
      <p:sp>
        <p:nvSpPr>
          <p:cNvPr id="74" name="Title Text"/>
          <p:cNvSpPr txBox="1">
            <a:spLocks noGrp="1"/>
          </p:cNvSpPr>
          <p:nvPr>
            <p:ph type="title"/>
          </p:nvPr>
        </p:nvSpPr>
        <p:spPr>
          <a:xfrm>
            <a:off x="698500" y="439817"/>
            <a:ext cx="10160000" cy="762001"/>
          </a:xfrm>
          <a:prstGeom prst="rect">
            <a:avLst/>
          </a:prstGeom>
        </p:spPr>
        <p:txBody>
          <a:bodyPr lIns="0" tIns="0" rIns="0" bIns="0" anchor="b"/>
          <a:lstStyle>
            <a:lvl1pPr>
              <a:lnSpc>
                <a:spcPct val="90000"/>
              </a:lnSpc>
              <a:defRPr sz="3400">
                <a:solidFill>
                  <a:srgbClr val="E30A0A"/>
                </a:solidFill>
              </a:defRPr>
            </a:lvl1pPr>
          </a:lstStyle>
          <a:p>
            <a:r>
              <a:t>Title Text</a:t>
            </a:r>
          </a:p>
        </p:txBody>
      </p:sp>
      <p:sp>
        <p:nvSpPr>
          <p:cNvPr id="75" name="Body Level One…"/>
          <p:cNvSpPr txBox="1">
            <a:spLocks noGrp="1"/>
          </p:cNvSpPr>
          <p:nvPr>
            <p:ph type="body" sz="half" idx="1"/>
          </p:nvPr>
        </p:nvSpPr>
        <p:spPr>
          <a:xfrm>
            <a:off x="698500" y="1587500"/>
            <a:ext cx="10160000" cy="1781342"/>
          </a:xfrm>
          <a:prstGeom prst="rect">
            <a:avLst/>
          </a:prstGeom>
        </p:spPr>
        <p:txBody>
          <a:bodyPr lIns="0" tIns="0" rIns="0" bIns="0"/>
          <a:lstStyle>
            <a:lvl1pPr marL="0" indent="0">
              <a:lnSpc>
                <a:spcPct val="100000"/>
              </a:lnSpc>
              <a:spcBef>
                <a:spcPts val="1000"/>
              </a:spcBef>
              <a:buSzTx/>
              <a:buFontTx/>
              <a:buNone/>
              <a:defRPr sz="1600">
                <a:solidFill>
                  <a:srgbClr val="000000"/>
                </a:solidFill>
              </a:defRPr>
            </a:lvl1pPr>
            <a:lvl2pPr marL="0" indent="228600">
              <a:lnSpc>
                <a:spcPct val="100000"/>
              </a:lnSpc>
              <a:spcBef>
                <a:spcPts val="1000"/>
              </a:spcBef>
              <a:buSzTx/>
              <a:buFontTx/>
              <a:buNone/>
              <a:defRPr sz="1600">
                <a:solidFill>
                  <a:srgbClr val="000000"/>
                </a:solidFill>
              </a:defRPr>
            </a:lvl2pPr>
            <a:lvl3pPr marL="0" indent="457200">
              <a:lnSpc>
                <a:spcPct val="100000"/>
              </a:lnSpc>
              <a:spcBef>
                <a:spcPts val="1000"/>
              </a:spcBef>
              <a:buSzTx/>
              <a:buFontTx/>
              <a:buNone/>
              <a:defRPr sz="1600">
                <a:solidFill>
                  <a:srgbClr val="000000"/>
                </a:solidFill>
              </a:defRPr>
            </a:lvl3pPr>
            <a:lvl4pPr marL="0" indent="685800">
              <a:lnSpc>
                <a:spcPct val="100000"/>
              </a:lnSpc>
              <a:spcBef>
                <a:spcPts val="1000"/>
              </a:spcBef>
              <a:buSzTx/>
              <a:buFontTx/>
              <a:buNone/>
              <a:defRPr sz="1600">
                <a:solidFill>
                  <a:srgbClr val="000000"/>
                </a:solidFill>
              </a:defRPr>
            </a:lvl4pPr>
            <a:lvl5pPr marL="0" indent="914400">
              <a:lnSpc>
                <a:spcPct val="100000"/>
              </a:lnSpc>
              <a:spcBef>
                <a:spcPts val="1000"/>
              </a:spcBef>
              <a:buSzTx/>
              <a:buFont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76" name="Rectangle 4"/>
          <p:cNvSpPr/>
          <p:nvPr/>
        </p:nvSpPr>
        <p:spPr>
          <a:xfrm rot="16926037">
            <a:off x="1806675" y="4346416"/>
            <a:ext cx="1060837" cy="5022515"/>
          </a:xfrm>
          <a:custGeom>
            <a:avLst/>
            <a:gdLst/>
            <a:ahLst/>
            <a:cxnLst>
              <a:cxn ang="0">
                <a:pos x="wd2" y="hd2"/>
              </a:cxn>
              <a:cxn ang="5400000">
                <a:pos x="wd2" y="hd2"/>
              </a:cxn>
              <a:cxn ang="10800000">
                <a:pos x="wd2" y="hd2"/>
              </a:cxn>
              <a:cxn ang="16200000">
                <a:pos x="wd2" y="hd2"/>
              </a:cxn>
            </a:cxnLst>
            <a:rect l="0" t="0" r="r" b="b"/>
            <a:pathLst>
              <a:path w="21600" h="21600" extrusionOk="0">
                <a:moveTo>
                  <a:pt x="0" y="927"/>
                </a:moveTo>
                <a:lnTo>
                  <a:pt x="21392" y="0"/>
                </a:lnTo>
                <a:cubicBezTo>
                  <a:pt x="21414" y="7443"/>
                  <a:pt x="21578" y="14157"/>
                  <a:pt x="21600" y="21600"/>
                </a:cubicBezTo>
                <a:lnTo>
                  <a:pt x="21434" y="21581"/>
                </a:lnTo>
                <a:lnTo>
                  <a:pt x="0" y="927"/>
                </a:lnTo>
                <a:close/>
              </a:path>
            </a:pathLst>
          </a:custGeom>
          <a:solidFill>
            <a:srgbClr val="E30A0A"/>
          </a:solidFill>
          <a:ln w="12700">
            <a:miter lim="400000"/>
          </a:ln>
        </p:spPr>
        <p:txBody>
          <a:bodyPr lIns="45719" rIns="45719" anchor="ctr"/>
          <a:lstStyle/>
          <a:p>
            <a:pPr algn="ctr">
              <a:defRPr sz="1800">
                <a:solidFill>
                  <a:srgbClr val="FFFFFF"/>
                </a:solidFill>
                <a:latin typeface="+mn-lt"/>
                <a:ea typeface="+mn-ea"/>
                <a:cs typeface="+mn-cs"/>
                <a:sym typeface="Calibri"/>
              </a:defRPr>
            </a:pPr>
            <a:endParaRPr/>
          </a:p>
        </p:txBody>
      </p:sp>
      <p:pic>
        <p:nvPicPr>
          <p:cNvPr id="77" name="Picture 11" descr="Picture 11"/>
          <p:cNvPicPr>
            <a:picLocks noChangeAspect="1"/>
          </p:cNvPicPr>
          <p:nvPr/>
        </p:nvPicPr>
        <p:blipFill>
          <a:blip r:embed="rId2"/>
          <a:stretch>
            <a:fillRect/>
          </a:stretch>
        </p:blipFill>
        <p:spPr>
          <a:xfrm>
            <a:off x="199299" y="6185420"/>
            <a:ext cx="1154487" cy="524138"/>
          </a:xfrm>
          <a:prstGeom prst="rect">
            <a:avLst/>
          </a:prstGeom>
          <a:ln w="12700">
            <a:miter lim="400000"/>
          </a:ln>
        </p:spPr>
      </p:pic>
      <p:sp>
        <p:nvSpPr>
          <p:cNvPr id="78" name="Rectangle 4"/>
          <p:cNvSpPr/>
          <p:nvPr/>
        </p:nvSpPr>
        <p:spPr>
          <a:xfrm rot="11529462">
            <a:off x="11920735" y="4342954"/>
            <a:ext cx="543465" cy="2620457"/>
          </a:xfrm>
          <a:custGeom>
            <a:avLst/>
            <a:gdLst/>
            <a:ahLst/>
            <a:cxnLst>
              <a:cxn ang="0">
                <a:pos x="wd2" y="hd2"/>
              </a:cxn>
              <a:cxn ang="5400000">
                <a:pos x="wd2" y="hd2"/>
              </a:cxn>
              <a:cxn ang="10800000">
                <a:pos x="wd2" y="hd2"/>
              </a:cxn>
              <a:cxn ang="16200000">
                <a:pos x="wd2" y="hd2"/>
              </a:cxn>
            </a:cxnLst>
            <a:rect l="0" t="0" r="r" b="b"/>
            <a:pathLst>
              <a:path w="21600" h="21600" extrusionOk="0">
                <a:moveTo>
                  <a:pt x="0" y="927"/>
                </a:moveTo>
                <a:lnTo>
                  <a:pt x="21392" y="0"/>
                </a:lnTo>
                <a:cubicBezTo>
                  <a:pt x="21414" y="7443"/>
                  <a:pt x="21578" y="14157"/>
                  <a:pt x="21600" y="21600"/>
                </a:cubicBezTo>
                <a:lnTo>
                  <a:pt x="21434" y="21581"/>
                </a:lnTo>
                <a:lnTo>
                  <a:pt x="0" y="927"/>
                </a:lnTo>
                <a:close/>
              </a:path>
            </a:pathLst>
          </a:custGeom>
          <a:solidFill>
            <a:srgbClr val="EA521D"/>
          </a:solidFill>
          <a:ln w="12700">
            <a:miter lim="400000"/>
          </a:ln>
        </p:spPr>
        <p:txBody>
          <a:bodyPr lIns="45719" rIns="45719" anchor="ctr"/>
          <a:lstStyle/>
          <a:p>
            <a:pPr algn="ctr">
              <a:defRPr sz="1800">
                <a:solidFill>
                  <a:srgbClr val="FFFFFF"/>
                </a:solidFill>
                <a:latin typeface="+mn-lt"/>
                <a:ea typeface="+mn-ea"/>
                <a:cs typeface="+mn-cs"/>
                <a:sym typeface="Calibri"/>
              </a:defRPr>
            </a:pPr>
            <a:endParaRPr/>
          </a:p>
        </p:txBody>
      </p:sp>
      <p:sp>
        <p:nvSpPr>
          <p:cNvPr id="79" name="Slide Number"/>
          <p:cNvSpPr txBox="1">
            <a:spLocks noGrp="1"/>
          </p:cNvSpPr>
          <p:nvPr>
            <p:ph type="sldNum" sz="quarter" idx="2"/>
          </p:nvPr>
        </p:nvSpPr>
        <p:spPr>
          <a:xfrm>
            <a:off x="11783726" y="6492758"/>
            <a:ext cx="273557" cy="269241"/>
          </a:xfrm>
          <a:prstGeom prst="rect">
            <a:avLst/>
          </a:prstGeom>
        </p:spPr>
        <p:txBody>
          <a:bodyPr/>
          <a:lstStyle>
            <a:lvl1pPr>
              <a:defRPr sz="1000">
                <a:solidFill>
                  <a:srgbClr val="FFFFFF"/>
                </a:solidFill>
                <a:latin typeface="Arial Black"/>
                <a:ea typeface="Arial Black"/>
                <a:cs typeface="Arial Black"/>
                <a:sym typeface="Arial Black"/>
              </a:defRPr>
            </a:lvl1pPr>
          </a:lstStyle>
          <a:p>
            <a:fld id="{86CB4B4D-7CA3-9044-876B-883B54F8677D}" type="slidenum">
              <a:t>‹#›</a:t>
            </a:fld>
            <a:endParaRPr/>
          </a:p>
        </p:txBody>
      </p:sp>
      <p:sp>
        <p:nvSpPr>
          <p:cNvPr id="80" name="presentation title here"/>
          <p:cNvSpPr txBox="1">
            <a:spLocks noGrp="1"/>
          </p:cNvSpPr>
          <p:nvPr>
            <p:ph type="body" sz="quarter" idx="21"/>
          </p:nvPr>
        </p:nvSpPr>
        <p:spPr>
          <a:xfrm>
            <a:off x="7679198" y="6505458"/>
            <a:ext cx="3944150" cy="269241"/>
          </a:xfrm>
          <a:prstGeom prst="rect">
            <a:avLst/>
          </a:prstGeom>
        </p:spPr>
        <p:txBody>
          <a:bodyPr>
            <a:spAutoFit/>
          </a:bodyPr>
          <a:lstStyle>
            <a:lvl1pPr marL="0" indent="0" algn="r">
              <a:lnSpc>
                <a:spcPct val="100000"/>
              </a:lnSpc>
              <a:buSzTx/>
              <a:buFontTx/>
              <a:buNone/>
              <a:defRPr sz="1000" cap="all">
                <a:solidFill>
                  <a:srgbClr val="EA521D"/>
                </a:solidFill>
                <a:latin typeface="Arial Black"/>
                <a:ea typeface="Arial Black"/>
                <a:cs typeface="Arial Black"/>
                <a:sym typeface="Arial Black"/>
              </a:defRPr>
            </a:lvl1pPr>
          </a:lstStyle>
          <a:p>
            <a:r>
              <a:t>presentation title here</a:t>
            </a:r>
          </a:p>
        </p:txBody>
      </p:sp>
      <p:sp>
        <p:nvSpPr>
          <p:cNvPr id="81" name="Bullet points go here using the em dash which is house style, can be two or three lines long, leave a space between bullets…"/>
          <p:cNvSpPr txBox="1">
            <a:spLocks noGrp="1"/>
          </p:cNvSpPr>
          <p:nvPr>
            <p:ph type="body" sz="half" idx="22"/>
          </p:nvPr>
        </p:nvSpPr>
        <p:spPr>
          <a:xfrm>
            <a:off x="698500" y="3686004"/>
            <a:ext cx="10160000" cy="1781342"/>
          </a:xfrm>
          <a:prstGeom prst="rect">
            <a:avLst/>
          </a:prstGeom>
        </p:spPr>
        <p:txBody>
          <a:bodyPr lIns="0" tIns="0" rIns="0" bIns="0"/>
          <a:lstStyle/>
          <a:p>
            <a:pPr marL="245745" indent="-245745" defTabSz="786384">
              <a:lnSpc>
                <a:spcPct val="100000"/>
              </a:lnSpc>
              <a:buFont typeface="Helvetica"/>
              <a:buChar char="—"/>
              <a:defRPr sz="1376">
                <a:solidFill>
                  <a:srgbClr val="000000"/>
                </a:solidFill>
              </a:defRPr>
            </a:pPr>
            <a:r>
              <a:t>Bullet points go here using the em dash which is house style, can be two or three lines long, leave a space between bullets</a:t>
            </a:r>
            <a:br/>
            <a:endParaRPr/>
          </a:p>
          <a:p>
            <a:pPr marL="245745" indent="-245745" defTabSz="786384">
              <a:lnSpc>
                <a:spcPct val="100000"/>
              </a:lnSpc>
              <a:buFont typeface="Helvetica"/>
              <a:buChar char="—"/>
              <a:defRPr sz="1376">
                <a:solidFill>
                  <a:srgbClr val="000000"/>
                </a:solidFill>
              </a:defRPr>
            </a:pPr>
            <a:r>
              <a:t>Bullet points can be shorter too</a:t>
            </a:r>
            <a:br/>
            <a:endParaRPr/>
          </a:p>
          <a:p>
            <a:pPr marL="245745" indent="-245745" defTabSz="786384">
              <a:lnSpc>
                <a:spcPct val="100000"/>
              </a:lnSpc>
              <a:buFont typeface="Helvetica"/>
              <a:buChar char="—"/>
              <a:defRPr sz="1376">
                <a:solidFill>
                  <a:srgbClr val="000000"/>
                </a:solidFill>
              </a:defRPr>
            </a:pPr>
            <a:r>
              <a:t>Add more bullets as you go, as long as they fit comfortably on the page</a:t>
            </a:r>
            <a:br/>
            <a:endParaRPr/>
          </a:p>
          <a:p>
            <a:pPr marL="245745" indent="-245745" defTabSz="786384">
              <a:lnSpc>
                <a:spcPct val="100000"/>
              </a:lnSpc>
              <a:buFont typeface="Helvetica"/>
              <a:buChar char="—"/>
              <a:defRPr sz="1376">
                <a:solidFill>
                  <a:srgbClr val="000000"/>
                </a:solidFill>
              </a:defRPr>
            </a:pPr>
            <a:r>
              <a:t>The logo in the bottom left corner can be removed if not needed, only use on red</a:t>
            </a:r>
            <a:br/>
            <a:endParaRPr/>
          </a:p>
          <a:p>
            <a:pPr marL="245745" indent="-245745" defTabSz="786384">
              <a:lnSpc>
                <a:spcPct val="100000"/>
              </a:lnSpc>
              <a:buFont typeface="Helvetica"/>
              <a:buChar char="—"/>
              <a:defRPr sz="1376">
                <a:solidFill>
                  <a:srgbClr val="000000"/>
                </a:solidFill>
              </a:defRPr>
            </a:pPr>
            <a:r>
              <a:t>The page number and presentation title bottom right uses the secondary colour palette</a:t>
            </a:r>
          </a:p>
        </p:txBody>
      </p:sp>
    </p:spTree>
    <p:extLst>
      <p:ext uri="{BB962C8B-B14F-4D97-AF65-F5344CB8AC3E}">
        <p14:creationId xmlns:p14="http://schemas.microsoft.com/office/powerpoint/2010/main" val="327051031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4399E-2A5B-2241-8E40-7956690A11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0FBB8C-483F-4F4B-B8F6-2E6FAF53864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D8C4F0-A56F-7340-A06F-8DA55F980158}"/>
              </a:ext>
            </a:extLst>
          </p:cNvPr>
          <p:cNvSpPr>
            <a:spLocks noGrp="1"/>
          </p:cNvSpPr>
          <p:nvPr>
            <p:ph type="dt" sz="half" idx="10"/>
          </p:nvPr>
        </p:nvSpPr>
        <p:spPr/>
        <p:txBody>
          <a:bodyPr/>
          <a:lstStyle/>
          <a:p>
            <a:fld id="{F48A29C4-F776-C041-B296-94B8877F8D15}" type="datetimeFigureOut">
              <a:rPr lang="en-US" smtClean="0"/>
              <a:t>11/22/22</a:t>
            </a:fld>
            <a:endParaRPr lang="en-US"/>
          </a:p>
        </p:txBody>
      </p:sp>
      <p:sp>
        <p:nvSpPr>
          <p:cNvPr id="5" name="Footer Placeholder 4">
            <a:extLst>
              <a:ext uri="{FF2B5EF4-FFF2-40B4-BE49-F238E27FC236}">
                <a16:creationId xmlns:a16="http://schemas.microsoft.com/office/drawing/2014/main" id="{C4DCDDF3-CAD9-B04B-BD4B-0F5D4C3F79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09A873-0C14-9D4E-98C2-B949ED223446}"/>
              </a:ext>
            </a:extLst>
          </p:cNvPr>
          <p:cNvSpPr>
            <a:spLocks noGrp="1"/>
          </p:cNvSpPr>
          <p:nvPr>
            <p:ph type="sldNum" sz="quarter" idx="12"/>
          </p:nvPr>
        </p:nvSpPr>
        <p:spPr/>
        <p:txBody>
          <a:bodyPr/>
          <a:lstStyle/>
          <a:p>
            <a:fld id="{E266169A-3D9A-5745-AC0B-3294AEB97636}" type="slidenum">
              <a:rPr lang="en-US" smtClean="0"/>
              <a:t>‹#›</a:t>
            </a:fld>
            <a:endParaRPr lang="en-US"/>
          </a:p>
        </p:txBody>
      </p:sp>
    </p:spTree>
    <p:extLst>
      <p:ext uri="{BB962C8B-B14F-4D97-AF65-F5344CB8AC3E}">
        <p14:creationId xmlns:p14="http://schemas.microsoft.com/office/powerpoint/2010/main" val="3883547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B3272-084C-AF4C-BD97-1E7B90ECB8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1C2DDB-031D-744F-8846-847C77E292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53EA947-4E8C-4D40-AA6B-8E753CD0C823}"/>
              </a:ext>
            </a:extLst>
          </p:cNvPr>
          <p:cNvSpPr>
            <a:spLocks noGrp="1"/>
          </p:cNvSpPr>
          <p:nvPr>
            <p:ph type="dt" sz="half" idx="10"/>
          </p:nvPr>
        </p:nvSpPr>
        <p:spPr/>
        <p:txBody>
          <a:bodyPr/>
          <a:lstStyle/>
          <a:p>
            <a:fld id="{F48A29C4-F776-C041-B296-94B8877F8D15}" type="datetimeFigureOut">
              <a:rPr lang="en-US" smtClean="0"/>
              <a:t>11/22/22</a:t>
            </a:fld>
            <a:endParaRPr lang="en-US"/>
          </a:p>
        </p:txBody>
      </p:sp>
      <p:sp>
        <p:nvSpPr>
          <p:cNvPr id="5" name="Footer Placeholder 4">
            <a:extLst>
              <a:ext uri="{FF2B5EF4-FFF2-40B4-BE49-F238E27FC236}">
                <a16:creationId xmlns:a16="http://schemas.microsoft.com/office/drawing/2014/main" id="{EF0A78CB-B05E-9D4D-829A-D93C201377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E95C0D-21F2-964B-83BA-46C8387B79ED}"/>
              </a:ext>
            </a:extLst>
          </p:cNvPr>
          <p:cNvSpPr>
            <a:spLocks noGrp="1"/>
          </p:cNvSpPr>
          <p:nvPr>
            <p:ph type="sldNum" sz="quarter" idx="12"/>
          </p:nvPr>
        </p:nvSpPr>
        <p:spPr/>
        <p:txBody>
          <a:bodyPr/>
          <a:lstStyle/>
          <a:p>
            <a:fld id="{E266169A-3D9A-5745-AC0B-3294AEB97636}" type="slidenum">
              <a:rPr lang="en-US" smtClean="0"/>
              <a:t>‹#›</a:t>
            </a:fld>
            <a:endParaRPr lang="en-US"/>
          </a:p>
        </p:txBody>
      </p:sp>
    </p:spTree>
    <p:extLst>
      <p:ext uri="{BB962C8B-B14F-4D97-AF65-F5344CB8AC3E}">
        <p14:creationId xmlns:p14="http://schemas.microsoft.com/office/powerpoint/2010/main" val="805129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E6F43-127B-5F4E-9ED6-BDF5AB4850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65EEB8-E97E-5646-8733-F37A51ED464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6F771A-5ECC-EA49-8703-163685B9F85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B9E297-58F3-0742-84BA-C1636B237F82}"/>
              </a:ext>
            </a:extLst>
          </p:cNvPr>
          <p:cNvSpPr>
            <a:spLocks noGrp="1"/>
          </p:cNvSpPr>
          <p:nvPr>
            <p:ph type="dt" sz="half" idx="10"/>
          </p:nvPr>
        </p:nvSpPr>
        <p:spPr/>
        <p:txBody>
          <a:bodyPr/>
          <a:lstStyle/>
          <a:p>
            <a:fld id="{F48A29C4-F776-C041-B296-94B8877F8D15}" type="datetimeFigureOut">
              <a:rPr lang="en-US" smtClean="0"/>
              <a:t>11/22/22</a:t>
            </a:fld>
            <a:endParaRPr lang="en-US"/>
          </a:p>
        </p:txBody>
      </p:sp>
      <p:sp>
        <p:nvSpPr>
          <p:cNvPr id="6" name="Footer Placeholder 5">
            <a:extLst>
              <a:ext uri="{FF2B5EF4-FFF2-40B4-BE49-F238E27FC236}">
                <a16:creationId xmlns:a16="http://schemas.microsoft.com/office/drawing/2014/main" id="{10BC671D-AC11-9C45-9195-881F32063A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9C9000-0E28-A34C-B046-FD9696972886}"/>
              </a:ext>
            </a:extLst>
          </p:cNvPr>
          <p:cNvSpPr>
            <a:spLocks noGrp="1"/>
          </p:cNvSpPr>
          <p:nvPr>
            <p:ph type="sldNum" sz="quarter" idx="12"/>
          </p:nvPr>
        </p:nvSpPr>
        <p:spPr/>
        <p:txBody>
          <a:bodyPr/>
          <a:lstStyle/>
          <a:p>
            <a:fld id="{E266169A-3D9A-5745-AC0B-3294AEB97636}" type="slidenum">
              <a:rPr lang="en-US" smtClean="0"/>
              <a:t>‹#›</a:t>
            </a:fld>
            <a:endParaRPr lang="en-US"/>
          </a:p>
        </p:txBody>
      </p:sp>
    </p:spTree>
    <p:extLst>
      <p:ext uri="{BB962C8B-B14F-4D97-AF65-F5344CB8AC3E}">
        <p14:creationId xmlns:p14="http://schemas.microsoft.com/office/powerpoint/2010/main" val="3102303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7F6ED-22CA-334F-9A58-B76E5CD15FA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85E11D-2040-2D46-AF42-4F51DA95A3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8E266DD-04B6-FC4C-98CC-408D75E2489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C37D98-E6AB-3249-A0D5-2B46CD7697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21D34E8-76F1-FF44-90EA-68BF8958488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22297C-533A-4C48-80DD-954D1986B75D}"/>
              </a:ext>
            </a:extLst>
          </p:cNvPr>
          <p:cNvSpPr>
            <a:spLocks noGrp="1"/>
          </p:cNvSpPr>
          <p:nvPr>
            <p:ph type="dt" sz="half" idx="10"/>
          </p:nvPr>
        </p:nvSpPr>
        <p:spPr/>
        <p:txBody>
          <a:bodyPr/>
          <a:lstStyle/>
          <a:p>
            <a:fld id="{F48A29C4-F776-C041-B296-94B8877F8D15}" type="datetimeFigureOut">
              <a:rPr lang="en-US" smtClean="0"/>
              <a:t>11/22/22</a:t>
            </a:fld>
            <a:endParaRPr lang="en-US"/>
          </a:p>
        </p:txBody>
      </p:sp>
      <p:sp>
        <p:nvSpPr>
          <p:cNvPr id="8" name="Footer Placeholder 7">
            <a:extLst>
              <a:ext uri="{FF2B5EF4-FFF2-40B4-BE49-F238E27FC236}">
                <a16:creationId xmlns:a16="http://schemas.microsoft.com/office/drawing/2014/main" id="{1F137717-2FBB-AC43-8551-A2FE82BC53D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6E0D2E-C626-DD41-81FF-27D97F5DB36B}"/>
              </a:ext>
            </a:extLst>
          </p:cNvPr>
          <p:cNvSpPr>
            <a:spLocks noGrp="1"/>
          </p:cNvSpPr>
          <p:nvPr>
            <p:ph type="sldNum" sz="quarter" idx="12"/>
          </p:nvPr>
        </p:nvSpPr>
        <p:spPr/>
        <p:txBody>
          <a:bodyPr/>
          <a:lstStyle/>
          <a:p>
            <a:fld id="{E266169A-3D9A-5745-AC0B-3294AEB97636}" type="slidenum">
              <a:rPr lang="en-US" smtClean="0"/>
              <a:t>‹#›</a:t>
            </a:fld>
            <a:endParaRPr lang="en-US"/>
          </a:p>
        </p:txBody>
      </p:sp>
    </p:spTree>
    <p:extLst>
      <p:ext uri="{BB962C8B-B14F-4D97-AF65-F5344CB8AC3E}">
        <p14:creationId xmlns:p14="http://schemas.microsoft.com/office/powerpoint/2010/main" val="972212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75ACB-3BD2-C24F-8317-F357FD5AE7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9A2FCB2-5049-9F47-9F65-5B08108C4B18}"/>
              </a:ext>
            </a:extLst>
          </p:cNvPr>
          <p:cNvSpPr>
            <a:spLocks noGrp="1"/>
          </p:cNvSpPr>
          <p:nvPr>
            <p:ph type="dt" sz="half" idx="10"/>
          </p:nvPr>
        </p:nvSpPr>
        <p:spPr/>
        <p:txBody>
          <a:bodyPr/>
          <a:lstStyle/>
          <a:p>
            <a:fld id="{F48A29C4-F776-C041-B296-94B8877F8D15}" type="datetimeFigureOut">
              <a:rPr lang="en-US" smtClean="0"/>
              <a:t>11/22/22</a:t>
            </a:fld>
            <a:endParaRPr lang="en-US"/>
          </a:p>
        </p:txBody>
      </p:sp>
      <p:sp>
        <p:nvSpPr>
          <p:cNvPr id="4" name="Footer Placeholder 3">
            <a:extLst>
              <a:ext uri="{FF2B5EF4-FFF2-40B4-BE49-F238E27FC236}">
                <a16:creationId xmlns:a16="http://schemas.microsoft.com/office/drawing/2014/main" id="{ACF2D431-F5D4-4740-A599-3BFF70600B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785858-FCDF-C447-B7FA-EC04E8E2B48D}"/>
              </a:ext>
            </a:extLst>
          </p:cNvPr>
          <p:cNvSpPr>
            <a:spLocks noGrp="1"/>
          </p:cNvSpPr>
          <p:nvPr>
            <p:ph type="sldNum" sz="quarter" idx="12"/>
          </p:nvPr>
        </p:nvSpPr>
        <p:spPr/>
        <p:txBody>
          <a:bodyPr/>
          <a:lstStyle/>
          <a:p>
            <a:fld id="{E266169A-3D9A-5745-AC0B-3294AEB97636}" type="slidenum">
              <a:rPr lang="en-US" smtClean="0"/>
              <a:t>‹#›</a:t>
            </a:fld>
            <a:endParaRPr lang="en-US"/>
          </a:p>
        </p:txBody>
      </p:sp>
    </p:spTree>
    <p:extLst>
      <p:ext uri="{BB962C8B-B14F-4D97-AF65-F5344CB8AC3E}">
        <p14:creationId xmlns:p14="http://schemas.microsoft.com/office/powerpoint/2010/main" val="1820322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D7B96A-4B22-A54F-B7F0-1469C85B4CCF}"/>
              </a:ext>
            </a:extLst>
          </p:cNvPr>
          <p:cNvSpPr>
            <a:spLocks noGrp="1"/>
          </p:cNvSpPr>
          <p:nvPr>
            <p:ph type="dt" sz="half" idx="10"/>
          </p:nvPr>
        </p:nvSpPr>
        <p:spPr/>
        <p:txBody>
          <a:bodyPr/>
          <a:lstStyle/>
          <a:p>
            <a:fld id="{F48A29C4-F776-C041-B296-94B8877F8D15}" type="datetimeFigureOut">
              <a:rPr lang="en-US" smtClean="0"/>
              <a:t>11/22/22</a:t>
            </a:fld>
            <a:endParaRPr lang="en-US"/>
          </a:p>
        </p:txBody>
      </p:sp>
      <p:sp>
        <p:nvSpPr>
          <p:cNvPr id="3" name="Footer Placeholder 2">
            <a:extLst>
              <a:ext uri="{FF2B5EF4-FFF2-40B4-BE49-F238E27FC236}">
                <a16:creationId xmlns:a16="http://schemas.microsoft.com/office/drawing/2014/main" id="{0CA1F92B-5DA8-1349-8685-1394EA7DB33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E24327-9923-6E4F-B981-C8FF4FAD9C61}"/>
              </a:ext>
            </a:extLst>
          </p:cNvPr>
          <p:cNvSpPr>
            <a:spLocks noGrp="1"/>
          </p:cNvSpPr>
          <p:nvPr>
            <p:ph type="sldNum" sz="quarter" idx="12"/>
          </p:nvPr>
        </p:nvSpPr>
        <p:spPr/>
        <p:txBody>
          <a:bodyPr/>
          <a:lstStyle/>
          <a:p>
            <a:fld id="{E266169A-3D9A-5745-AC0B-3294AEB97636}" type="slidenum">
              <a:rPr lang="en-US" smtClean="0"/>
              <a:t>‹#›</a:t>
            </a:fld>
            <a:endParaRPr lang="en-US"/>
          </a:p>
        </p:txBody>
      </p:sp>
    </p:spTree>
    <p:extLst>
      <p:ext uri="{BB962C8B-B14F-4D97-AF65-F5344CB8AC3E}">
        <p14:creationId xmlns:p14="http://schemas.microsoft.com/office/powerpoint/2010/main" val="2320035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41ADD-A3A2-8B48-BE00-20E1CC587F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AACE8E-4612-B642-8345-6F8C19B1E3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80D977-0B64-F24B-BDF2-73A680397C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FD98DF8-060F-3146-A04D-7FBC0359848B}"/>
              </a:ext>
            </a:extLst>
          </p:cNvPr>
          <p:cNvSpPr>
            <a:spLocks noGrp="1"/>
          </p:cNvSpPr>
          <p:nvPr>
            <p:ph type="dt" sz="half" idx="10"/>
          </p:nvPr>
        </p:nvSpPr>
        <p:spPr/>
        <p:txBody>
          <a:bodyPr/>
          <a:lstStyle/>
          <a:p>
            <a:fld id="{F48A29C4-F776-C041-B296-94B8877F8D15}" type="datetimeFigureOut">
              <a:rPr lang="en-US" smtClean="0"/>
              <a:t>11/22/22</a:t>
            </a:fld>
            <a:endParaRPr lang="en-US"/>
          </a:p>
        </p:txBody>
      </p:sp>
      <p:sp>
        <p:nvSpPr>
          <p:cNvPr id="6" name="Footer Placeholder 5">
            <a:extLst>
              <a:ext uri="{FF2B5EF4-FFF2-40B4-BE49-F238E27FC236}">
                <a16:creationId xmlns:a16="http://schemas.microsoft.com/office/drawing/2014/main" id="{14C63567-C831-4043-9024-E12AC59A09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D2127-4191-F24A-8798-B1EA7C392DA4}"/>
              </a:ext>
            </a:extLst>
          </p:cNvPr>
          <p:cNvSpPr>
            <a:spLocks noGrp="1"/>
          </p:cNvSpPr>
          <p:nvPr>
            <p:ph type="sldNum" sz="quarter" idx="12"/>
          </p:nvPr>
        </p:nvSpPr>
        <p:spPr/>
        <p:txBody>
          <a:bodyPr/>
          <a:lstStyle/>
          <a:p>
            <a:fld id="{E266169A-3D9A-5745-AC0B-3294AEB97636}" type="slidenum">
              <a:rPr lang="en-US" smtClean="0"/>
              <a:t>‹#›</a:t>
            </a:fld>
            <a:endParaRPr lang="en-US"/>
          </a:p>
        </p:txBody>
      </p:sp>
    </p:spTree>
    <p:extLst>
      <p:ext uri="{BB962C8B-B14F-4D97-AF65-F5344CB8AC3E}">
        <p14:creationId xmlns:p14="http://schemas.microsoft.com/office/powerpoint/2010/main" val="1133546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0FFC2-CA44-8043-B367-F0327DAC8B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BD9E11-DD88-A04E-AB8E-5113715E1D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B4CA58-04F9-2144-AA13-AC58544E41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37EFCE8-22E6-B145-A533-4D9A2F5EAE9A}"/>
              </a:ext>
            </a:extLst>
          </p:cNvPr>
          <p:cNvSpPr>
            <a:spLocks noGrp="1"/>
          </p:cNvSpPr>
          <p:nvPr>
            <p:ph type="dt" sz="half" idx="10"/>
          </p:nvPr>
        </p:nvSpPr>
        <p:spPr/>
        <p:txBody>
          <a:bodyPr/>
          <a:lstStyle/>
          <a:p>
            <a:fld id="{F48A29C4-F776-C041-B296-94B8877F8D15}" type="datetimeFigureOut">
              <a:rPr lang="en-US" smtClean="0"/>
              <a:t>11/22/22</a:t>
            </a:fld>
            <a:endParaRPr lang="en-US"/>
          </a:p>
        </p:txBody>
      </p:sp>
      <p:sp>
        <p:nvSpPr>
          <p:cNvPr id="6" name="Footer Placeholder 5">
            <a:extLst>
              <a:ext uri="{FF2B5EF4-FFF2-40B4-BE49-F238E27FC236}">
                <a16:creationId xmlns:a16="http://schemas.microsoft.com/office/drawing/2014/main" id="{1B250176-D698-4C4C-9C5F-D5D98DE66F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FB0D64-B2FD-D845-831D-E20319080FD9}"/>
              </a:ext>
            </a:extLst>
          </p:cNvPr>
          <p:cNvSpPr>
            <a:spLocks noGrp="1"/>
          </p:cNvSpPr>
          <p:nvPr>
            <p:ph type="sldNum" sz="quarter" idx="12"/>
          </p:nvPr>
        </p:nvSpPr>
        <p:spPr/>
        <p:txBody>
          <a:bodyPr/>
          <a:lstStyle/>
          <a:p>
            <a:fld id="{E266169A-3D9A-5745-AC0B-3294AEB97636}" type="slidenum">
              <a:rPr lang="en-US" smtClean="0"/>
              <a:t>‹#›</a:t>
            </a:fld>
            <a:endParaRPr lang="en-US"/>
          </a:p>
        </p:txBody>
      </p:sp>
    </p:spTree>
    <p:extLst>
      <p:ext uri="{BB962C8B-B14F-4D97-AF65-F5344CB8AC3E}">
        <p14:creationId xmlns:p14="http://schemas.microsoft.com/office/powerpoint/2010/main" val="901398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970E44-4894-A54F-8115-87E47E7CD5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18A956-8E87-1747-82BE-E0493E5F01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74ED6E-010C-5749-8129-128AF47796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A29C4-F776-C041-B296-94B8877F8D15}" type="datetimeFigureOut">
              <a:rPr lang="en-US" smtClean="0"/>
              <a:t>11/22/22</a:t>
            </a:fld>
            <a:endParaRPr lang="en-US"/>
          </a:p>
        </p:txBody>
      </p:sp>
      <p:sp>
        <p:nvSpPr>
          <p:cNvPr id="5" name="Footer Placeholder 4">
            <a:extLst>
              <a:ext uri="{FF2B5EF4-FFF2-40B4-BE49-F238E27FC236}">
                <a16:creationId xmlns:a16="http://schemas.microsoft.com/office/drawing/2014/main" id="{AC4D5589-39F4-1645-A040-1A6ABCD83A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B5EB8E-3ED9-554D-AF04-62827A2224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66169A-3D9A-5745-AC0B-3294AEB97636}" type="slidenum">
              <a:rPr lang="en-US" smtClean="0"/>
              <a:t>‹#›</a:t>
            </a:fld>
            <a:endParaRPr lang="en-US"/>
          </a:p>
        </p:txBody>
      </p:sp>
    </p:spTree>
    <p:extLst>
      <p:ext uri="{BB962C8B-B14F-4D97-AF65-F5344CB8AC3E}">
        <p14:creationId xmlns:p14="http://schemas.microsoft.com/office/powerpoint/2010/main" val="2629572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 id="2147483665" r:id="rId14"/>
    <p:sldLayoutId id="2147483666" r:id="rId15"/>
    <p:sldLayoutId id="2147483667" r:id="rId16"/>
    <p:sldLayoutId id="2147483668"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hyperlink" Target="mailto:a.pezzella@mdx.ac.uk"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7.xml"/><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8.jp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hyperlink" Target="https://www.menti.com/alqhg9wp2iru" TargetMode="External"/><Relationship Id="rId2" Type="http://schemas.openxmlformats.org/officeDocument/2006/relationships/image" Target="../media/image3.jpe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iene-lgbt.com/" TargetMode="Externa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hyperlink" Target="http://sccen.mst.edu/gta/practicalteachingtips/effectivecommunicationinterculturaldimensions/"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PST_OP3FQCK"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hyperlink" Target="https://www.youtube.com/WATCH?V=NVUU34KZDRG" TargetMode="External"/><Relationship Id="rId4" Type="http://schemas.openxmlformats.org/officeDocument/2006/relationships/hyperlink" Target="https://www.youtube.com/WATCH?V=LQQTOYSTME4"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mailto:a.pezzella@mdx.ac.uk"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5">
            <a:extLst>
              <a:ext uri="{FF2B5EF4-FFF2-40B4-BE49-F238E27FC236}">
                <a16:creationId xmlns:a16="http://schemas.microsoft.com/office/drawing/2014/main" id="{61BAE7AD-6410-0D41-BA5E-5BC44EE80B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40454"/>
            <a:ext cx="12115800" cy="7444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1">
            <a:extLst>
              <a:ext uri="{FF2B5EF4-FFF2-40B4-BE49-F238E27FC236}">
                <a16:creationId xmlns:a16="http://schemas.microsoft.com/office/drawing/2014/main" id="{C01A4AF9-4AD1-DD44-9F9B-26E4355819A2}"/>
              </a:ext>
            </a:extLst>
          </p:cNvPr>
          <p:cNvSpPr txBox="1">
            <a:spLocks/>
          </p:cNvSpPr>
          <p:nvPr/>
        </p:nvSpPr>
        <p:spPr bwMode="auto">
          <a:xfrm>
            <a:off x="1224529" y="3142283"/>
            <a:ext cx="9742941" cy="2142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lnSpc>
                <a:spcPct val="90000"/>
              </a:lnSpc>
              <a:spcBef>
                <a:spcPts val="1200"/>
              </a:spcBef>
              <a:spcAft>
                <a:spcPct val="0"/>
              </a:spcAft>
              <a:buFont typeface="Arial" panose="020B0604020202020204" pitchFamily="34" charset="0"/>
              <a:buChar char="•"/>
              <a:defRPr sz="2400" kern="1200">
                <a:solidFill>
                  <a:schemeClr val="accent1"/>
                </a:solidFill>
                <a:latin typeface="+mn-lt"/>
                <a:ea typeface="ＭＳ Ｐゴシック" charset="-128"/>
                <a:cs typeface="ＭＳ Ｐゴシック" charset="0"/>
              </a:defRPr>
            </a:lvl1pPr>
            <a:lvl2pPr marL="358775" indent="-358775" algn="l" rtl="0" eaLnBrk="0" fontAlgn="base" hangingPunct="0">
              <a:spcBef>
                <a:spcPts val="1000"/>
              </a:spcBef>
              <a:spcAft>
                <a:spcPct val="0"/>
              </a:spcAft>
              <a:buClr>
                <a:schemeClr val="tx2"/>
              </a:buClr>
              <a:buFont typeface="Arial" panose="020B0604020202020204" pitchFamily="34" charset="0"/>
              <a:buChar char="—"/>
              <a:defRPr sz="2000" kern="1200">
                <a:solidFill>
                  <a:schemeClr val="tx1"/>
                </a:solidFill>
                <a:latin typeface="+mn-lt"/>
                <a:ea typeface="ＭＳ Ｐゴシック" charset="-128"/>
                <a:cs typeface="+mn-cs"/>
              </a:defRPr>
            </a:lvl2pPr>
            <a:lvl3pPr marL="574675" indent="-179388" algn="l" rtl="0" eaLnBrk="0" fontAlgn="base" hangingPunct="0">
              <a:spcBef>
                <a:spcPts val="500"/>
              </a:spcBef>
              <a:spcAft>
                <a:spcPct val="0"/>
              </a:spcAft>
              <a:buClr>
                <a:schemeClr val="tx2"/>
              </a:buClr>
              <a:buFont typeface="Arial" panose="020B0604020202020204" pitchFamily="34" charset="0"/>
              <a:buChar char="•"/>
              <a:defRPr sz="2000" kern="1200">
                <a:solidFill>
                  <a:schemeClr val="tx1"/>
                </a:solidFill>
                <a:latin typeface="+mn-lt"/>
                <a:ea typeface="ＭＳ Ｐゴシック" charset="-128"/>
                <a:cs typeface="+mn-cs"/>
              </a:defRPr>
            </a:lvl3pPr>
            <a:lvl4pPr marL="790575" indent="-215900" algn="l" rtl="0" eaLnBrk="0" fontAlgn="base" hangingPunct="0">
              <a:spcBef>
                <a:spcPts val="500"/>
              </a:spcBef>
              <a:spcAft>
                <a:spcPct val="0"/>
              </a:spcAft>
              <a:buClr>
                <a:schemeClr val="tx2"/>
              </a:buClr>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rtl="0" eaLnBrk="0" fontAlgn="base" hangingPunct="0">
              <a:lnSpc>
                <a:spcPct val="90000"/>
              </a:lnSpc>
              <a:spcBef>
                <a:spcPts val="2400"/>
              </a:spcBef>
              <a:spcAft>
                <a:spcPct val="0"/>
              </a:spcAft>
              <a:buFont typeface="Arial" panose="020B0604020202020204" pitchFamily="34" charset="0"/>
              <a:buChar char="»"/>
              <a:defRPr sz="2400" kern="1200">
                <a:solidFill>
                  <a:schemeClr val="tx2"/>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en-GB" sz="5400" b="1" dirty="0">
                <a:solidFill>
                  <a:schemeClr val="tx1"/>
                </a:solidFill>
              </a:rPr>
              <a:t>LGBTQ+ IN SOCIAL WORK EDUCATION AND PRACTICE</a:t>
            </a:r>
          </a:p>
        </p:txBody>
      </p:sp>
      <p:sp>
        <p:nvSpPr>
          <p:cNvPr id="2" name="Subtitle 2">
            <a:extLst>
              <a:ext uri="{FF2B5EF4-FFF2-40B4-BE49-F238E27FC236}">
                <a16:creationId xmlns:a16="http://schemas.microsoft.com/office/drawing/2014/main" id="{5D96E409-3D92-0FE3-1C4E-9F7B1556508E}"/>
              </a:ext>
            </a:extLst>
          </p:cNvPr>
          <p:cNvSpPr txBox="1">
            <a:spLocks/>
          </p:cNvSpPr>
          <p:nvPr/>
        </p:nvSpPr>
        <p:spPr bwMode="auto">
          <a:xfrm>
            <a:off x="5153479" y="5460197"/>
            <a:ext cx="6962321" cy="185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200"/>
              </a:spcBef>
              <a:buFont typeface="Arial" panose="020B0604020202020204" pitchFamily="34" charset="0"/>
              <a:buChar char="•"/>
              <a:defRPr sz="2400">
                <a:solidFill>
                  <a:schemeClr val="accent1"/>
                </a:solidFill>
                <a:latin typeface="Arial" panose="020B0604020202020204" pitchFamily="34" charset="0"/>
                <a:ea typeface="ＭＳ Ｐゴシック" panose="020B0600070205080204" pitchFamily="34" charset="-128"/>
              </a:defRPr>
            </a:lvl1pPr>
            <a:lvl2pPr marL="358775" indent="-358775">
              <a:spcBef>
                <a:spcPts val="10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574675" indent="-179388">
              <a:spcBef>
                <a:spcPts val="5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3pPr>
            <a:lvl4pPr marL="790575" indent="-215900">
              <a:spcBef>
                <a:spcPts val="5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ts val="2400"/>
              </a:spcBef>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ts val="2400"/>
              </a:spcBef>
              <a:spcAft>
                <a:spcPct val="0"/>
              </a:spcAft>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ts val="2400"/>
              </a:spcBef>
              <a:spcAft>
                <a:spcPct val="0"/>
              </a:spcAft>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ts val="2400"/>
              </a:spcBef>
              <a:spcAft>
                <a:spcPct val="0"/>
              </a:spcAft>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ts val="2400"/>
              </a:spcBef>
              <a:spcAft>
                <a:spcPct val="0"/>
              </a:spcAft>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9pPr>
          </a:lstStyle>
          <a:p>
            <a:pPr algn="r" eaLnBrk="1" hangingPunct="1">
              <a:lnSpc>
                <a:spcPct val="100000"/>
              </a:lnSpc>
              <a:spcBef>
                <a:spcPct val="0"/>
              </a:spcBef>
              <a:buFont typeface="Arial" panose="020B0604020202020204" pitchFamily="34" charset="0"/>
              <a:buNone/>
            </a:pPr>
            <a:r>
              <a:rPr lang="en-US" altLang="en-US" sz="2200" b="1" dirty="0">
                <a:solidFill>
                  <a:schemeClr val="tx1"/>
                </a:solidFill>
              </a:rPr>
              <a:t>Alfonso Pezzella (he/him), </a:t>
            </a:r>
            <a:r>
              <a:rPr lang="en-GB" altLang="en-US" sz="2200" b="1" dirty="0">
                <a:solidFill>
                  <a:schemeClr val="tx1"/>
                </a:solidFill>
              </a:rPr>
              <a:t>SFHEA, MBPsS</a:t>
            </a:r>
            <a:endParaRPr lang="en-US" altLang="en-US" sz="2200" b="1" dirty="0">
              <a:solidFill>
                <a:schemeClr val="tx1"/>
              </a:solidFill>
            </a:endParaRPr>
          </a:p>
          <a:p>
            <a:pPr algn="r" eaLnBrk="1" hangingPunct="1">
              <a:lnSpc>
                <a:spcPct val="100000"/>
              </a:lnSpc>
              <a:spcBef>
                <a:spcPct val="0"/>
              </a:spcBef>
              <a:buFont typeface="Arial" panose="020B0604020202020204" pitchFamily="34" charset="0"/>
              <a:buNone/>
            </a:pPr>
            <a:r>
              <a:rPr lang="en-US" altLang="en-US" sz="2200" b="1" dirty="0">
                <a:solidFill>
                  <a:schemeClr val="tx1"/>
                </a:solidFill>
              </a:rPr>
              <a:t>Lecturer and Programme Leader in Mental Health</a:t>
            </a:r>
          </a:p>
          <a:p>
            <a:pPr algn="r" eaLnBrk="1" hangingPunct="1">
              <a:lnSpc>
                <a:spcPct val="100000"/>
              </a:lnSpc>
              <a:spcBef>
                <a:spcPct val="0"/>
              </a:spcBef>
              <a:buFont typeface="Arial" panose="020B0604020202020204" pitchFamily="34" charset="0"/>
              <a:buNone/>
            </a:pPr>
            <a:r>
              <a:rPr lang="en-US" altLang="en-US" sz="2200" b="1" dirty="0">
                <a:solidFill>
                  <a:schemeClr val="tx1"/>
                </a:solidFill>
                <a:hlinkClick r:id="rId4">
                  <a:extLst>
                    <a:ext uri="{A12FA001-AC4F-418D-AE19-62706E023703}">
                      <ahyp:hlinkClr xmlns:ahyp="http://schemas.microsoft.com/office/drawing/2018/hyperlinkcolor" val="tx"/>
                    </a:ext>
                  </a:extLst>
                </a:hlinkClick>
              </a:rPr>
              <a:t>a.pezzella@mdx.ac.uk</a:t>
            </a:r>
            <a:r>
              <a:rPr lang="en-US" altLang="en-US" sz="2200" b="1" dirty="0">
                <a:solidFill>
                  <a:schemeClr val="tx1"/>
                </a:solidFill>
              </a:rPr>
              <a:t> @</a:t>
            </a:r>
            <a:r>
              <a:rPr lang="en-US" altLang="en-US" sz="2200" b="1" dirty="0" err="1">
                <a:solidFill>
                  <a:schemeClr val="tx1"/>
                </a:solidFill>
              </a:rPr>
              <a:t>AlfPezzella</a:t>
            </a:r>
            <a:endParaRPr lang="en-US" altLang="en-US" sz="2200" b="1" dirty="0">
              <a:solidFill>
                <a:schemeClr val="tx1"/>
              </a:solidFill>
            </a:endParaRPr>
          </a:p>
        </p:txBody>
      </p:sp>
      <p:sp>
        <p:nvSpPr>
          <p:cNvPr id="4" name="Content Placeholder 1">
            <a:extLst>
              <a:ext uri="{FF2B5EF4-FFF2-40B4-BE49-F238E27FC236}">
                <a16:creationId xmlns:a16="http://schemas.microsoft.com/office/drawing/2014/main" id="{421D7F34-9284-07B9-52BF-D5342FAADF4E}"/>
              </a:ext>
            </a:extLst>
          </p:cNvPr>
          <p:cNvSpPr txBox="1">
            <a:spLocks/>
          </p:cNvSpPr>
          <p:nvPr/>
        </p:nvSpPr>
        <p:spPr bwMode="auto">
          <a:xfrm>
            <a:off x="76200" y="5932156"/>
            <a:ext cx="4593771" cy="1618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lnSpc>
                <a:spcPct val="90000"/>
              </a:lnSpc>
              <a:spcBef>
                <a:spcPts val="1200"/>
              </a:spcBef>
              <a:spcAft>
                <a:spcPct val="0"/>
              </a:spcAft>
              <a:buFont typeface="Arial" panose="020B0604020202020204" pitchFamily="34" charset="0"/>
              <a:buChar char="•"/>
              <a:defRPr sz="2400" kern="1200">
                <a:solidFill>
                  <a:schemeClr val="accent1"/>
                </a:solidFill>
                <a:latin typeface="+mn-lt"/>
                <a:ea typeface="ＭＳ Ｐゴシック" charset="-128"/>
                <a:cs typeface="ＭＳ Ｐゴシック" charset="0"/>
              </a:defRPr>
            </a:lvl1pPr>
            <a:lvl2pPr marL="358775" indent="-358775" algn="l" rtl="0" eaLnBrk="0" fontAlgn="base" hangingPunct="0">
              <a:spcBef>
                <a:spcPts val="1000"/>
              </a:spcBef>
              <a:spcAft>
                <a:spcPct val="0"/>
              </a:spcAft>
              <a:buClr>
                <a:schemeClr val="tx2"/>
              </a:buClr>
              <a:buFont typeface="Arial" panose="020B0604020202020204" pitchFamily="34" charset="0"/>
              <a:buChar char="—"/>
              <a:defRPr sz="2000" kern="1200">
                <a:solidFill>
                  <a:schemeClr val="tx1"/>
                </a:solidFill>
                <a:latin typeface="+mn-lt"/>
                <a:ea typeface="ＭＳ Ｐゴシック" charset="-128"/>
                <a:cs typeface="+mn-cs"/>
              </a:defRPr>
            </a:lvl2pPr>
            <a:lvl3pPr marL="574675" indent="-179388" algn="l" rtl="0" eaLnBrk="0" fontAlgn="base" hangingPunct="0">
              <a:spcBef>
                <a:spcPts val="500"/>
              </a:spcBef>
              <a:spcAft>
                <a:spcPct val="0"/>
              </a:spcAft>
              <a:buClr>
                <a:schemeClr val="tx2"/>
              </a:buClr>
              <a:buFont typeface="Arial" panose="020B0604020202020204" pitchFamily="34" charset="0"/>
              <a:buChar char="•"/>
              <a:defRPr sz="2000" kern="1200">
                <a:solidFill>
                  <a:schemeClr val="tx1"/>
                </a:solidFill>
                <a:latin typeface="+mn-lt"/>
                <a:ea typeface="ＭＳ Ｐゴシック" charset="-128"/>
                <a:cs typeface="+mn-cs"/>
              </a:defRPr>
            </a:lvl3pPr>
            <a:lvl4pPr marL="790575" indent="-215900" algn="l" rtl="0" eaLnBrk="0" fontAlgn="base" hangingPunct="0">
              <a:spcBef>
                <a:spcPts val="500"/>
              </a:spcBef>
              <a:spcAft>
                <a:spcPct val="0"/>
              </a:spcAft>
              <a:buClr>
                <a:schemeClr val="tx2"/>
              </a:buClr>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rtl="0" eaLnBrk="0" fontAlgn="base" hangingPunct="0">
              <a:lnSpc>
                <a:spcPct val="90000"/>
              </a:lnSpc>
              <a:spcBef>
                <a:spcPts val="2400"/>
              </a:spcBef>
              <a:spcAft>
                <a:spcPct val="0"/>
              </a:spcAft>
              <a:buFont typeface="Arial" panose="020B0604020202020204" pitchFamily="34" charset="0"/>
              <a:buChar char="»"/>
              <a:defRPr sz="2400" kern="1200">
                <a:solidFill>
                  <a:schemeClr val="tx2"/>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en-GB" sz="1800" b="1" dirty="0">
                <a:solidFill>
                  <a:schemeClr val="tx1"/>
                </a:solidFill>
              </a:rPr>
              <a:t>North London Social Work Teaching Partnership</a:t>
            </a:r>
          </a:p>
          <a:p>
            <a:pPr marL="0" indent="0" algn="ctr">
              <a:buNone/>
              <a:defRPr/>
            </a:pPr>
            <a:r>
              <a:rPr lang="en-GB" sz="1800" b="1" dirty="0">
                <a:solidFill>
                  <a:schemeClr val="tx1"/>
                </a:solidFill>
              </a:rPr>
              <a:t>22</a:t>
            </a:r>
            <a:r>
              <a:rPr lang="en-GB" sz="1800" b="1" baseline="30000" dirty="0">
                <a:solidFill>
                  <a:schemeClr val="tx1"/>
                </a:solidFill>
              </a:rPr>
              <a:t>nd</a:t>
            </a:r>
            <a:r>
              <a:rPr lang="en-GB" sz="1800" b="1" dirty="0">
                <a:solidFill>
                  <a:schemeClr val="tx1"/>
                </a:solidFill>
              </a:rPr>
              <a:t> November 2022</a:t>
            </a:r>
          </a:p>
        </p:txBody>
      </p:sp>
      <p:pic>
        <p:nvPicPr>
          <p:cNvPr id="5" name="Picture 4">
            <a:extLst>
              <a:ext uri="{FF2B5EF4-FFF2-40B4-BE49-F238E27FC236}">
                <a16:creationId xmlns:a16="http://schemas.microsoft.com/office/drawing/2014/main" id="{0584398E-8694-5A5C-4511-B91BD36175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2112499"/>
            <a:ext cx="2337071" cy="1061030"/>
          </a:xfrm>
          <a:prstGeom prst="rect">
            <a:avLst/>
          </a:prstGeom>
        </p:spPr>
      </p:pic>
    </p:spTree>
    <p:extLst>
      <p:ext uri="{BB962C8B-B14F-4D97-AF65-F5344CB8AC3E}">
        <p14:creationId xmlns:p14="http://schemas.microsoft.com/office/powerpoint/2010/main" val="3559667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a:extLst>
              <a:ext uri="{FF2B5EF4-FFF2-40B4-BE49-F238E27FC236}">
                <a16:creationId xmlns:a16="http://schemas.microsoft.com/office/drawing/2014/main" id="{E5B7985F-EEB1-6141-BEAE-F26B172845D0}"/>
              </a:ext>
            </a:extLst>
          </p:cNvPr>
          <p:cNvSpPr>
            <a:spLocks noGrp="1"/>
          </p:cNvSpPr>
          <p:nvPr>
            <p:ph type="title"/>
          </p:nvPr>
        </p:nvSpPr>
        <p:spPr/>
        <p:txBody>
          <a:bodyPr/>
          <a:lstStyle/>
          <a:p>
            <a:r>
              <a:rPr lang="en-US" altLang="en-US" dirty="0">
                <a:ea typeface="ＭＳ Ｐゴシック" panose="020B0600070205080204" pitchFamily="34" charset="-128"/>
              </a:rPr>
              <a:t>LGBTQ+ issues</a:t>
            </a:r>
          </a:p>
        </p:txBody>
      </p:sp>
      <p:sp>
        <p:nvSpPr>
          <p:cNvPr id="2" name="Rounded Rectangle 1">
            <a:extLst>
              <a:ext uri="{FF2B5EF4-FFF2-40B4-BE49-F238E27FC236}">
                <a16:creationId xmlns:a16="http://schemas.microsoft.com/office/drawing/2014/main" id="{9F1FB614-7F99-C34E-98B4-5577C1D78486}"/>
              </a:ext>
            </a:extLst>
          </p:cNvPr>
          <p:cNvSpPr/>
          <p:nvPr/>
        </p:nvSpPr>
        <p:spPr>
          <a:xfrm>
            <a:off x="6096000" y="1124745"/>
            <a:ext cx="4151312" cy="1243326"/>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ea typeface="ＭＳ Ｐゴシック" charset="0"/>
              </a:rPr>
              <a:t>Homosexuality is still illegal in 72 countries, of which 8 have the death penalty.</a:t>
            </a:r>
          </a:p>
          <a:p>
            <a:pPr algn="ctr">
              <a:defRPr/>
            </a:pPr>
            <a:endParaRPr lang="en-US" dirty="0"/>
          </a:p>
        </p:txBody>
      </p:sp>
      <p:sp>
        <p:nvSpPr>
          <p:cNvPr id="9" name="Rounded Rectangle 8">
            <a:extLst>
              <a:ext uri="{FF2B5EF4-FFF2-40B4-BE49-F238E27FC236}">
                <a16:creationId xmlns:a16="http://schemas.microsoft.com/office/drawing/2014/main" id="{1A85C5C7-6767-6F43-AFDF-33240C124CD3}"/>
              </a:ext>
            </a:extLst>
          </p:cNvPr>
          <p:cNvSpPr/>
          <p:nvPr/>
        </p:nvSpPr>
        <p:spPr>
          <a:xfrm>
            <a:off x="2208213" y="3287071"/>
            <a:ext cx="3278022" cy="1709001"/>
          </a:xfrm>
          <a:prstGeom prst="roundRect">
            <a:avLst/>
          </a:prstGeom>
          <a:solidFill>
            <a:srgbClr val="FFC6A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solidFill>
                  <a:schemeClr val="accent1"/>
                </a:solidFill>
                <a:ea typeface="ＭＳ Ｐゴシック" charset="0"/>
              </a:rPr>
              <a:t>Personal views of LGBTQ+ people</a:t>
            </a:r>
            <a:endParaRPr lang="en-US" dirty="0">
              <a:solidFill>
                <a:schemeClr val="accent1"/>
              </a:solidFill>
            </a:endParaRPr>
          </a:p>
        </p:txBody>
      </p:sp>
      <p:sp>
        <p:nvSpPr>
          <p:cNvPr id="10" name="Rounded Rectangle 9">
            <a:extLst>
              <a:ext uri="{FF2B5EF4-FFF2-40B4-BE49-F238E27FC236}">
                <a16:creationId xmlns:a16="http://schemas.microsoft.com/office/drawing/2014/main" id="{83D71C43-0F43-5449-8193-0672F652DF6C}"/>
              </a:ext>
            </a:extLst>
          </p:cNvPr>
          <p:cNvSpPr/>
          <p:nvPr/>
        </p:nvSpPr>
        <p:spPr>
          <a:xfrm>
            <a:off x="6282331" y="3148480"/>
            <a:ext cx="3540526" cy="78457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ea typeface="ＭＳ Ｐゴシック" charset="0"/>
              </a:rPr>
              <a:t>Pronouns and inclusive language</a:t>
            </a:r>
            <a:endParaRPr lang="en-US" dirty="0"/>
          </a:p>
        </p:txBody>
      </p:sp>
      <p:sp>
        <p:nvSpPr>
          <p:cNvPr id="11" name="Rounded Rectangle 10">
            <a:extLst>
              <a:ext uri="{FF2B5EF4-FFF2-40B4-BE49-F238E27FC236}">
                <a16:creationId xmlns:a16="http://schemas.microsoft.com/office/drawing/2014/main" id="{6B3C06A8-7A1D-EF42-BE9F-9BA61B3D8078}"/>
              </a:ext>
            </a:extLst>
          </p:cNvPr>
          <p:cNvSpPr/>
          <p:nvPr/>
        </p:nvSpPr>
        <p:spPr>
          <a:xfrm>
            <a:off x="6400602" y="4401229"/>
            <a:ext cx="3303984" cy="999727"/>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Facilities</a:t>
            </a:r>
          </a:p>
        </p:txBody>
      </p:sp>
      <p:sp>
        <p:nvSpPr>
          <p:cNvPr id="12" name="Rounded Rectangle 11">
            <a:extLst>
              <a:ext uri="{FF2B5EF4-FFF2-40B4-BE49-F238E27FC236}">
                <a16:creationId xmlns:a16="http://schemas.microsoft.com/office/drawing/2014/main" id="{0D0CF916-8B3D-4B4A-961F-959DF57A1164}"/>
              </a:ext>
            </a:extLst>
          </p:cNvPr>
          <p:cNvSpPr/>
          <p:nvPr/>
        </p:nvSpPr>
        <p:spPr>
          <a:xfrm>
            <a:off x="1772951" y="1473104"/>
            <a:ext cx="4151312" cy="1243326"/>
          </a:xfrm>
          <a:prstGeom prst="roundRect">
            <a:avLst/>
          </a:prstGeom>
          <a:solidFill>
            <a:schemeClr val="tx2">
              <a:lumMod val="7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ea typeface="ＭＳ Ｐゴシック" charset="0"/>
              </a:rPr>
              <a:t>What does it mean to be LGBTQ+ in a different country?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DF5F428-ED98-88C6-FB58-D9E68559101D}"/>
              </a:ext>
            </a:extLst>
          </p:cNvPr>
          <p:cNvSpPr>
            <a:spLocks noGrp="1"/>
          </p:cNvSpPr>
          <p:nvPr>
            <p:ph type="body" sz="quarter" idx="21"/>
          </p:nvPr>
        </p:nvSpPr>
        <p:spPr/>
        <p:txBody>
          <a:bodyPr/>
          <a:lstStyle/>
          <a:p>
            <a:endParaRPr lang="en-GB"/>
          </a:p>
        </p:txBody>
      </p:sp>
      <p:pic>
        <p:nvPicPr>
          <p:cNvPr id="3" name="Picture Placeholder 1" descr="tumblr_mxcxh7bpnG1rjatglo2_r1_1280.png">
            <a:extLst>
              <a:ext uri="{FF2B5EF4-FFF2-40B4-BE49-F238E27FC236}">
                <a16:creationId xmlns:a16="http://schemas.microsoft.com/office/drawing/2014/main" id="{E5A2CCAE-DEE2-B067-28D0-240FA7EA2C5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a:xfrm>
            <a:off x="712305" y="577851"/>
            <a:ext cx="3892353" cy="2851149"/>
          </a:xfrm>
          <a:prstGeom prst="rect">
            <a:avLst/>
          </a:prstGeom>
          <a:noFill/>
          <a:ln w="12700">
            <a:miter lim="400000"/>
          </a:ln>
          <a:extLst>
            <a:ext uri="{C572A759-6A51-4108-AA02-DFA0A04FC94B}">
              <ma14:wrappingTextBoxFlag xmlns="" xmlns:ma14="http://schemas.microsoft.com/office/mac/drawingml/2011/main" val="1"/>
            </a:ext>
          </a:extLst>
        </p:spPr>
      </p:pic>
      <p:sp>
        <p:nvSpPr>
          <p:cNvPr id="5" name="Title 1">
            <a:extLst>
              <a:ext uri="{FF2B5EF4-FFF2-40B4-BE49-F238E27FC236}">
                <a16:creationId xmlns:a16="http://schemas.microsoft.com/office/drawing/2014/main" id="{AB33BE51-2A76-DF1B-6696-DBD56F775AEA}"/>
              </a:ext>
            </a:extLst>
          </p:cNvPr>
          <p:cNvSpPr>
            <a:spLocks noGrp="1"/>
          </p:cNvSpPr>
          <p:nvPr>
            <p:ph type="title"/>
          </p:nvPr>
        </p:nvSpPr>
        <p:spPr>
          <a:xfrm>
            <a:off x="230414" y="149224"/>
            <a:ext cx="2795815" cy="367113"/>
          </a:xfrm>
        </p:spPr>
        <p:txBody>
          <a:bodyPr>
            <a:normAutofit/>
          </a:bodyPr>
          <a:lstStyle/>
          <a:p>
            <a:r>
              <a:rPr lang="en-GB" sz="2000" dirty="0"/>
              <a:t>Not to forget</a:t>
            </a:r>
          </a:p>
        </p:txBody>
      </p:sp>
      <p:pic>
        <p:nvPicPr>
          <p:cNvPr id="1026" name="Picture 2" descr="LGBT+ history: the bold, very British resistance to section 28">
            <a:extLst>
              <a:ext uri="{FF2B5EF4-FFF2-40B4-BE49-F238E27FC236}">
                <a16:creationId xmlns:a16="http://schemas.microsoft.com/office/drawing/2014/main" id="{6D2919FB-AF15-0D9B-7BB2-D4C97CE6F4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3079" y="332780"/>
            <a:ext cx="5788218" cy="28511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he UK can finally win a full ban on conversion therapy | openDemocracy">
            <a:extLst>
              <a:ext uri="{FF2B5EF4-FFF2-40B4-BE49-F238E27FC236}">
                <a16:creationId xmlns:a16="http://schemas.microsoft.com/office/drawing/2014/main" id="{59D978C6-2FE4-C6C8-BBA0-2DA3B9388B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1543" y="3429000"/>
            <a:ext cx="4909457" cy="25774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e Stonewall Inn: The People, Place and Lasting Significance of 'Where  Pride Began' - Biography">
            <a:extLst>
              <a:ext uri="{FF2B5EF4-FFF2-40B4-BE49-F238E27FC236}">
                <a16:creationId xmlns:a16="http://schemas.microsoft.com/office/drawing/2014/main" id="{2F934642-D1F4-EC03-AE3F-5DB278E90C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4485" y="3674071"/>
            <a:ext cx="4546600" cy="25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07681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382303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7" name="Rectangle 83976">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itle 1">
            <a:extLst>
              <a:ext uri="{FF2B5EF4-FFF2-40B4-BE49-F238E27FC236}">
                <a16:creationId xmlns:a16="http://schemas.microsoft.com/office/drawing/2014/main" id="{92E8BCE2-B09C-4470-8CDB-238AB5705537}"/>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LGBTQ+ Health</a:t>
            </a:r>
          </a:p>
        </p:txBody>
      </p:sp>
      <p:cxnSp>
        <p:nvCxnSpPr>
          <p:cNvPr id="83979" name="Straight Connector 83978">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83972" name="Picture 6" descr="A picture containing text&#10;&#10;Description automatically generated">
            <a:extLst>
              <a:ext uri="{FF2B5EF4-FFF2-40B4-BE49-F238E27FC236}">
                <a16:creationId xmlns:a16="http://schemas.microsoft.com/office/drawing/2014/main" id="{DFCFDA58-63F9-EB4B-9A39-5EBBF26579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48" r="3520" b="4016"/>
          <a:stretch/>
        </p:blipFill>
        <p:spPr bwMode="auto">
          <a:xfrm>
            <a:off x="331567" y="2813476"/>
            <a:ext cx="5455917" cy="3224321"/>
          </a:xfrm>
          <a:prstGeom prst="rect">
            <a:avLst/>
          </a:prstGeom>
          <a:noFill/>
          <a:extLst>
            <a:ext uri="{91240B29-F687-4F45-9708-019B960494DF}">
              <a14:hiddenLine xmlns:a14="http://schemas.microsoft.com/office/drawing/2010/main" w="9525">
                <a:solidFill>
                  <a:srgbClr val="000000"/>
                </a:solidFill>
                <a:miter lim="800000"/>
                <a:headEnd/>
                <a:tailEnd/>
              </a14:hiddenLine>
            </a:ext>
          </a:extLst>
        </p:spPr>
      </p:pic>
      <p:cxnSp>
        <p:nvCxnSpPr>
          <p:cNvPr id="83981" name="Straight Connector 83980">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6" name="Picture 6" descr="Chart, diagram&#10;&#10;Description automatically generated">
            <a:extLst>
              <a:ext uri="{FF2B5EF4-FFF2-40B4-BE49-F238E27FC236}">
                <a16:creationId xmlns:a16="http://schemas.microsoft.com/office/drawing/2014/main" id="{AFE1FA4F-B622-4B40-A684-22EE0EF123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706" b="9187"/>
          <a:stretch/>
        </p:blipFill>
        <p:spPr bwMode="auto">
          <a:xfrm>
            <a:off x="6445073" y="2995345"/>
            <a:ext cx="5455917" cy="2860582"/>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pic>
      <p:sp>
        <p:nvSpPr>
          <p:cNvPr id="83971" name="Slide Number Placeholder 4">
            <a:extLst>
              <a:ext uri="{FF2B5EF4-FFF2-40B4-BE49-F238E27FC236}">
                <a16:creationId xmlns:a16="http://schemas.microsoft.com/office/drawing/2014/main" id="{4A9E8748-9466-8D44-917A-3ADE99DEB392}"/>
              </a:ext>
            </a:extLst>
          </p:cNvPr>
          <p:cNvSpPr>
            <a:spLocks noGrp="1" noChangeArrowheads="1"/>
          </p:cNvSpPr>
          <p:nvPr>
            <p:ph type="sldNum" sz="quarter" idx="11"/>
          </p:nvPr>
        </p:nvSpPr>
        <p:spPr bwMode="auto">
          <a:xfrm>
            <a:off x="8603343" y="6522430"/>
            <a:ext cx="2743200" cy="34747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spcAft>
                <a:spcPts val="600"/>
              </a:spcAft>
            </a:pPr>
            <a:r>
              <a:rPr lang="en-US" altLang="en-US">
                <a:solidFill>
                  <a:srgbClr val="898989"/>
                </a:solidFill>
                <a:latin typeface="+mn-lt"/>
                <a:ea typeface="+mn-ea"/>
              </a:rPr>
              <a:t>|  </a:t>
            </a:r>
            <a:fld id="{0B71E18B-15FE-4A4A-9268-F81252108EAF}" type="slidenum">
              <a:rPr lang="en-US" altLang="en-US">
                <a:solidFill>
                  <a:srgbClr val="898989"/>
                </a:solidFill>
                <a:latin typeface="+mn-lt"/>
                <a:ea typeface="+mn-ea"/>
              </a:rPr>
              <a:pPr algn="r">
                <a:spcAft>
                  <a:spcPts val="600"/>
                </a:spcAft>
              </a:pPr>
              <a:t>13</a:t>
            </a:fld>
            <a:endParaRPr lang="en-US" altLang="en-US">
              <a:solidFill>
                <a:srgbClr val="898989"/>
              </a:solidFill>
              <a:latin typeface="+mn-lt"/>
              <a:ea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BGRectangle">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fraid.jpeg">
            <a:extLst>
              <a:ext uri="{FF2B5EF4-FFF2-40B4-BE49-F238E27FC236}">
                <a16:creationId xmlns:a16="http://schemas.microsoft.com/office/drawing/2014/main" id="{375D9118-0EEC-F92A-83A6-8CB2471B9D20}"/>
              </a:ext>
            </a:extLst>
          </p:cNvPr>
          <p:cNvPicPr>
            <a:picLocks noChangeAspect="1"/>
          </p:cNvPicPr>
          <p:nvPr/>
        </p:nvPicPr>
        <p:blipFill rotWithShape="1">
          <a:blip r:embed="rId2">
            <a:extLst>
              <a:ext uri="{28A0092B-C50C-407E-A947-70E740481C1C}">
                <a14:useLocalDpi xmlns:a14="http://schemas.microsoft.com/office/drawing/2010/main" val="0"/>
              </a:ext>
            </a:extLst>
          </a:blip>
          <a:srcRect l="2743" r="6469" b="1"/>
          <a:stretch/>
        </p:blipFill>
        <p:spPr bwMode="auto">
          <a:xfrm>
            <a:off x="391903" y="573678"/>
            <a:ext cx="5103206" cy="5710645"/>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pic>
      <p:sp>
        <p:nvSpPr>
          <p:cNvPr id="14" name="!!Line">
            <a:extLst>
              <a:ext uri="{FF2B5EF4-FFF2-40B4-BE49-F238E27FC236}">
                <a16:creationId xmlns:a16="http://schemas.microsoft.com/office/drawing/2014/main" id="{0AF80B57-54E2-4D01-8731-3F38B0C56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8192" y="1417320"/>
            <a:ext cx="9144" cy="40233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8C292BE9-07BE-2C11-F1C7-5575FFAF404E}"/>
              </a:ext>
            </a:extLst>
          </p:cNvPr>
          <p:cNvSpPr>
            <a:spLocks noGrp="1"/>
          </p:cNvSpPr>
          <p:nvPr>
            <p:ph type="body" sz="quarter" idx="21"/>
          </p:nvPr>
        </p:nvSpPr>
        <p:spPr>
          <a:xfrm>
            <a:off x="6688182" y="2894529"/>
            <a:ext cx="4887685" cy="3210179"/>
          </a:xfrm>
        </p:spPr>
        <p:txBody>
          <a:bodyPr vert="horz" lIns="91440" tIns="45720" rIns="91440" bIns="45720" rtlCol="0" anchor="t">
            <a:normAutofit/>
          </a:bodyPr>
          <a:lstStyle/>
          <a:p>
            <a:pPr indent="-228600" algn="l">
              <a:lnSpc>
                <a:spcPct val="90000"/>
              </a:lnSpc>
              <a:buFont typeface="Arial" panose="020B0604020202020204" pitchFamily="34" charset="0"/>
              <a:buChar char="•"/>
            </a:pPr>
            <a:r>
              <a:rPr lang="en-US" altLang="en-US" sz="2000">
                <a:solidFill>
                  <a:schemeClr val="tx1"/>
                </a:solidFill>
                <a:latin typeface="+mn-lt"/>
                <a:ea typeface="+mn-ea"/>
                <a:cs typeface="+mn-cs"/>
              </a:rPr>
              <a:t>‘Stigma, prejudice and discrimination create a hostile and stressful social environment</a:t>
            </a:r>
          </a:p>
        </p:txBody>
      </p:sp>
    </p:spTree>
    <p:extLst>
      <p:ext uri="{BB962C8B-B14F-4D97-AF65-F5344CB8AC3E}">
        <p14:creationId xmlns:p14="http://schemas.microsoft.com/office/powerpoint/2010/main" val="398432128"/>
      </p:ext>
    </p:extLst>
  </p:cSld>
  <p:clrMapOvr>
    <a:overrideClrMapping bg1="dk1" tx1="lt1" bg2="dk2" tx2="lt2" accent1="accent1" accent2="accent2" accent3="accent3" accent4="accent4" accent5="accent5" accent6="accent6" hlink="hlink" folHlink="folHlink"/>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C433D71-EEA4-D646-B099-9F6B1DFB5660}"/>
              </a:ext>
            </a:extLst>
          </p:cNvPr>
          <p:cNvSpPr txBox="1">
            <a:spLocks/>
          </p:cNvSpPr>
          <p:nvPr/>
        </p:nvSpPr>
        <p:spPr bwMode="auto">
          <a:xfrm>
            <a:off x="2208213" y="333375"/>
            <a:ext cx="8208962" cy="488950"/>
          </a:xfrm>
          <a:prstGeom prst="rect">
            <a:avLst/>
          </a:prstGeom>
          <a:noFill/>
          <a:ln>
            <a:noFill/>
          </a:ln>
        </p:spPr>
        <p:txBody>
          <a:bodyPr vert="horz" wrap="square" lIns="0" tIns="0" rIns="0" bIns="0" numCol="1" anchor="b"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eaLnBrk="0" hangingPunct="0">
              <a:spcAft>
                <a:spcPts val="600"/>
              </a:spcAft>
              <a:defRPr/>
            </a:pPr>
            <a:endParaRPr lang="en-US" sz="3000" b="1" dirty="0">
              <a:solidFill>
                <a:schemeClr val="accent1"/>
              </a:solidFill>
              <a:ea typeface="ＭＳ Ｐゴシック" charset="-128"/>
              <a:cs typeface="ＭＳ Ｐゴシック" charset="0"/>
            </a:endParaRPr>
          </a:p>
        </p:txBody>
      </p:sp>
      <p:sp>
        <p:nvSpPr>
          <p:cNvPr id="71" name="Content Placeholder 2">
            <a:extLst>
              <a:ext uri="{FF2B5EF4-FFF2-40B4-BE49-F238E27FC236}">
                <a16:creationId xmlns:a16="http://schemas.microsoft.com/office/drawing/2014/main" id="{FF575EE9-1E37-4CFC-B45A-770C3B8D544A}"/>
              </a:ext>
            </a:extLst>
          </p:cNvPr>
          <p:cNvSpPr>
            <a:spLocks noGrp="1"/>
          </p:cNvSpPr>
          <p:nvPr>
            <p:ph sz="quarter" idx="10"/>
          </p:nvPr>
        </p:nvSpPr>
        <p:spPr>
          <a:xfrm>
            <a:off x="2208214" y="2950618"/>
            <a:ext cx="3941761" cy="1367929"/>
          </a:xfrm>
        </p:spPr>
        <p:txBody>
          <a:bodyPr/>
          <a:lstStyle/>
          <a:p>
            <a:pPr marL="0" indent="0">
              <a:buNone/>
            </a:pPr>
            <a:r>
              <a:rPr lang="en-US" b="1" dirty="0"/>
              <a:t>The Minority Stress Model</a:t>
            </a:r>
          </a:p>
          <a:p>
            <a:endParaRPr lang="en-US" dirty="0"/>
          </a:p>
        </p:txBody>
      </p:sp>
      <p:sp>
        <p:nvSpPr>
          <p:cNvPr id="8" name="Rectangle 7">
            <a:extLst>
              <a:ext uri="{FF2B5EF4-FFF2-40B4-BE49-F238E27FC236}">
                <a16:creationId xmlns:a16="http://schemas.microsoft.com/office/drawing/2014/main" id="{BFA1450E-5CB5-3B45-9301-23DB350CA098}"/>
              </a:ext>
            </a:extLst>
          </p:cNvPr>
          <p:cNvSpPr/>
          <p:nvPr/>
        </p:nvSpPr>
        <p:spPr bwMode="auto">
          <a:xfrm>
            <a:off x="6149975" y="1196975"/>
            <a:ext cx="4267200" cy="5111750"/>
          </a:xfrm>
          <a:prstGeom prst="rect">
            <a:avLst/>
          </a:prstGeom>
          <a:noFill/>
          <a:ln>
            <a:noFill/>
          </a:ln>
        </p:spPr>
        <p:txBody>
          <a:bodyPr vert="horz" wrap="square" lIns="0" tIns="0" rIns="0" bIns="0" numCol="1" anchor="t" anchorCtr="0" compatLnSpc="1">
            <a:prstTxWarp prst="textNoShape">
              <a:avLst/>
            </a:prstTxWarp>
            <a:normAutofit/>
          </a:bodyPr>
          <a:lstStyle/>
          <a:p>
            <a:pPr marL="214313" indent="-171450">
              <a:lnSpc>
                <a:spcPct val="90000"/>
              </a:lnSpc>
              <a:spcAft>
                <a:spcPts val="600"/>
              </a:spcAft>
              <a:buFont typeface="Arial" panose="020B0604020202020204" pitchFamily="34" charset="0"/>
              <a:buChar char="•"/>
              <a:defRPr/>
            </a:pPr>
            <a:r>
              <a:rPr lang="en-US" sz="2000" dirty="0">
                <a:solidFill>
                  <a:schemeClr val="accent1"/>
                </a:solidFill>
                <a:ea typeface="ＭＳ Ｐゴシック" charset="-128"/>
              </a:rPr>
              <a:t>The minority stress model to explain how various factors may interact to explain the higher levels of psychological distress </a:t>
            </a:r>
          </a:p>
          <a:p>
            <a:pPr marL="214313" indent="-171450">
              <a:lnSpc>
                <a:spcPct val="90000"/>
              </a:lnSpc>
              <a:spcAft>
                <a:spcPts val="600"/>
              </a:spcAft>
              <a:buFont typeface="Arial" panose="020B0604020202020204" pitchFamily="34" charset="0"/>
              <a:buChar char="•"/>
              <a:defRPr/>
            </a:pPr>
            <a:r>
              <a:rPr lang="en-US" sz="2000" dirty="0">
                <a:solidFill>
                  <a:schemeClr val="accent1"/>
                </a:solidFill>
                <a:ea typeface="ＭＳ Ｐゴシック" charset="-128"/>
              </a:rPr>
              <a:t>According to the model, the </a:t>
            </a:r>
            <a:r>
              <a:rPr lang="en-US" sz="2000" dirty="0" err="1">
                <a:solidFill>
                  <a:schemeClr val="accent1"/>
                </a:solidFill>
                <a:ea typeface="ＭＳ Ｐゴシック" charset="-128"/>
              </a:rPr>
              <a:t>stigmatising</a:t>
            </a:r>
            <a:r>
              <a:rPr lang="en-US" sz="2000" dirty="0">
                <a:solidFill>
                  <a:schemeClr val="accent1"/>
                </a:solidFill>
                <a:ea typeface="ＭＳ Ｐゴシック" charset="-128"/>
              </a:rPr>
              <a:t> social context in which people live in increases the changes of psychological distress</a:t>
            </a:r>
          </a:p>
          <a:p>
            <a:pPr marL="214313" indent="-171450">
              <a:lnSpc>
                <a:spcPct val="90000"/>
              </a:lnSpc>
              <a:spcAft>
                <a:spcPts val="600"/>
              </a:spcAft>
              <a:buFont typeface="Arial" panose="020B0604020202020204" pitchFamily="34" charset="0"/>
              <a:buChar char="•"/>
              <a:defRPr/>
            </a:pPr>
            <a:r>
              <a:rPr lang="en-US" sz="2000" dirty="0">
                <a:solidFill>
                  <a:schemeClr val="accent1"/>
                </a:solidFill>
                <a:ea typeface="ＭＳ Ｐゴシック" charset="-128"/>
              </a:rPr>
              <a:t>This </a:t>
            </a:r>
            <a:r>
              <a:rPr lang="en-US" sz="2000" dirty="0" err="1">
                <a:solidFill>
                  <a:schemeClr val="accent1"/>
                </a:solidFill>
                <a:ea typeface="ＭＳ Ｐゴシック" charset="-128"/>
              </a:rPr>
              <a:t>stigmatisation</a:t>
            </a:r>
            <a:r>
              <a:rPr lang="en-US" sz="2000" dirty="0">
                <a:solidFill>
                  <a:schemeClr val="accent1"/>
                </a:solidFill>
                <a:ea typeface="ＭＳ Ｐゴシック" charset="-128"/>
              </a:rPr>
              <a:t> leads to frequent experiences of </a:t>
            </a:r>
            <a:r>
              <a:rPr lang="en-US" sz="2000" dirty="0" err="1">
                <a:solidFill>
                  <a:schemeClr val="accent1"/>
                </a:solidFill>
                <a:ea typeface="ＭＳ Ｐゴシック" charset="-128"/>
              </a:rPr>
              <a:t>victimisation</a:t>
            </a:r>
            <a:r>
              <a:rPr lang="en-US" sz="2000" dirty="0">
                <a:solidFill>
                  <a:schemeClr val="accent1"/>
                </a:solidFill>
                <a:ea typeface="ＭＳ Ｐゴシック" charset="-128"/>
              </a:rPr>
              <a:t> and prejudice which becomes a chronic stressor, in addition to the general life stressors that everybody faces</a:t>
            </a:r>
          </a:p>
          <a:p>
            <a:pPr indent="-171450">
              <a:lnSpc>
                <a:spcPct val="90000"/>
              </a:lnSpc>
              <a:spcAft>
                <a:spcPts val="600"/>
              </a:spcAft>
              <a:buFont typeface="Arial" panose="020B0604020202020204" pitchFamily="34" charset="0"/>
              <a:buChar char="•"/>
              <a:defRPr/>
            </a:pPr>
            <a:endParaRPr lang="en-US" sz="2000" dirty="0">
              <a:solidFill>
                <a:schemeClr val="accent1"/>
              </a:solidFill>
              <a:ea typeface="ＭＳ Ｐゴシック" charset="-128"/>
            </a:endParaRPr>
          </a:p>
          <a:p>
            <a:pPr>
              <a:lnSpc>
                <a:spcPct val="90000"/>
              </a:lnSpc>
              <a:spcAft>
                <a:spcPts val="600"/>
              </a:spcAft>
              <a:buFont typeface="Arial" panose="020B0604020202020204" pitchFamily="34" charset="0"/>
              <a:defRPr/>
            </a:pPr>
            <a:r>
              <a:rPr lang="en-US" sz="2000" dirty="0">
                <a:solidFill>
                  <a:schemeClr val="accent1"/>
                </a:solidFill>
                <a:ea typeface="ＭＳ Ｐゴシック" charset="-128"/>
              </a:rPr>
              <a:t>Meyer (2003)</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A47211D2-EA2C-754F-AC34-4556EC0D7955}"/>
              </a:ext>
            </a:extLst>
          </p:cNvPr>
          <p:cNvSpPr>
            <a:spLocks noGrp="1"/>
          </p:cNvSpPr>
          <p:nvPr>
            <p:ph type="title"/>
          </p:nvPr>
        </p:nvSpPr>
        <p:spPr>
          <a:xfrm>
            <a:off x="311727" y="-219158"/>
            <a:ext cx="10515600" cy="1325563"/>
          </a:xfrm>
        </p:spPr>
        <p:txBody>
          <a:bodyPr/>
          <a:lstStyle/>
          <a:p>
            <a:r>
              <a:rPr lang="en-US" altLang="en-US" dirty="0">
                <a:ea typeface="ＭＳ Ｐゴシック" panose="020B0600070205080204" pitchFamily="34" charset="-128"/>
              </a:rPr>
              <a:t>LGBTQ+ experiences in health and social care</a:t>
            </a:r>
          </a:p>
        </p:txBody>
      </p:sp>
      <p:sp>
        <p:nvSpPr>
          <p:cNvPr id="8" name="Rectangle 7">
            <a:extLst>
              <a:ext uri="{FF2B5EF4-FFF2-40B4-BE49-F238E27FC236}">
                <a16:creationId xmlns:a16="http://schemas.microsoft.com/office/drawing/2014/main" id="{18DD7BD6-DACB-DB40-B01B-2668F00DBA9D}"/>
              </a:ext>
            </a:extLst>
          </p:cNvPr>
          <p:cNvSpPr/>
          <p:nvPr/>
        </p:nvSpPr>
        <p:spPr>
          <a:xfrm>
            <a:off x="1775521" y="964456"/>
            <a:ext cx="2952328" cy="347265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"People are not born homosexual or lesbian, it’s their CHOICE. The word of God the Holy Bible states clearly this is SIN! So does the Jewish Torah and the Islamic Qur’an” (Ben, Support Worker, Wales in Stonewall, 2015)</a:t>
            </a:r>
          </a:p>
        </p:txBody>
      </p:sp>
      <p:sp>
        <p:nvSpPr>
          <p:cNvPr id="10" name="Rectangle 9">
            <a:extLst>
              <a:ext uri="{FF2B5EF4-FFF2-40B4-BE49-F238E27FC236}">
                <a16:creationId xmlns:a16="http://schemas.microsoft.com/office/drawing/2014/main" id="{5AD27687-DD14-B444-A050-CDFD3367A9D1}"/>
              </a:ext>
            </a:extLst>
          </p:cNvPr>
          <p:cNvSpPr/>
          <p:nvPr/>
        </p:nvSpPr>
        <p:spPr>
          <a:xfrm>
            <a:off x="4962556" y="920941"/>
            <a:ext cx="5319564" cy="2948111"/>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Twenty-four percent of patient-facing staff have heard colleagues make negative remarks about LGB people and twenty percent about trans people. Nine percent of health and social care staff are aware of colleagues experiencing discrimination or poor treatment because they are trans. Twenty-six percent of LGB staff have personally experienced bullying or poor treatment from colleagues in the last five years based on sexual orientation (Summerville, 2015). </a:t>
            </a:r>
            <a:endParaRPr lang="en-US" dirty="0"/>
          </a:p>
        </p:txBody>
      </p:sp>
      <p:sp>
        <p:nvSpPr>
          <p:cNvPr id="2" name="Rectangle 1">
            <a:extLst>
              <a:ext uri="{FF2B5EF4-FFF2-40B4-BE49-F238E27FC236}">
                <a16:creationId xmlns:a16="http://schemas.microsoft.com/office/drawing/2014/main" id="{58E85BDA-B71A-8248-8097-4F70D5B9D46E}"/>
              </a:ext>
            </a:extLst>
          </p:cNvPr>
          <p:cNvSpPr/>
          <p:nvPr/>
        </p:nvSpPr>
        <p:spPr>
          <a:xfrm>
            <a:off x="1775521" y="4653136"/>
            <a:ext cx="6336704" cy="1477328"/>
          </a:xfrm>
          <a:prstGeom prst="rect">
            <a:avLst/>
          </a:prstGeom>
          <a:solidFill>
            <a:srgbClr val="FFC000"/>
          </a:solidFill>
        </p:spPr>
        <p:txBody>
          <a:bodyPr wrap="square">
            <a:spAutoFit/>
          </a:bodyPr>
          <a:lstStyle/>
          <a:p>
            <a:r>
              <a:rPr lang="en-GB" dirty="0">
                <a:solidFill>
                  <a:schemeClr val="accent1"/>
                </a:solidFill>
              </a:rPr>
              <a:t>Some services may explicitly demonstrate a general understanding of LGBT culture whereas others may be seen or actually be outright hostile. Most services are framed within heterosexual assumptions (Cronin et al, 2011; Fish, 2006; Irwin, 2007). </a:t>
            </a:r>
          </a:p>
        </p:txBody>
      </p:sp>
      <p:sp>
        <p:nvSpPr>
          <p:cNvPr id="9" name="Rectangle 8">
            <a:extLst>
              <a:ext uri="{FF2B5EF4-FFF2-40B4-BE49-F238E27FC236}">
                <a16:creationId xmlns:a16="http://schemas.microsoft.com/office/drawing/2014/main" id="{F0C72B11-68C2-0D4F-8D3A-16971732151E}"/>
              </a:ext>
            </a:extLst>
          </p:cNvPr>
          <p:cNvSpPr/>
          <p:nvPr/>
        </p:nvSpPr>
        <p:spPr>
          <a:xfrm>
            <a:off x="5875972" y="4085075"/>
            <a:ext cx="4465885" cy="179395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LGBTQ+ people may feel that lots of the information and advice they are given about or much of the support available, isn’t right for them. This may be because of their experiences and living arrangements</a:t>
            </a:r>
            <a:endParaRPr lang="en-US" dirty="0"/>
          </a:p>
        </p:txBody>
      </p:sp>
      <p:sp>
        <p:nvSpPr>
          <p:cNvPr id="12" name="Rectangle 11">
            <a:extLst>
              <a:ext uri="{FF2B5EF4-FFF2-40B4-BE49-F238E27FC236}">
                <a16:creationId xmlns:a16="http://schemas.microsoft.com/office/drawing/2014/main" id="{AB9C947E-B7B2-DC43-9930-1A921C67CDD0}"/>
              </a:ext>
            </a:extLst>
          </p:cNvPr>
          <p:cNvSpPr/>
          <p:nvPr/>
        </p:nvSpPr>
        <p:spPr>
          <a:xfrm>
            <a:off x="3431704" y="3429000"/>
            <a:ext cx="6516216" cy="1477328"/>
          </a:xfrm>
          <a:prstGeom prst="rect">
            <a:avLst/>
          </a:prstGeom>
          <a:solidFill>
            <a:srgbClr val="00B050"/>
          </a:solidFill>
        </p:spPr>
        <p:txBody>
          <a:bodyPr wrap="square">
            <a:spAutoFit/>
          </a:bodyPr>
          <a:lstStyle/>
          <a:p>
            <a:r>
              <a:rPr lang="en-GB" dirty="0">
                <a:solidFill>
                  <a:schemeClr val="bg2"/>
                </a:solidFill>
              </a:rPr>
              <a:t>Trans and non-binary people face many barriers to healthcare because of the reinforcement of the notion that gender is binary, and lack of knowledge or understanding in healthcare providers. This means that they face difficulties in accessing treatment and also face great disparities in health (Safer et al 2016; Vincent, 2019)</a:t>
            </a:r>
          </a:p>
        </p:txBody>
      </p:sp>
    </p:spTree>
    <p:extLst>
      <p:ext uri="{BB962C8B-B14F-4D97-AF65-F5344CB8AC3E}">
        <p14:creationId xmlns:p14="http://schemas.microsoft.com/office/powerpoint/2010/main" val="198905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2" grpId="0" animBg="1"/>
      <p:bldP spid="9"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113" name="Rectangle 47112">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L&amp;#39;attualità di Pirandello - Ermes">
            <a:extLst>
              <a:ext uri="{FF2B5EF4-FFF2-40B4-BE49-F238E27FC236}">
                <a16:creationId xmlns:a16="http://schemas.microsoft.com/office/drawing/2014/main" id="{8D249AC4-D30E-5048-8B70-479A1402FA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109" r="33640" b="2982"/>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47115" name="Rectangle 47114">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105" name="Title 1">
            <a:extLst>
              <a:ext uri="{FF2B5EF4-FFF2-40B4-BE49-F238E27FC236}">
                <a16:creationId xmlns:a16="http://schemas.microsoft.com/office/drawing/2014/main" id="{A47211D2-EA2C-754F-AC34-4556EC0D7955}"/>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altLang="en-US" sz="4800"/>
              <a:t>LGBTQ+ and cultural identity </a:t>
            </a:r>
          </a:p>
        </p:txBody>
      </p:sp>
      <p:sp>
        <p:nvSpPr>
          <p:cNvPr id="47117" name="Rectangle 4711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7119" name="Rectangle 4711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108" name="Footer Placeholder 3">
            <a:extLst>
              <a:ext uri="{FF2B5EF4-FFF2-40B4-BE49-F238E27FC236}">
                <a16:creationId xmlns:a16="http://schemas.microsoft.com/office/drawing/2014/main" id="{EAB0BA04-583A-4440-A384-3102E2A6CD74}"/>
              </a:ext>
            </a:extLst>
          </p:cNvPr>
          <p:cNvSpPr>
            <a:spLocks noGrp="1"/>
          </p:cNvSpPr>
          <p:nvPr>
            <p:ph type="ftr" sz="quarter" idx="10"/>
          </p:nvPr>
        </p:nvSpPr>
        <p:spPr bwMode="auto">
          <a:xfrm>
            <a:off x="1692321" y="6356350"/>
            <a:ext cx="2809017"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spcAft>
                <a:spcPts val="600"/>
              </a:spcAft>
              <a:defRPr/>
            </a:pPr>
            <a:r>
              <a:rPr lang="en-US" altLang="en-US" kern="1200">
                <a:latin typeface="Calibri" panose="020F0502020204030204"/>
                <a:ea typeface="+mn-ea"/>
                <a:cs typeface="+mn-cs"/>
              </a:rPr>
              <a:t>Culturally Competent LGBTQ+ Education</a:t>
            </a:r>
          </a:p>
        </p:txBody>
      </p:sp>
      <p:sp>
        <p:nvSpPr>
          <p:cNvPr id="47106" name="Slide Number Placeholder 4">
            <a:extLst>
              <a:ext uri="{FF2B5EF4-FFF2-40B4-BE49-F238E27FC236}">
                <a16:creationId xmlns:a16="http://schemas.microsoft.com/office/drawing/2014/main" id="{CF33331B-58DD-2A45-A9A8-CCFDCB6D8B5A}"/>
              </a:ext>
            </a:extLst>
          </p:cNvPr>
          <p:cNvSpPr>
            <a:spLocks noGrp="1"/>
          </p:cNvSpPr>
          <p:nvPr>
            <p:ph type="sldNum" sz="quarter" idx="11"/>
          </p:nvPr>
        </p:nvSpPr>
        <p:spPr bwMode="auto">
          <a:xfrm>
            <a:off x="8970819"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a:spcAft>
                <a:spcPts val="600"/>
              </a:spcAft>
              <a:defRPr/>
            </a:pPr>
            <a:r>
              <a:rPr lang="en-US" altLang="en-US">
                <a:latin typeface="Calibri" panose="020F0502020204030204"/>
                <a:ea typeface="+mn-ea"/>
              </a:rPr>
              <a:t>|  </a:t>
            </a:r>
            <a:fld id="{A8582A64-BE3A-EF4C-877E-92FBAB9EB25F}" type="slidenum">
              <a:rPr lang="en-US" altLang="en-US">
                <a:latin typeface="Calibri" panose="020F0502020204030204"/>
                <a:ea typeface="+mn-ea"/>
              </a:rPr>
              <a:pPr algn="r">
                <a:spcAft>
                  <a:spcPts val="600"/>
                </a:spcAft>
                <a:defRPr/>
              </a:pPr>
              <a:t>17</a:t>
            </a:fld>
            <a:endParaRPr lang="en-US" altLang="en-US">
              <a:latin typeface="Calibri" panose="020F0502020204030204"/>
              <a:ea typeface="+mn-ea"/>
            </a:endParaRPr>
          </a:p>
        </p:txBody>
      </p:sp>
    </p:spTree>
    <p:extLst>
      <p:ext uri="{BB962C8B-B14F-4D97-AF65-F5344CB8AC3E}">
        <p14:creationId xmlns:p14="http://schemas.microsoft.com/office/powerpoint/2010/main" val="2675772191"/>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161B3200-AC44-CD4E-B8EF-E21709A4CA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1584" y="216025"/>
            <a:ext cx="2808312" cy="2808312"/>
          </a:xfrm>
          <a:prstGeom prst="rect">
            <a:avLst/>
          </a:prstGeom>
        </p:spPr>
      </p:pic>
      <p:sp>
        <p:nvSpPr>
          <p:cNvPr id="7" name="Content Placeholder 2">
            <a:extLst>
              <a:ext uri="{FF2B5EF4-FFF2-40B4-BE49-F238E27FC236}">
                <a16:creationId xmlns:a16="http://schemas.microsoft.com/office/drawing/2014/main" id="{B3490C59-56B4-514F-8A20-8B33BDB92793}"/>
              </a:ext>
            </a:extLst>
          </p:cNvPr>
          <p:cNvSpPr>
            <a:spLocks noGrp="1"/>
          </p:cNvSpPr>
          <p:nvPr>
            <p:ph idx="1"/>
          </p:nvPr>
        </p:nvSpPr>
        <p:spPr>
          <a:xfrm>
            <a:off x="1938338" y="3261151"/>
            <a:ext cx="3566193" cy="3024337"/>
          </a:xfrm>
          <a:solidFill>
            <a:srgbClr val="0070C0"/>
          </a:solidFill>
        </p:spPr>
        <p:style>
          <a:lnRef idx="0">
            <a:schemeClr val="accent3"/>
          </a:lnRef>
          <a:fillRef idx="3">
            <a:schemeClr val="accent3"/>
          </a:fillRef>
          <a:effectRef idx="3">
            <a:schemeClr val="accent3"/>
          </a:effectRef>
          <a:fontRef idx="minor">
            <a:schemeClr val="lt1"/>
          </a:fontRef>
        </p:style>
        <p:txBody>
          <a:bodyPr vert="horz" lIns="72000" tIns="45720" rIns="36000" bIns="45720" rtlCol="0" anchor="ctr" anchorCtr="0">
            <a:normAutofit/>
          </a:bodyPr>
          <a:lstStyle/>
          <a:p>
            <a:pPr marL="0" indent="0" algn="ctr">
              <a:buNone/>
              <a:defRPr/>
            </a:pPr>
            <a:r>
              <a:rPr lang="en-US" sz="2000" b="1" dirty="0">
                <a:solidFill>
                  <a:schemeClr val="bg2"/>
                </a:solidFill>
              </a:rPr>
              <a:t>The project aims to enable teacher/trainers of theory and practice to enhance their skills  regarding LGBTQ+ issues and to develop teaching tools to support the inclusion of LGBTQ+ issues within health and social care curricula. </a:t>
            </a:r>
          </a:p>
        </p:txBody>
      </p:sp>
      <p:graphicFrame>
        <p:nvGraphicFramePr>
          <p:cNvPr id="111624" name="Content Placeholder 2">
            <a:extLst>
              <a:ext uri="{FF2B5EF4-FFF2-40B4-BE49-F238E27FC236}">
                <a16:creationId xmlns:a16="http://schemas.microsoft.com/office/drawing/2014/main" id="{C16B5E3C-3ED9-A614-C75C-7351D7B6737F}"/>
              </a:ext>
            </a:extLst>
          </p:cNvPr>
          <p:cNvGraphicFramePr/>
          <p:nvPr/>
        </p:nvGraphicFramePr>
        <p:xfrm>
          <a:off x="5750695" y="87557"/>
          <a:ext cx="4661719" cy="61979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15">
            <a:extLst>
              <a:ext uri="{FF2B5EF4-FFF2-40B4-BE49-F238E27FC236}">
                <a16:creationId xmlns:a16="http://schemas.microsoft.com/office/drawing/2014/main" id="{BDAB753D-BC34-3549-B6E4-1B88891387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765176"/>
            <a:ext cx="9144000" cy="561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2" name="Title 1">
            <a:extLst>
              <a:ext uri="{FF2B5EF4-FFF2-40B4-BE49-F238E27FC236}">
                <a16:creationId xmlns:a16="http://schemas.microsoft.com/office/drawing/2014/main" id="{9C639FCD-794D-7A48-B7AD-F7001E6DE6ED}"/>
              </a:ext>
            </a:extLst>
          </p:cNvPr>
          <p:cNvSpPr>
            <a:spLocks noGrp="1"/>
          </p:cNvSpPr>
          <p:nvPr>
            <p:ph type="title"/>
          </p:nvPr>
        </p:nvSpPr>
        <p:spPr>
          <a:xfrm>
            <a:off x="2208213" y="115888"/>
            <a:ext cx="8208962" cy="488950"/>
          </a:xfrm>
        </p:spPr>
        <p:txBody>
          <a:bodyPr>
            <a:normAutofit fontScale="90000"/>
          </a:bodyPr>
          <a:lstStyle/>
          <a:p>
            <a:r>
              <a:rPr lang="en-US" altLang="en-US">
                <a:ea typeface="ＭＳ Ｐゴシック" panose="020B0600070205080204" pitchFamily="34" charset="-128"/>
              </a:rPr>
              <a:t>The partners</a:t>
            </a:r>
          </a:p>
        </p:txBody>
      </p:sp>
      <p:pic>
        <p:nvPicPr>
          <p:cNvPr id="112644" name="Content Placeholder 3">
            <a:extLst>
              <a:ext uri="{FF2B5EF4-FFF2-40B4-BE49-F238E27FC236}">
                <a16:creationId xmlns:a16="http://schemas.microsoft.com/office/drawing/2014/main" id="{8D0ABAB0-D34A-BB48-98DE-4D432E004C4E}"/>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8544272" y="3295690"/>
            <a:ext cx="1438602" cy="1513915"/>
          </a:xfrm>
        </p:spPr>
      </p:pic>
      <p:pic>
        <p:nvPicPr>
          <p:cNvPr id="112645" name="Picture 5">
            <a:extLst>
              <a:ext uri="{FF2B5EF4-FFF2-40B4-BE49-F238E27FC236}">
                <a16:creationId xmlns:a16="http://schemas.microsoft.com/office/drawing/2014/main" id="{7705E81B-CC27-E444-BC0F-030C49F332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0504" y="3295690"/>
            <a:ext cx="1135136" cy="92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6" name="Picture 8">
            <a:extLst>
              <a:ext uri="{FF2B5EF4-FFF2-40B4-BE49-F238E27FC236}">
                <a16:creationId xmlns:a16="http://schemas.microsoft.com/office/drawing/2014/main" id="{908D9EC4-B33F-FB4C-AE1D-F472559218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6450" y="1314451"/>
            <a:ext cx="2251918" cy="837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7" name="Picture 10">
            <a:extLst>
              <a:ext uri="{FF2B5EF4-FFF2-40B4-BE49-F238E27FC236}">
                <a16:creationId xmlns:a16="http://schemas.microsoft.com/office/drawing/2014/main" id="{B30C1691-4806-CC47-9289-DA43849ABA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98676" y="5032956"/>
            <a:ext cx="2881014" cy="789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8" name="Picture 16">
            <a:extLst>
              <a:ext uri="{FF2B5EF4-FFF2-40B4-BE49-F238E27FC236}">
                <a16:creationId xmlns:a16="http://schemas.microsoft.com/office/drawing/2014/main" id="{AE55EF95-76FA-4C4D-960E-113EFCC795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7655" t="18895" r="7718" b="14014"/>
          <a:stretch>
            <a:fillRect/>
          </a:stretch>
        </p:blipFill>
        <p:spPr bwMode="auto">
          <a:xfrm>
            <a:off x="2738478" y="1487226"/>
            <a:ext cx="2511425" cy="994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49" name="Picture 12">
            <a:extLst>
              <a:ext uri="{FF2B5EF4-FFF2-40B4-BE49-F238E27FC236}">
                <a16:creationId xmlns:a16="http://schemas.microsoft.com/office/drawing/2014/main" id="{4F26CC64-61DD-7F43-9A0C-1E69BA561E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83338" y="5072741"/>
            <a:ext cx="2881014" cy="77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50" name="Picture 17">
            <a:extLst>
              <a:ext uri="{FF2B5EF4-FFF2-40B4-BE49-F238E27FC236}">
                <a16:creationId xmlns:a16="http://schemas.microsoft.com/office/drawing/2014/main" id="{89E67CD2-9025-994F-869C-9C670D7F66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94190" y="2758155"/>
            <a:ext cx="3635296" cy="1434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0339BF1-92FF-689C-645E-E8DE12B96BD3}"/>
              </a:ext>
            </a:extLst>
          </p:cNvPr>
          <p:cNvSpPr>
            <a:spLocks noGrp="1"/>
          </p:cNvSpPr>
          <p:nvPr>
            <p:ph type="body" sz="quarter" idx="21"/>
          </p:nvPr>
        </p:nvSpPr>
        <p:spPr/>
        <p:txBody>
          <a:bodyPr/>
          <a:lstStyle/>
          <a:p>
            <a:endParaRPr lang="en-GB"/>
          </a:p>
        </p:txBody>
      </p:sp>
      <p:pic>
        <p:nvPicPr>
          <p:cNvPr id="1028" name="Picture 4" descr="Cell Phone Addiction: Is It Really a Thing, and What Can You Do?">
            <a:extLst>
              <a:ext uri="{FF2B5EF4-FFF2-40B4-BE49-F238E27FC236}">
                <a16:creationId xmlns:a16="http://schemas.microsoft.com/office/drawing/2014/main" id="{B6CC02E9-6887-42DA-5DF1-C2083B47C9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12192000" cy="68405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6606100-6ADA-24B0-AA6D-180DC0B7DF87}"/>
              </a:ext>
            </a:extLst>
          </p:cNvPr>
          <p:cNvSpPr txBox="1"/>
          <p:nvPr/>
        </p:nvSpPr>
        <p:spPr>
          <a:xfrm>
            <a:off x="916491" y="3270085"/>
            <a:ext cx="10359017" cy="830997"/>
          </a:xfrm>
          <a:prstGeom prst="rect">
            <a:avLst/>
          </a:prstGeom>
          <a:noFill/>
        </p:spPr>
        <p:txBody>
          <a:bodyPr wrap="square">
            <a:spAutoFit/>
          </a:bodyPr>
          <a:lstStyle/>
          <a:p>
            <a:r>
              <a:rPr lang="en-GB" sz="4800" b="1" dirty="0">
                <a:highlight>
                  <a:srgbClr val="FFFF00"/>
                </a:highlight>
                <a:hlinkClick r:id="rId3"/>
              </a:rPr>
              <a:t>https://www.menti.com/alqhg9wp2iru</a:t>
            </a:r>
            <a:endParaRPr lang="en-GB" sz="4800" b="1" dirty="0">
              <a:highlight>
                <a:srgbClr val="FFFF00"/>
              </a:highlight>
            </a:endParaRPr>
          </a:p>
        </p:txBody>
      </p:sp>
      <p:sp>
        <p:nvSpPr>
          <p:cNvPr id="5" name="TextBox 4">
            <a:extLst>
              <a:ext uri="{FF2B5EF4-FFF2-40B4-BE49-F238E27FC236}">
                <a16:creationId xmlns:a16="http://schemas.microsoft.com/office/drawing/2014/main" id="{4BA1574C-54D5-C647-87FD-B76E9E30F2C1}"/>
              </a:ext>
            </a:extLst>
          </p:cNvPr>
          <p:cNvSpPr txBox="1"/>
          <p:nvPr/>
        </p:nvSpPr>
        <p:spPr>
          <a:xfrm>
            <a:off x="364401" y="516674"/>
            <a:ext cx="10359017" cy="830997"/>
          </a:xfrm>
          <a:prstGeom prst="rect">
            <a:avLst/>
          </a:prstGeom>
          <a:noFill/>
        </p:spPr>
        <p:txBody>
          <a:bodyPr wrap="square">
            <a:spAutoFit/>
          </a:bodyPr>
          <a:lstStyle/>
          <a:p>
            <a:r>
              <a:rPr lang="en-GB" sz="4800" b="1" dirty="0">
                <a:highlight>
                  <a:srgbClr val="FFFF00"/>
                </a:highlight>
              </a:rPr>
              <a:t>Pre-session activity Activity</a:t>
            </a:r>
          </a:p>
        </p:txBody>
      </p:sp>
      <p:sp>
        <p:nvSpPr>
          <p:cNvPr id="6" name="TextBox 5">
            <a:extLst>
              <a:ext uri="{FF2B5EF4-FFF2-40B4-BE49-F238E27FC236}">
                <a16:creationId xmlns:a16="http://schemas.microsoft.com/office/drawing/2014/main" id="{71F0EC66-73D2-9F78-4348-8DA7F2C850B4}"/>
              </a:ext>
            </a:extLst>
          </p:cNvPr>
          <p:cNvSpPr txBox="1"/>
          <p:nvPr/>
        </p:nvSpPr>
        <p:spPr>
          <a:xfrm>
            <a:off x="1095379" y="1860323"/>
            <a:ext cx="9779450" cy="584775"/>
          </a:xfrm>
          <a:prstGeom prst="rect">
            <a:avLst/>
          </a:prstGeom>
          <a:noFill/>
        </p:spPr>
        <p:txBody>
          <a:bodyPr wrap="square">
            <a:spAutoFit/>
          </a:bodyPr>
          <a:lstStyle/>
          <a:p>
            <a:r>
              <a:rPr lang="en-GB" sz="3200" b="0" i="0" dirty="0">
                <a:solidFill>
                  <a:srgbClr val="252B36"/>
                </a:solidFill>
                <a:effectLst/>
                <a:highlight>
                  <a:srgbClr val="FFFF00"/>
                </a:highlight>
                <a:latin typeface="MentiText"/>
              </a:rPr>
              <a:t>Go to </a:t>
            </a:r>
            <a:r>
              <a:rPr lang="en-GB" sz="3200" b="1" i="0" dirty="0" err="1">
                <a:solidFill>
                  <a:srgbClr val="252B36"/>
                </a:solidFill>
                <a:effectLst/>
                <a:highlight>
                  <a:srgbClr val="FFFF00"/>
                </a:highlight>
                <a:latin typeface="MentiText"/>
              </a:rPr>
              <a:t>www.menti.com</a:t>
            </a:r>
            <a:r>
              <a:rPr lang="en-GB" sz="3200" b="0" i="0" dirty="0">
                <a:solidFill>
                  <a:srgbClr val="252B36"/>
                </a:solidFill>
                <a:effectLst/>
                <a:highlight>
                  <a:srgbClr val="FFFF00"/>
                </a:highlight>
                <a:latin typeface="MentiText"/>
              </a:rPr>
              <a:t> and use the code </a:t>
            </a:r>
            <a:r>
              <a:rPr lang="en-GB" sz="3200" b="1" i="0" dirty="0">
                <a:solidFill>
                  <a:srgbClr val="252B36"/>
                </a:solidFill>
                <a:effectLst/>
                <a:highlight>
                  <a:srgbClr val="FFFF00"/>
                </a:highlight>
                <a:latin typeface="MentiText"/>
              </a:rPr>
              <a:t>7849 8866</a:t>
            </a:r>
            <a:endParaRPr lang="en-GB" sz="3200" dirty="0">
              <a:highlight>
                <a:srgbClr val="FFFF00"/>
              </a:highlight>
            </a:endParaRPr>
          </a:p>
        </p:txBody>
      </p:sp>
    </p:spTree>
    <p:extLst>
      <p:ext uri="{BB962C8B-B14F-4D97-AF65-F5344CB8AC3E}">
        <p14:creationId xmlns:p14="http://schemas.microsoft.com/office/powerpoint/2010/main" val="98731790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3676" name="Rectangle 113675">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665" name="Title 1">
            <a:extLst>
              <a:ext uri="{FF2B5EF4-FFF2-40B4-BE49-F238E27FC236}">
                <a16:creationId xmlns:a16="http://schemas.microsoft.com/office/drawing/2014/main" id="{669D7AFB-DE08-9E4A-A214-561D2BCF62B2}"/>
              </a:ext>
            </a:extLst>
          </p:cNvPr>
          <p:cNvSpPr>
            <a:spLocks noGrp="1"/>
          </p:cNvSpPr>
          <p:nvPr>
            <p:ph type="title"/>
          </p:nvPr>
        </p:nvSpPr>
        <p:spPr>
          <a:xfrm>
            <a:off x="838200" y="557189"/>
            <a:ext cx="3374136" cy="5567891"/>
          </a:xfrm>
        </p:spPr>
        <p:txBody>
          <a:bodyPr>
            <a:normAutofit/>
          </a:bodyPr>
          <a:lstStyle/>
          <a:p>
            <a:r>
              <a:rPr lang="en-US" altLang="en-US" sz="5200">
                <a:ea typeface="ＭＳ Ｐゴシック" panose="020B0600070205080204" pitchFamily="34" charset="-128"/>
              </a:rPr>
              <a:t>Intellectual Outputs</a:t>
            </a:r>
          </a:p>
        </p:txBody>
      </p:sp>
      <p:sp>
        <p:nvSpPr>
          <p:cNvPr id="113666" name="Slide Number Placeholder 4">
            <a:extLst>
              <a:ext uri="{FF2B5EF4-FFF2-40B4-BE49-F238E27FC236}">
                <a16:creationId xmlns:a16="http://schemas.microsoft.com/office/drawing/2014/main" id="{1AEDDFD7-EE55-4643-99EE-6C33B19CB519}"/>
              </a:ext>
            </a:extLst>
          </p:cNvPr>
          <p:cNvSpPr>
            <a:spLocks noGrp="1" noChangeArrowheads="1"/>
          </p:cNvSpPr>
          <p:nvPr>
            <p:ph type="sldNum" sz="quarter" idx="11"/>
          </p:nvPr>
        </p:nvSpPr>
        <p:spPr bwMode="auto">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r>
              <a:rPr lang="en-US" altLang="en-US"/>
              <a:t>|  </a:t>
            </a:r>
            <a:fld id="{0A0DF571-7DE0-6044-9056-5D6428EFAB6C}" type="slidenum">
              <a:rPr lang="en-US" altLang="en-US"/>
              <a:pPr>
                <a:spcAft>
                  <a:spcPts val="600"/>
                </a:spcAft>
              </a:pPr>
              <a:t>20</a:t>
            </a:fld>
            <a:endParaRPr lang="en-US" altLang="en-US"/>
          </a:p>
        </p:txBody>
      </p:sp>
      <p:graphicFrame>
        <p:nvGraphicFramePr>
          <p:cNvPr id="3" name="Content Placeholder 2">
            <a:extLst>
              <a:ext uri="{FF2B5EF4-FFF2-40B4-BE49-F238E27FC236}">
                <a16:creationId xmlns:a16="http://schemas.microsoft.com/office/drawing/2014/main" id="{5408EF4E-AF89-BB47-A43D-28292E729B25}"/>
              </a:ext>
            </a:extLst>
          </p:cNvPr>
          <p:cNvGraphicFramePr>
            <a:graphicFrameLocks noGrp="1"/>
          </p:cNvGraphicFramePr>
          <p:nvPr>
            <p:ph idx="1"/>
            <p:extLst>
              <p:ext uri="{D42A27DB-BD31-4B8C-83A1-F6EECF244321}">
                <p14:modId xmlns:p14="http://schemas.microsoft.com/office/powerpoint/2010/main" val="3843794058"/>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4695" name="Picture 114694">
            <a:extLst>
              <a:ext uri="{FF2B5EF4-FFF2-40B4-BE49-F238E27FC236}">
                <a16:creationId xmlns:a16="http://schemas.microsoft.com/office/drawing/2014/main" id="{FA944038-5DB4-D092-4BA3-0D65A103C773}"/>
              </a:ext>
            </a:extLst>
          </p:cNvPr>
          <p:cNvPicPr>
            <a:picLocks noChangeAspect="1"/>
          </p:cNvPicPr>
          <p:nvPr/>
        </p:nvPicPr>
        <p:blipFill rotWithShape="1">
          <a:blip r:embed="rId2">
            <a:duotone>
              <a:schemeClr val="bg2">
                <a:shade val="45000"/>
                <a:satMod val="135000"/>
              </a:schemeClr>
              <a:prstClr val="white"/>
            </a:duotone>
          </a:blip>
          <a:srcRect t="3479" b="12251"/>
          <a:stretch/>
        </p:blipFill>
        <p:spPr>
          <a:xfrm>
            <a:off x="20" y="10"/>
            <a:ext cx="12191980" cy="6857990"/>
          </a:xfrm>
          <a:prstGeom prst="rect">
            <a:avLst/>
          </a:prstGeom>
        </p:spPr>
      </p:pic>
      <p:sp>
        <p:nvSpPr>
          <p:cNvPr id="114699" name="Rectangle 114698">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689" name="Title 1">
            <a:extLst>
              <a:ext uri="{FF2B5EF4-FFF2-40B4-BE49-F238E27FC236}">
                <a16:creationId xmlns:a16="http://schemas.microsoft.com/office/drawing/2014/main" id="{31A72A92-B0F3-8F49-AED8-D0C7A557ED7E}"/>
              </a:ext>
            </a:extLst>
          </p:cNvPr>
          <p:cNvSpPr>
            <a:spLocks noGrp="1"/>
          </p:cNvSpPr>
          <p:nvPr>
            <p:ph type="title"/>
          </p:nvPr>
        </p:nvSpPr>
        <p:spPr>
          <a:xfrm>
            <a:off x="838200" y="365125"/>
            <a:ext cx="10515600" cy="1325563"/>
          </a:xfrm>
        </p:spPr>
        <p:txBody>
          <a:bodyPr>
            <a:norm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a:t>Needs assessment of teachers/trainers </a:t>
            </a:r>
            <a:br>
              <a:rPr lang="en-US" sz="2800"/>
            </a:br>
            <a:r>
              <a:rPr lang="en-US" sz="2800"/>
              <a:t>in terms of LGBTQ+ teaching </a:t>
            </a:r>
            <a:br>
              <a:rPr lang="en-US" sz="2800"/>
            </a:br>
            <a:r>
              <a:rPr lang="en-US" sz="2800"/>
              <a:t>and learning practice </a:t>
            </a:r>
            <a:endParaRPr lang="it-IT" sz="2800" b="1">
              <a:ea typeface="MS Gothic" pitchFamily="49" charset="-128"/>
            </a:endParaRPr>
          </a:p>
        </p:txBody>
      </p:sp>
      <p:graphicFrame>
        <p:nvGraphicFramePr>
          <p:cNvPr id="114694" name="Content Placeholder 1">
            <a:extLst>
              <a:ext uri="{FF2B5EF4-FFF2-40B4-BE49-F238E27FC236}">
                <a16:creationId xmlns:a16="http://schemas.microsoft.com/office/drawing/2014/main" id="{F1AE1237-5749-BC13-42F0-8420D2492D91}"/>
              </a:ext>
            </a:extLst>
          </p:cNvPr>
          <p:cNvGraphicFramePr>
            <a:graphicFrameLocks noGrp="1"/>
          </p:cNvGraphicFramePr>
          <p:nvPr>
            <p:ph idx="1"/>
            <p:extLst>
              <p:ext uri="{D42A27DB-BD31-4B8C-83A1-F6EECF244321}">
                <p14:modId xmlns:p14="http://schemas.microsoft.com/office/powerpoint/2010/main" val="322833281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9693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4697" name="Rectangle 114696">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689" name="Title 1">
            <a:extLst>
              <a:ext uri="{FF2B5EF4-FFF2-40B4-BE49-F238E27FC236}">
                <a16:creationId xmlns:a16="http://schemas.microsoft.com/office/drawing/2014/main" id="{31A72A92-B0F3-8F49-AED8-D0C7A557ED7E}"/>
              </a:ext>
            </a:extLst>
          </p:cNvPr>
          <p:cNvSpPr>
            <a:spLocks noGrp="1"/>
          </p:cNvSpPr>
          <p:nvPr>
            <p:ph type="title"/>
          </p:nvPr>
        </p:nvSpPr>
        <p:spPr>
          <a:xfrm>
            <a:off x="838200" y="556995"/>
            <a:ext cx="10515600" cy="1133693"/>
          </a:xfrm>
        </p:spPr>
        <p:txBody>
          <a:bodyPr>
            <a:normAutofit/>
          </a:bodyPr>
          <a:lstStyle/>
          <a:p>
            <a:r>
              <a:rPr lang="en-GB" altLang="en-US" sz="5200"/>
              <a:t>4 Main Dimensions </a:t>
            </a:r>
          </a:p>
        </p:txBody>
      </p:sp>
      <p:graphicFrame>
        <p:nvGraphicFramePr>
          <p:cNvPr id="6" name="Diagramma 3">
            <a:extLst>
              <a:ext uri="{FF2B5EF4-FFF2-40B4-BE49-F238E27FC236}">
                <a16:creationId xmlns:a16="http://schemas.microsoft.com/office/drawing/2014/main" id="{B7A031F9-E222-8948-86FA-4D33151C35E4}"/>
              </a:ext>
            </a:extLst>
          </p:cNvPr>
          <p:cNvGraphicFramePr>
            <a:graphicFrameLocks noGrp="1"/>
          </p:cNvGraphicFramePr>
          <p:nvPr>
            <p:ph idx="1"/>
            <p:extLst>
              <p:ext uri="{D42A27DB-BD31-4B8C-83A1-F6EECF244321}">
                <p14:modId xmlns:p14="http://schemas.microsoft.com/office/powerpoint/2010/main" val="351891317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07627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4">
            <a:extLst>
              <a:ext uri="{FF2B5EF4-FFF2-40B4-BE49-F238E27FC236}">
                <a16:creationId xmlns:a16="http://schemas.microsoft.com/office/drawing/2014/main" id="{FF152C7B-F501-4D48-BC50-AA004C6B4CD9}"/>
              </a:ext>
            </a:extLst>
          </p:cNvPr>
          <p:cNvSpPr>
            <a:spLocks noGrp="1" noChangeArrowheads="1"/>
          </p:cNvSpPr>
          <p:nvPr>
            <p:ph type="sldNum" sz="quarter" idx="11"/>
          </p:nvPr>
        </p:nvSpPr>
        <p:spPr bwMode="auto">
          <a:xfrm>
            <a:off x="10094913" y="6446838"/>
            <a:ext cx="317500" cy="1841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rmAutofit fontScale="40000" lnSpcReduction="20000"/>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r>
              <a:rPr lang="en-US" altLang="en-US">
                <a:solidFill>
                  <a:schemeClr val="tx2"/>
                </a:solidFill>
              </a:rPr>
              <a:t>|  </a:t>
            </a:r>
            <a:fld id="{0068BDDA-4075-F740-AF30-596127F81709}" type="slidenum">
              <a:rPr lang="en-US" altLang="en-US" smtClean="0">
                <a:solidFill>
                  <a:schemeClr val="tx2"/>
                </a:solidFill>
              </a:rPr>
              <a:pPr>
                <a:spcAft>
                  <a:spcPts val="600"/>
                </a:spcAft>
              </a:pPr>
              <a:t>23</a:t>
            </a:fld>
            <a:endParaRPr lang="en-US" altLang="en-US">
              <a:solidFill>
                <a:schemeClr val="tx2"/>
              </a:solidFill>
            </a:endParaRPr>
          </a:p>
        </p:txBody>
      </p:sp>
      <p:sp>
        <p:nvSpPr>
          <p:cNvPr id="17" name="Figura a mano libera: forma 9">
            <a:extLst>
              <a:ext uri="{FF2B5EF4-FFF2-40B4-BE49-F238E27FC236}">
                <a16:creationId xmlns:a16="http://schemas.microsoft.com/office/drawing/2014/main" id="{6DA511A0-7F6E-4F47-9581-AC81EECB7AAD}"/>
              </a:ext>
            </a:extLst>
          </p:cNvPr>
          <p:cNvSpPr/>
          <p:nvPr/>
        </p:nvSpPr>
        <p:spPr>
          <a:xfrm>
            <a:off x="2317268" y="2708920"/>
            <a:ext cx="3130660" cy="1163384"/>
          </a:xfrm>
          <a:custGeom>
            <a:avLst/>
            <a:gdLst>
              <a:gd name="connsiteX0" fmla="*/ 0 w 3130660"/>
              <a:gd name="connsiteY0" fmla="*/ 193901 h 1163384"/>
              <a:gd name="connsiteX1" fmla="*/ 193901 w 3130660"/>
              <a:gd name="connsiteY1" fmla="*/ 0 h 1163384"/>
              <a:gd name="connsiteX2" fmla="*/ 2936759 w 3130660"/>
              <a:gd name="connsiteY2" fmla="*/ 0 h 1163384"/>
              <a:gd name="connsiteX3" fmla="*/ 3130660 w 3130660"/>
              <a:gd name="connsiteY3" fmla="*/ 193901 h 1163384"/>
              <a:gd name="connsiteX4" fmla="*/ 3130660 w 3130660"/>
              <a:gd name="connsiteY4" fmla="*/ 969483 h 1163384"/>
              <a:gd name="connsiteX5" fmla="*/ 2936759 w 3130660"/>
              <a:gd name="connsiteY5" fmla="*/ 1163384 h 1163384"/>
              <a:gd name="connsiteX6" fmla="*/ 193901 w 3130660"/>
              <a:gd name="connsiteY6" fmla="*/ 1163384 h 1163384"/>
              <a:gd name="connsiteX7" fmla="*/ 0 w 3130660"/>
              <a:gd name="connsiteY7" fmla="*/ 969483 h 1163384"/>
              <a:gd name="connsiteX8" fmla="*/ 0 w 3130660"/>
              <a:gd name="connsiteY8" fmla="*/ 193901 h 116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0660" h="1163384">
                <a:moveTo>
                  <a:pt x="0" y="193901"/>
                </a:moveTo>
                <a:cubicBezTo>
                  <a:pt x="0" y="86812"/>
                  <a:pt x="86812" y="0"/>
                  <a:pt x="193901" y="0"/>
                </a:cubicBezTo>
                <a:lnTo>
                  <a:pt x="2936759" y="0"/>
                </a:lnTo>
                <a:cubicBezTo>
                  <a:pt x="3043848" y="0"/>
                  <a:pt x="3130660" y="86812"/>
                  <a:pt x="3130660" y="193901"/>
                </a:cubicBezTo>
                <a:lnTo>
                  <a:pt x="3130660" y="969483"/>
                </a:lnTo>
                <a:cubicBezTo>
                  <a:pt x="3130660" y="1076572"/>
                  <a:pt x="3043848" y="1163384"/>
                  <a:pt x="2936759" y="1163384"/>
                </a:cubicBezTo>
                <a:lnTo>
                  <a:pt x="193901" y="1163384"/>
                </a:lnTo>
                <a:cubicBezTo>
                  <a:pt x="86812" y="1163384"/>
                  <a:pt x="0" y="1076572"/>
                  <a:pt x="0" y="969483"/>
                </a:cubicBezTo>
                <a:lnTo>
                  <a:pt x="0" y="193901"/>
                </a:lnTo>
                <a:close/>
              </a:path>
            </a:pathLst>
          </a:custGeom>
          <a:solidFill>
            <a:srgbClr val="FF66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40612" tIns="140612" rIns="140612" bIns="140612" numCol="1" spcCol="1270" anchor="ctr" anchorCtr="0">
            <a:noAutofit/>
          </a:bodyPr>
          <a:lstStyle/>
          <a:p>
            <a:pPr algn="ctr" defTabSz="977900">
              <a:lnSpc>
                <a:spcPct val="90000"/>
              </a:lnSpc>
              <a:spcBef>
                <a:spcPct val="0"/>
              </a:spcBef>
              <a:spcAft>
                <a:spcPct val="35000"/>
              </a:spcAft>
            </a:pPr>
            <a:r>
              <a:rPr lang="en-US" sz="2200" b="1" dirty="0">
                <a:solidFill>
                  <a:schemeClr val="bg1"/>
                </a:solidFill>
              </a:rPr>
              <a:t>2. Positive and negative general attitudes</a:t>
            </a:r>
            <a:endParaRPr lang="it-IT" sz="2200" b="1" dirty="0">
              <a:solidFill>
                <a:schemeClr val="bg1"/>
              </a:solidFill>
            </a:endParaRPr>
          </a:p>
        </p:txBody>
      </p:sp>
      <p:sp>
        <p:nvSpPr>
          <p:cNvPr id="18" name="Figura a mano libera: forma 10">
            <a:extLst>
              <a:ext uri="{FF2B5EF4-FFF2-40B4-BE49-F238E27FC236}">
                <a16:creationId xmlns:a16="http://schemas.microsoft.com/office/drawing/2014/main" id="{55A34338-0B14-DF42-B30C-49D590A66EED}"/>
              </a:ext>
            </a:extLst>
          </p:cNvPr>
          <p:cNvSpPr/>
          <p:nvPr/>
        </p:nvSpPr>
        <p:spPr>
          <a:xfrm>
            <a:off x="2389276" y="4099612"/>
            <a:ext cx="3130660" cy="1129589"/>
          </a:xfrm>
          <a:custGeom>
            <a:avLst/>
            <a:gdLst>
              <a:gd name="connsiteX0" fmla="*/ 0 w 3130660"/>
              <a:gd name="connsiteY0" fmla="*/ 188269 h 1129589"/>
              <a:gd name="connsiteX1" fmla="*/ 188269 w 3130660"/>
              <a:gd name="connsiteY1" fmla="*/ 0 h 1129589"/>
              <a:gd name="connsiteX2" fmla="*/ 2942391 w 3130660"/>
              <a:gd name="connsiteY2" fmla="*/ 0 h 1129589"/>
              <a:gd name="connsiteX3" fmla="*/ 3130660 w 3130660"/>
              <a:gd name="connsiteY3" fmla="*/ 188269 h 1129589"/>
              <a:gd name="connsiteX4" fmla="*/ 3130660 w 3130660"/>
              <a:gd name="connsiteY4" fmla="*/ 941320 h 1129589"/>
              <a:gd name="connsiteX5" fmla="*/ 2942391 w 3130660"/>
              <a:gd name="connsiteY5" fmla="*/ 1129589 h 1129589"/>
              <a:gd name="connsiteX6" fmla="*/ 188269 w 3130660"/>
              <a:gd name="connsiteY6" fmla="*/ 1129589 h 1129589"/>
              <a:gd name="connsiteX7" fmla="*/ 0 w 3130660"/>
              <a:gd name="connsiteY7" fmla="*/ 941320 h 1129589"/>
              <a:gd name="connsiteX8" fmla="*/ 0 w 3130660"/>
              <a:gd name="connsiteY8" fmla="*/ 188269 h 1129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0660" h="1129589">
                <a:moveTo>
                  <a:pt x="0" y="188269"/>
                </a:moveTo>
                <a:cubicBezTo>
                  <a:pt x="0" y="84291"/>
                  <a:pt x="84291" y="0"/>
                  <a:pt x="188269" y="0"/>
                </a:cubicBezTo>
                <a:lnTo>
                  <a:pt x="2942391" y="0"/>
                </a:lnTo>
                <a:cubicBezTo>
                  <a:pt x="3046369" y="0"/>
                  <a:pt x="3130660" y="84291"/>
                  <a:pt x="3130660" y="188269"/>
                </a:cubicBezTo>
                <a:lnTo>
                  <a:pt x="3130660" y="941320"/>
                </a:lnTo>
                <a:cubicBezTo>
                  <a:pt x="3130660" y="1045298"/>
                  <a:pt x="3046369" y="1129589"/>
                  <a:pt x="2942391" y="1129589"/>
                </a:cubicBezTo>
                <a:lnTo>
                  <a:pt x="188269" y="1129589"/>
                </a:lnTo>
                <a:cubicBezTo>
                  <a:pt x="84291" y="1129589"/>
                  <a:pt x="0" y="1045298"/>
                  <a:pt x="0" y="941320"/>
                </a:cubicBezTo>
                <a:lnTo>
                  <a:pt x="0" y="188269"/>
                </a:ln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19912" tIns="119912" rIns="119912" bIns="119912" numCol="1" spcCol="1270" anchor="ctr" anchorCtr="0">
            <a:noAutofit/>
          </a:bodyPr>
          <a:lstStyle/>
          <a:p>
            <a:pPr algn="ctr" defTabSz="755650">
              <a:lnSpc>
                <a:spcPct val="90000"/>
              </a:lnSpc>
              <a:spcBef>
                <a:spcPct val="0"/>
              </a:spcBef>
              <a:spcAft>
                <a:spcPct val="35000"/>
              </a:spcAft>
            </a:pPr>
            <a:r>
              <a:rPr lang="en-US" sz="1700" b="1" dirty="0">
                <a:solidFill>
                  <a:schemeClr val="tx1"/>
                </a:solidFill>
              </a:rPr>
              <a:t>3. </a:t>
            </a:r>
            <a:r>
              <a:rPr lang="en-US" sz="1700" b="1" dirty="0">
                <a:solidFill>
                  <a:srgbClr val="000000"/>
                </a:solidFill>
                <a:latin typeface="Arial"/>
                <a:ea typeface="ＭＳ Ｐゴシック"/>
              </a:rPr>
              <a:t>Experiences of discrimations and attended courses on LGBTQ+ themes</a:t>
            </a:r>
            <a:endParaRPr lang="it-IT" sz="1700" b="1" dirty="0">
              <a:solidFill>
                <a:srgbClr val="000000"/>
              </a:solidFill>
              <a:latin typeface="Arial"/>
              <a:ea typeface="ＭＳ Ｐゴシック"/>
            </a:endParaRPr>
          </a:p>
        </p:txBody>
      </p:sp>
      <p:sp>
        <p:nvSpPr>
          <p:cNvPr id="19" name="Figura a mano libera: forma 11">
            <a:extLst>
              <a:ext uri="{FF2B5EF4-FFF2-40B4-BE49-F238E27FC236}">
                <a16:creationId xmlns:a16="http://schemas.microsoft.com/office/drawing/2014/main" id="{F48F0BE0-F26F-BF46-87D2-47929C54EAA9}"/>
              </a:ext>
            </a:extLst>
          </p:cNvPr>
          <p:cNvSpPr/>
          <p:nvPr/>
        </p:nvSpPr>
        <p:spPr>
          <a:xfrm>
            <a:off x="7213812" y="2648166"/>
            <a:ext cx="3130660" cy="1140875"/>
          </a:xfrm>
          <a:custGeom>
            <a:avLst/>
            <a:gdLst>
              <a:gd name="connsiteX0" fmla="*/ 0 w 3130660"/>
              <a:gd name="connsiteY0" fmla="*/ 190150 h 1140875"/>
              <a:gd name="connsiteX1" fmla="*/ 190150 w 3130660"/>
              <a:gd name="connsiteY1" fmla="*/ 0 h 1140875"/>
              <a:gd name="connsiteX2" fmla="*/ 2940510 w 3130660"/>
              <a:gd name="connsiteY2" fmla="*/ 0 h 1140875"/>
              <a:gd name="connsiteX3" fmla="*/ 3130660 w 3130660"/>
              <a:gd name="connsiteY3" fmla="*/ 190150 h 1140875"/>
              <a:gd name="connsiteX4" fmla="*/ 3130660 w 3130660"/>
              <a:gd name="connsiteY4" fmla="*/ 950725 h 1140875"/>
              <a:gd name="connsiteX5" fmla="*/ 2940510 w 3130660"/>
              <a:gd name="connsiteY5" fmla="*/ 1140875 h 1140875"/>
              <a:gd name="connsiteX6" fmla="*/ 190150 w 3130660"/>
              <a:gd name="connsiteY6" fmla="*/ 1140875 h 1140875"/>
              <a:gd name="connsiteX7" fmla="*/ 0 w 3130660"/>
              <a:gd name="connsiteY7" fmla="*/ 950725 h 1140875"/>
              <a:gd name="connsiteX8" fmla="*/ 0 w 3130660"/>
              <a:gd name="connsiteY8" fmla="*/ 190150 h 114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0660" h="1140875">
                <a:moveTo>
                  <a:pt x="0" y="190150"/>
                </a:moveTo>
                <a:cubicBezTo>
                  <a:pt x="0" y="85133"/>
                  <a:pt x="85133" y="0"/>
                  <a:pt x="190150" y="0"/>
                </a:cubicBezTo>
                <a:lnTo>
                  <a:pt x="2940510" y="0"/>
                </a:lnTo>
                <a:cubicBezTo>
                  <a:pt x="3045527" y="0"/>
                  <a:pt x="3130660" y="85133"/>
                  <a:pt x="3130660" y="190150"/>
                </a:cubicBezTo>
                <a:lnTo>
                  <a:pt x="3130660" y="950725"/>
                </a:lnTo>
                <a:cubicBezTo>
                  <a:pt x="3130660" y="1055742"/>
                  <a:pt x="3045527" y="1140875"/>
                  <a:pt x="2940510" y="1140875"/>
                </a:cubicBezTo>
                <a:lnTo>
                  <a:pt x="190150" y="1140875"/>
                </a:lnTo>
                <a:cubicBezTo>
                  <a:pt x="85133" y="1140875"/>
                  <a:pt x="0" y="1055742"/>
                  <a:pt x="0" y="950725"/>
                </a:cubicBezTo>
                <a:lnTo>
                  <a:pt x="0" y="190150"/>
                </a:lnTo>
                <a:close/>
              </a:path>
            </a:pathLst>
          </a:custGeom>
          <a:solidFill>
            <a:srgbClr val="FFFF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9513" tIns="139513" rIns="139513" bIns="139513" numCol="1" spcCol="1270" anchor="ctr" anchorCtr="0">
            <a:noAutofit/>
          </a:bodyPr>
          <a:lstStyle/>
          <a:p>
            <a:pPr algn="ctr" defTabSz="977900">
              <a:lnSpc>
                <a:spcPct val="90000"/>
              </a:lnSpc>
              <a:spcBef>
                <a:spcPct val="0"/>
              </a:spcBef>
            </a:pPr>
            <a:r>
              <a:rPr lang="it-IT" sz="2200" b="1" dirty="0">
                <a:solidFill>
                  <a:schemeClr val="tx1"/>
                </a:solidFill>
              </a:rPr>
              <a:t>4. </a:t>
            </a:r>
            <a:r>
              <a:rPr lang="it-IT" sz="2200" b="1" dirty="0" err="1">
                <a:solidFill>
                  <a:schemeClr val="tx1"/>
                </a:solidFill>
              </a:rPr>
              <a:t>Needs</a:t>
            </a:r>
            <a:r>
              <a:rPr lang="it-IT" sz="2200" b="1" dirty="0">
                <a:solidFill>
                  <a:schemeClr val="tx1"/>
                </a:solidFill>
              </a:rPr>
              <a:t> of</a:t>
            </a:r>
          </a:p>
          <a:p>
            <a:pPr algn="ctr" defTabSz="977900">
              <a:lnSpc>
                <a:spcPct val="90000"/>
              </a:lnSpc>
              <a:spcBef>
                <a:spcPct val="0"/>
              </a:spcBef>
            </a:pPr>
            <a:r>
              <a:rPr lang="it-IT" sz="2200" b="1" dirty="0">
                <a:solidFill>
                  <a:schemeClr val="tx1"/>
                </a:solidFill>
              </a:rPr>
              <a:t>training on LGBTQ+ </a:t>
            </a:r>
            <a:r>
              <a:rPr lang="it-IT" sz="2200" b="1" dirty="0" err="1">
                <a:solidFill>
                  <a:schemeClr val="tx1"/>
                </a:solidFill>
              </a:rPr>
              <a:t>issues</a:t>
            </a:r>
            <a:endParaRPr lang="it-IT" sz="2200" b="1" dirty="0">
              <a:solidFill>
                <a:schemeClr val="tx1"/>
              </a:solidFill>
            </a:endParaRPr>
          </a:p>
        </p:txBody>
      </p:sp>
      <p:cxnSp>
        <p:nvCxnSpPr>
          <p:cNvPr id="20" name="Connettore 2 14">
            <a:extLst>
              <a:ext uri="{FF2B5EF4-FFF2-40B4-BE49-F238E27FC236}">
                <a16:creationId xmlns:a16="http://schemas.microsoft.com/office/drawing/2014/main" id="{F6C6C580-B55A-1C4A-96F5-D9D3075028CA}"/>
              </a:ext>
            </a:extLst>
          </p:cNvPr>
          <p:cNvCxnSpPr>
            <a:cxnSpLocks/>
          </p:cNvCxnSpPr>
          <p:nvPr/>
        </p:nvCxnSpPr>
        <p:spPr bwMode="auto">
          <a:xfrm>
            <a:off x="5770276" y="2002790"/>
            <a:ext cx="1333836" cy="1210187"/>
          </a:xfrm>
          <a:prstGeom prst="straightConnector1">
            <a:avLst/>
          </a:prstGeom>
          <a:solidFill>
            <a:srgbClr val="00B8FF"/>
          </a:solidFill>
          <a:ln w="6032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1" name="Connettore 2 18">
            <a:extLst>
              <a:ext uri="{FF2B5EF4-FFF2-40B4-BE49-F238E27FC236}">
                <a16:creationId xmlns:a16="http://schemas.microsoft.com/office/drawing/2014/main" id="{60A90103-2031-9E4E-9EFC-064CD71BFA12}"/>
              </a:ext>
            </a:extLst>
          </p:cNvPr>
          <p:cNvCxnSpPr>
            <a:cxnSpLocks/>
          </p:cNvCxnSpPr>
          <p:nvPr/>
        </p:nvCxnSpPr>
        <p:spPr bwMode="auto">
          <a:xfrm flipV="1">
            <a:off x="5770276" y="3356993"/>
            <a:ext cx="1333836" cy="1307413"/>
          </a:xfrm>
          <a:prstGeom prst="straightConnector1">
            <a:avLst/>
          </a:prstGeom>
          <a:solidFill>
            <a:srgbClr val="00B8FF"/>
          </a:solidFill>
          <a:ln w="6032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2" name="Connettore 2 20">
            <a:extLst>
              <a:ext uri="{FF2B5EF4-FFF2-40B4-BE49-F238E27FC236}">
                <a16:creationId xmlns:a16="http://schemas.microsoft.com/office/drawing/2014/main" id="{B6B94DFA-98C5-6141-8051-109640B54710}"/>
              </a:ext>
            </a:extLst>
          </p:cNvPr>
          <p:cNvCxnSpPr>
            <a:cxnSpLocks/>
          </p:cNvCxnSpPr>
          <p:nvPr/>
        </p:nvCxnSpPr>
        <p:spPr bwMode="auto">
          <a:xfrm>
            <a:off x="5770276" y="3204592"/>
            <a:ext cx="1333836" cy="80392"/>
          </a:xfrm>
          <a:prstGeom prst="straightConnector1">
            <a:avLst/>
          </a:prstGeom>
          <a:solidFill>
            <a:srgbClr val="00B8FF"/>
          </a:solidFill>
          <a:ln w="6032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3" name="Figura a mano libera: forma 23">
            <a:extLst>
              <a:ext uri="{FF2B5EF4-FFF2-40B4-BE49-F238E27FC236}">
                <a16:creationId xmlns:a16="http://schemas.microsoft.com/office/drawing/2014/main" id="{6709E285-DA63-5449-B6D0-BE2EA8F76A23}"/>
              </a:ext>
            </a:extLst>
          </p:cNvPr>
          <p:cNvSpPr/>
          <p:nvPr/>
        </p:nvSpPr>
        <p:spPr>
          <a:xfrm>
            <a:off x="2317268" y="966342"/>
            <a:ext cx="3130660" cy="481923"/>
          </a:xfrm>
          <a:custGeom>
            <a:avLst/>
            <a:gdLst>
              <a:gd name="connsiteX0" fmla="*/ 0 w 3130660"/>
              <a:gd name="connsiteY0" fmla="*/ 184647 h 1107862"/>
              <a:gd name="connsiteX1" fmla="*/ 184647 w 3130660"/>
              <a:gd name="connsiteY1" fmla="*/ 0 h 1107862"/>
              <a:gd name="connsiteX2" fmla="*/ 2946013 w 3130660"/>
              <a:gd name="connsiteY2" fmla="*/ 0 h 1107862"/>
              <a:gd name="connsiteX3" fmla="*/ 3130660 w 3130660"/>
              <a:gd name="connsiteY3" fmla="*/ 184647 h 1107862"/>
              <a:gd name="connsiteX4" fmla="*/ 3130660 w 3130660"/>
              <a:gd name="connsiteY4" fmla="*/ 923215 h 1107862"/>
              <a:gd name="connsiteX5" fmla="*/ 2946013 w 3130660"/>
              <a:gd name="connsiteY5" fmla="*/ 1107862 h 1107862"/>
              <a:gd name="connsiteX6" fmla="*/ 184647 w 3130660"/>
              <a:gd name="connsiteY6" fmla="*/ 1107862 h 1107862"/>
              <a:gd name="connsiteX7" fmla="*/ 0 w 3130660"/>
              <a:gd name="connsiteY7" fmla="*/ 923215 h 1107862"/>
              <a:gd name="connsiteX8" fmla="*/ 0 w 3130660"/>
              <a:gd name="connsiteY8" fmla="*/ 184647 h 110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0660" h="1107862">
                <a:moveTo>
                  <a:pt x="0" y="184647"/>
                </a:moveTo>
                <a:cubicBezTo>
                  <a:pt x="0" y="82669"/>
                  <a:pt x="82669" y="0"/>
                  <a:pt x="184647" y="0"/>
                </a:cubicBezTo>
                <a:lnTo>
                  <a:pt x="2946013" y="0"/>
                </a:lnTo>
                <a:cubicBezTo>
                  <a:pt x="3047991" y="0"/>
                  <a:pt x="3130660" y="82669"/>
                  <a:pt x="3130660" y="184647"/>
                </a:cubicBezTo>
                <a:lnTo>
                  <a:pt x="3130660" y="923215"/>
                </a:lnTo>
                <a:cubicBezTo>
                  <a:pt x="3130660" y="1025193"/>
                  <a:pt x="3047991" y="1107862"/>
                  <a:pt x="2946013" y="1107862"/>
                </a:cubicBezTo>
                <a:lnTo>
                  <a:pt x="184647" y="1107862"/>
                </a:lnTo>
                <a:cubicBezTo>
                  <a:pt x="82669" y="1107862"/>
                  <a:pt x="0" y="1025193"/>
                  <a:pt x="0" y="923215"/>
                </a:cubicBezTo>
                <a:lnTo>
                  <a:pt x="0" y="184647"/>
                </a:lnTo>
                <a:close/>
              </a:path>
            </a:pathLst>
          </a:cu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901" tIns="137901" rIns="137901" bIns="137901" numCol="1" spcCol="1270" anchor="ctr" anchorCtr="0">
            <a:noAutofit/>
          </a:bodyPr>
          <a:lstStyle/>
          <a:p>
            <a:pPr algn="ctr" defTabSz="977900">
              <a:lnSpc>
                <a:spcPct val="90000"/>
              </a:lnSpc>
              <a:spcBef>
                <a:spcPct val="0"/>
              </a:spcBef>
              <a:spcAft>
                <a:spcPct val="35000"/>
              </a:spcAft>
            </a:pPr>
            <a:r>
              <a:rPr lang="en-US" sz="2200" b="1" dirty="0">
                <a:solidFill>
                  <a:srgbClr val="C00000"/>
                </a:solidFill>
              </a:rPr>
              <a:t>Demographics</a:t>
            </a:r>
            <a:endParaRPr lang="it-IT" sz="2200" dirty="0">
              <a:solidFill>
                <a:srgbClr val="C00000"/>
              </a:solidFill>
            </a:endParaRPr>
          </a:p>
        </p:txBody>
      </p:sp>
      <p:sp>
        <p:nvSpPr>
          <p:cNvPr id="24" name="Figura a mano libera: forma 24">
            <a:extLst>
              <a:ext uri="{FF2B5EF4-FFF2-40B4-BE49-F238E27FC236}">
                <a16:creationId xmlns:a16="http://schemas.microsoft.com/office/drawing/2014/main" id="{EAA4464D-7DA2-8A43-AB11-DE2D76B618A1}"/>
              </a:ext>
            </a:extLst>
          </p:cNvPr>
          <p:cNvSpPr/>
          <p:nvPr/>
        </p:nvSpPr>
        <p:spPr>
          <a:xfrm>
            <a:off x="2423592" y="5373217"/>
            <a:ext cx="3130660" cy="481923"/>
          </a:xfrm>
          <a:custGeom>
            <a:avLst/>
            <a:gdLst>
              <a:gd name="connsiteX0" fmla="*/ 0 w 3130660"/>
              <a:gd name="connsiteY0" fmla="*/ 184647 h 1107862"/>
              <a:gd name="connsiteX1" fmla="*/ 184647 w 3130660"/>
              <a:gd name="connsiteY1" fmla="*/ 0 h 1107862"/>
              <a:gd name="connsiteX2" fmla="*/ 2946013 w 3130660"/>
              <a:gd name="connsiteY2" fmla="*/ 0 h 1107862"/>
              <a:gd name="connsiteX3" fmla="*/ 3130660 w 3130660"/>
              <a:gd name="connsiteY3" fmla="*/ 184647 h 1107862"/>
              <a:gd name="connsiteX4" fmla="*/ 3130660 w 3130660"/>
              <a:gd name="connsiteY4" fmla="*/ 923215 h 1107862"/>
              <a:gd name="connsiteX5" fmla="*/ 2946013 w 3130660"/>
              <a:gd name="connsiteY5" fmla="*/ 1107862 h 1107862"/>
              <a:gd name="connsiteX6" fmla="*/ 184647 w 3130660"/>
              <a:gd name="connsiteY6" fmla="*/ 1107862 h 1107862"/>
              <a:gd name="connsiteX7" fmla="*/ 0 w 3130660"/>
              <a:gd name="connsiteY7" fmla="*/ 923215 h 1107862"/>
              <a:gd name="connsiteX8" fmla="*/ 0 w 3130660"/>
              <a:gd name="connsiteY8" fmla="*/ 184647 h 110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0660" h="1107862">
                <a:moveTo>
                  <a:pt x="0" y="184647"/>
                </a:moveTo>
                <a:cubicBezTo>
                  <a:pt x="0" y="82669"/>
                  <a:pt x="82669" y="0"/>
                  <a:pt x="184647" y="0"/>
                </a:cubicBezTo>
                <a:lnTo>
                  <a:pt x="2946013" y="0"/>
                </a:lnTo>
                <a:cubicBezTo>
                  <a:pt x="3047991" y="0"/>
                  <a:pt x="3130660" y="82669"/>
                  <a:pt x="3130660" y="184647"/>
                </a:cubicBezTo>
                <a:lnTo>
                  <a:pt x="3130660" y="923215"/>
                </a:lnTo>
                <a:cubicBezTo>
                  <a:pt x="3130660" y="1025193"/>
                  <a:pt x="3047991" y="1107862"/>
                  <a:pt x="2946013" y="1107862"/>
                </a:cubicBezTo>
                <a:lnTo>
                  <a:pt x="184647" y="1107862"/>
                </a:lnTo>
                <a:cubicBezTo>
                  <a:pt x="82669" y="1107862"/>
                  <a:pt x="0" y="1025193"/>
                  <a:pt x="0" y="923215"/>
                </a:cubicBezTo>
                <a:lnTo>
                  <a:pt x="0" y="184647"/>
                </a:lnTo>
                <a:close/>
              </a:path>
            </a:pathLst>
          </a:custGeom>
          <a:solidFill>
            <a:schemeClr val="tx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901" tIns="137901" rIns="137901" bIns="137901" numCol="1" spcCol="1270" anchor="ctr" anchorCtr="0">
            <a:noAutofit/>
          </a:bodyPr>
          <a:lstStyle/>
          <a:p>
            <a:pPr algn="ctr" defTabSz="977900">
              <a:lnSpc>
                <a:spcPct val="90000"/>
              </a:lnSpc>
              <a:spcBef>
                <a:spcPct val="0"/>
              </a:spcBef>
              <a:spcAft>
                <a:spcPct val="35000"/>
              </a:spcAft>
            </a:pPr>
            <a:r>
              <a:rPr lang="en-US" sz="2200" b="1" dirty="0">
                <a:solidFill>
                  <a:schemeClr val="tx1"/>
                </a:solidFill>
              </a:rPr>
              <a:t>Countries</a:t>
            </a:r>
            <a:endParaRPr lang="it-IT" sz="2200" dirty="0">
              <a:solidFill>
                <a:schemeClr val="tx1"/>
              </a:solidFill>
            </a:endParaRPr>
          </a:p>
        </p:txBody>
      </p:sp>
      <p:cxnSp>
        <p:nvCxnSpPr>
          <p:cNvPr id="25" name="Connettore 2 27">
            <a:extLst>
              <a:ext uri="{FF2B5EF4-FFF2-40B4-BE49-F238E27FC236}">
                <a16:creationId xmlns:a16="http://schemas.microsoft.com/office/drawing/2014/main" id="{9E7CD2A9-83AD-6640-A452-2A25E23C3E11}"/>
              </a:ext>
            </a:extLst>
          </p:cNvPr>
          <p:cNvCxnSpPr>
            <a:cxnSpLocks/>
          </p:cNvCxnSpPr>
          <p:nvPr/>
        </p:nvCxnSpPr>
        <p:spPr bwMode="auto">
          <a:xfrm>
            <a:off x="5640862" y="939405"/>
            <a:ext cx="1535259" cy="2129554"/>
          </a:xfrm>
          <a:prstGeom prst="straightConnector1">
            <a:avLst/>
          </a:prstGeom>
          <a:solidFill>
            <a:srgbClr val="00B8FF"/>
          </a:solidFill>
          <a:ln w="6032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6" name="Connettore 2 30">
            <a:extLst>
              <a:ext uri="{FF2B5EF4-FFF2-40B4-BE49-F238E27FC236}">
                <a16:creationId xmlns:a16="http://schemas.microsoft.com/office/drawing/2014/main" id="{08228E1B-DF1E-8F45-B7A9-79DED34E523E}"/>
              </a:ext>
            </a:extLst>
          </p:cNvPr>
          <p:cNvCxnSpPr>
            <a:cxnSpLocks/>
          </p:cNvCxnSpPr>
          <p:nvPr/>
        </p:nvCxnSpPr>
        <p:spPr bwMode="auto">
          <a:xfrm flipV="1">
            <a:off x="5842284" y="3440063"/>
            <a:ext cx="1333836" cy="2149368"/>
          </a:xfrm>
          <a:prstGeom prst="straightConnector1">
            <a:avLst/>
          </a:prstGeom>
          <a:solidFill>
            <a:srgbClr val="00B8FF"/>
          </a:solidFill>
          <a:ln w="6032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7" name="Figura a mano libera: forma 19">
            <a:extLst>
              <a:ext uri="{FF2B5EF4-FFF2-40B4-BE49-F238E27FC236}">
                <a16:creationId xmlns:a16="http://schemas.microsoft.com/office/drawing/2014/main" id="{5085662B-BC19-124E-9B1A-D773417F6DA0}"/>
              </a:ext>
            </a:extLst>
          </p:cNvPr>
          <p:cNvSpPr/>
          <p:nvPr/>
        </p:nvSpPr>
        <p:spPr>
          <a:xfrm>
            <a:off x="2338041" y="1628801"/>
            <a:ext cx="3130660" cy="565386"/>
          </a:xfrm>
          <a:custGeom>
            <a:avLst/>
            <a:gdLst>
              <a:gd name="connsiteX0" fmla="*/ 0 w 3130660"/>
              <a:gd name="connsiteY0" fmla="*/ 184647 h 1107862"/>
              <a:gd name="connsiteX1" fmla="*/ 184647 w 3130660"/>
              <a:gd name="connsiteY1" fmla="*/ 0 h 1107862"/>
              <a:gd name="connsiteX2" fmla="*/ 2946013 w 3130660"/>
              <a:gd name="connsiteY2" fmla="*/ 0 h 1107862"/>
              <a:gd name="connsiteX3" fmla="*/ 3130660 w 3130660"/>
              <a:gd name="connsiteY3" fmla="*/ 184647 h 1107862"/>
              <a:gd name="connsiteX4" fmla="*/ 3130660 w 3130660"/>
              <a:gd name="connsiteY4" fmla="*/ 923215 h 1107862"/>
              <a:gd name="connsiteX5" fmla="*/ 2946013 w 3130660"/>
              <a:gd name="connsiteY5" fmla="*/ 1107862 h 1107862"/>
              <a:gd name="connsiteX6" fmla="*/ 184647 w 3130660"/>
              <a:gd name="connsiteY6" fmla="*/ 1107862 h 1107862"/>
              <a:gd name="connsiteX7" fmla="*/ 0 w 3130660"/>
              <a:gd name="connsiteY7" fmla="*/ 923215 h 1107862"/>
              <a:gd name="connsiteX8" fmla="*/ 0 w 3130660"/>
              <a:gd name="connsiteY8" fmla="*/ 184647 h 1107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0660" h="1107862">
                <a:moveTo>
                  <a:pt x="0" y="184647"/>
                </a:moveTo>
                <a:cubicBezTo>
                  <a:pt x="0" y="82669"/>
                  <a:pt x="82669" y="0"/>
                  <a:pt x="184647" y="0"/>
                </a:cubicBezTo>
                <a:lnTo>
                  <a:pt x="2946013" y="0"/>
                </a:lnTo>
                <a:cubicBezTo>
                  <a:pt x="3047991" y="0"/>
                  <a:pt x="3130660" y="82669"/>
                  <a:pt x="3130660" y="184647"/>
                </a:cubicBezTo>
                <a:lnTo>
                  <a:pt x="3130660" y="923215"/>
                </a:lnTo>
                <a:cubicBezTo>
                  <a:pt x="3130660" y="1025193"/>
                  <a:pt x="3047991" y="1107862"/>
                  <a:pt x="2946013" y="1107862"/>
                </a:cubicBezTo>
                <a:lnTo>
                  <a:pt x="184647" y="1107862"/>
                </a:lnTo>
                <a:cubicBezTo>
                  <a:pt x="82669" y="1107862"/>
                  <a:pt x="0" y="1025193"/>
                  <a:pt x="0" y="923215"/>
                </a:cubicBezTo>
                <a:lnTo>
                  <a:pt x="0" y="184647"/>
                </a:lnTo>
                <a:close/>
              </a:path>
            </a:pathLst>
          </a:custGeom>
          <a:solidFill>
            <a:schemeClr val="accent2">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7901" tIns="137901" rIns="137901" bIns="137901" numCol="1" spcCol="1270" anchor="ctr" anchorCtr="0">
            <a:noAutofit/>
          </a:bodyPr>
          <a:lstStyle/>
          <a:p>
            <a:pPr algn="ctr" defTabSz="977900">
              <a:lnSpc>
                <a:spcPct val="90000"/>
              </a:lnSpc>
              <a:spcBef>
                <a:spcPct val="0"/>
              </a:spcBef>
              <a:spcAft>
                <a:spcPct val="35000"/>
              </a:spcAft>
            </a:pPr>
            <a:r>
              <a:rPr lang="en-US" sz="2200" b="1" dirty="0">
                <a:solidFill>
                  <a:schemeClr val="tx1"/>
                </a:solidFill>
              </a:rPr>
              <a:t>Type of work </a:t>
            </a:r>
            <a:r>
              <a:rPr lang="en-US" sz="1600" b="1" dirty="0">
                <a:solidFill>
                  <a:schemeClr val="tx1"/>
                </a:solidFill>
              </a:rPr>
              <a:t>(academics vs workers)</a:t>
            </a:r>
            <a:endParaRPr lang="it-IT" sz="1600" dirty="0">
              <a:solidFill>
                <a:schemeClr val="tx1"/>
              </a:solidFill>
            </a:endParaRPr>
          </a:p>
        </p:txBody>
      </p:sp>
    </p:spTree>
    <p:extLst>
      <p:ext uri="{BB962C8B-B14F-4D97-AF65-F5344CB8AC3E}">
        <p14:creationId xmlns:p14="http://schemas.microsoft.com/office/powerpoint/2010/main" val="22202833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609" name="Rectangle 11060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0605" name="Picture 110604">
            <a:extLst>
              <a:ext uri="{FF2B5EF4-FFF2-40B4-BE49-F238E27FC236}">
                <a16:creationId xmlns:a16="http://schemas.microsoft.com/office/drawing/2014/main" id="{00E71354-39AA-D290-E92F-368CC2DEABFC}"/>
              </a:ext>
            </a:extLst>
          </p:cNvPr>
          <p:cNvPicPr>
            <a:picLocks noChangeAspect="1"/>
          </p:cNvPicPr>
          <p:nvPr/>
        </p:nvPicPr>
        <p:blipFill rotWithShape="1">
          <a:blip r:embed="rId2">
            <a:alphaModFix amt="35000"/>
          </a:blip>
          <a:srcRect t="877" b="14853"/>
          <a:stretch/>
        </p:blipFill>
        <p:spPr>
          <a:xfrm>
            <a:off x="20" y="10"/>
            <a:ext cx="12191980" cy="6857990"/>
          </a:xfrm>
          <a:prstGeom prst="rect">
            <a:avLst/>
          </a:prstGeom>
        </p:spPr>
      </p:pic>
      <p:sp>
        <p:nvSpPr>
          <p:cNvPr id="110593" name="Title 1">
            <a:extLst>
              <a:ext uri="{FF2B5EF4-FFF2-40B4-BE49-F238E27FC236}">
                <a16:creationId xmlns:a16="http://schemas.microsoft.com/office/drawing/2014/main" id="{B623906C-B264-5D41-86D0-7C0763D03C36}"/>
              </a:ext>
            </a:extLst>
          </p:cNvPr>
          <p:cNvSpPr>
            <a:spLocks noGrp="1"/>
          </p:cNvSpPr>
          <p:nvPr>
            <p:ph type="title"/>
          </p:nvPr>
        </p:nvSpPr>
        <p:spPr>
          <a:xfrm>
            <a:off x="838200" y="365125"/>
            <a:ext cx="10515600" cy="1325563"/>
          </a:xfrm>
        </p:spPr>
        <p:txBody>
          <a:bodyPr>
            <a:normAutofit/>
          </a:bodyPr>
          <a:lstStyle/>
          <a:p>
            <a:r>
              <a:rPr lang="en-GB" altLang="en-US">
                <a:solidFill>
                  <a:srgbClr val="FFFFFF"/>
                </a:solidFill>
              </a:rPr>
              <a:t>Results</a:t>
            </a:r>
          </a:p>
        </p:txBody>
      </p:sp>
      <p:sp>
        <p:nvSpPr>
          <p:cNvPr id="110595" name="Slide Number Placeholder 4">
            <a:extLst>
              <a:ext uri="{FF2B5EF4-FFF2-40B4-BE49-F238E27FC236}">
                <a16:creationId xmlns:a16="http://schemas.microsoft.com/office/drawing/2014/main" id="{6CD559FF-6F09-414A-90AB-2EED4D841D98}"/>
              </a:ext>
            </a:extLst>
          </p:cNvPr>
          <p:cNvSpPr>
            <a:spLocks noGrp="1"/>
          </p:cNvSpPr>
          <p:nvPr>
            <p:ph type="sldNum" sz="quarter" idx="11"/>
          </p:nvPr>
        </p:nvSpPr>
        <p:spPr bwMode="auto">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lnSpc>
                <a:spcPct val="90000"/>
              </a:lnSpc>
              <a:spcBef>
                <a:spcPts val="1200"/>
              </a:spcBef>
              <a:buFont typeface="Arial" panose="020B0604020202020204" pitchFamily="34" charset="0"/>
              <a:buChar char="•"/>
              <a:defRPr sz="2400">
                <a:solidFill>
                  <a:schemeClr val="accent1"/>
                </a:solidFill>
                <a:latin typeface="Arial" panose="020B0604020202020204" pitchFamily="34" charset="0"/>
                <a:ea typeface="ＭＳ Ｐゴシック" panose="020B0600070205080204" pitchFamily="34" charset="-128"/>
              </a:defRPr>
            </a:lvl1pPr>
            <a:lvl2pPr marL="742950" indent="-285750">
              <a:spcBef>
                <a:spcPts val="10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ts val="5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ts val="5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ts val="2400"/>
              </a:spcBef>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ts val="2400"/>
              </a:spcBef>
              <a:spcAft>
                <a:spcPct val="0"/>
              </a:spcAft>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ts val="2400"/>
              </a:spcBef>
              <a:spcAft>
                <a:spcPct val="0"/>
              </a:spcAft>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ts val="2400"/>
              </a:spcBef>
              <a:spcAft>
                <a:spcPct val="0"/>
              </a:spcAft>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ts val="2400"/>
              </a:spcBef>
              <a:spcAft>
                <a:spcPct val="0"/>
              </a:spcAft>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9pPr>
          </a:lstStyle>
          <a:p>
            <a:pPr algn="r">
              <a:spcBef>
                <a:spcPct val="0"/>
              </a:spcBef>
              <a:spcAft>
                <a:spcPts val="600"/>
              </a:spcAft>
              <a:buNone/>
            </a:pPr>
            <a:r>
              <a:rPr lang="en-US" altLang="en-US" sz="1200">
                <a:solidFill>
                  <a:srgbClr val="FFFFFF"/>
                </a:solidFill>
              </a:rPr>
              <a:t>|  </a:t>
            </a:r>
            <a:fld id="{20018FDF-A2B5-3242-B887-A1639A4F228B}" type="slidenum">
              <a:rPr lang="en-US" altLang="en-US" sz="1200">
                <a:solidFill>
                  <a:srgbClr val="FFFFFF"/>
                </a:solidFill>
              </a:rPr>
              <a:pPr algn="r">
                <a:spcBef>
                  <a:spcPct val="0"/>
                </a:spcBef>
                <a:spcAft>
                  <a:spcPts val="600"/>
                </a:spcAft>
                <a:buNone/>
              </a:pPr>
              <a:t>24</a:t>
            </a:fld>
            <a:endParaRPr lang="en-US" altLang="en-US" sz="1200">
              <a:solidFill>
                <a:srgbClr val="FFFFFF"/>
              </a:solidFill>
            </a:endParaRPr>
          </a:p>
        </p:txBody>
      </p:sp>
      <p:graphicFrame>
        <p:nvGraphicFramePr>
          <p:cNvPr id="110598" name="Content Placeholder 2">
            <a:extLst>
              <a:ext uri="{FF2B5EF4-FFF2-40B4-BE49-F238E27FC236}">
                <a16:creationId xmlns:a16="http://schemas.microsoft.com/office/drawing/2014/main" id="{7D57CE87-1384-495D-A93D-34F162CDA9F0}"/>
              </a:ext>
            </a:extLst>
          </p:cNvPr>
          <p:cNvGraphicFramePr>
            <a:graphicFrameLocks noGrp="1"/>
          </p:cNvGraphicFramePr>
          <p:nvPr>
            <p:ph idx="1"/>
            <p:extLst>
              <p:ext uri="{D42A27DB-BD31-4B8C-83A1-F6EECF244321}">
                <p14:modId xmlns:p14="http://schemas.microsoft.com/office/powerpoint/2010/main" val="86270544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dk1" tx1="lt1" bg2="dk2" tx2="lt2" accent1="accent1" accent2="accent2" accent3="accent3" accent4="accent4" accent5="accent5" accent6="accent6" hlink="hlink" folHlink="folHlink"/>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0620" name="Rectangle 1106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622" name="Rectangle 11062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624" name="Rectangle 11062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626" name="Rectangle 11062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593" name="Title 1">
            <a:extLst>
              <a:ext uri="{FF2B5EF4-FFF2-40B4-BE49-F238E27FC236}">
                <a16:creationId xmlns:a16="http://schemas.microsoft.com/office/drawing/2014/main" id="{B623906C-B264-5D41-86D0-7C0763D03C36}"/>
              </a:ext>
            </a:extLst>
          </p:cNvPr>
          <p:cNvSpPr>
            <a:spLocks noGrp="1"/>
          </p:cNvSpPr>
          <p:nvPr>
            <p:ph type="title"/>
          </p:nvPr>
        </p:nvSpPr>
        <p:spPr>
          <a:xfrm>
            <a:off x="1371597" y="348865"/>
            <a:ext cx="10044023" cy="877729"/>
          </a:xfrm>
        </p:spPr>
        <p:txBody>
          <a:bodyPr anchor="ctr">
            <a:normAutofit/>
          </a:bodyPr>
          <a:lstStyle/>
          <a:p>
            <a:r>
              <a:rPr lang="en-GB" altLang="en-US" sz="4000">
                <a:solidFill>
                  <a:srgbClr val="FFFFFF"/>
                </a:solidFill>
              </a:rPr>
              <a:t>Results</a:t>
            </a:r>
          </a:p>
        </p:txBody>
      </p:sp>
      <p:graphicFrame>
        <p:nvGraphicFramePr>
          <p:cNvPr id="110602" name="Content Placeholder 2">
            <a:extLst>
              <a:ext uri="{FF2B5EF4-FFF2-40B4-BE49-F238E27FC236}">
                <a16:creationId xmlns:a16="http://schemas.microsoft.com/office/drawing/2014/main" id="{3463266A-CE92-459E-9C2F-1EC161335F2A}"/>
              </a:ext>
            </a:extLst>
          </p:cNvPr>
          <p:cNvGraphicFramePr>
            <a:graphicFrameLocks noGrp="1"/>
          </p:cNvGraphicFramePr>
          <p:nvPr>
            <p:ph idx="1"/>
            <p:extLst>
              <p:ext uri="{D42A27DB-BD31-4B8C-83A1-F6EECF244321}">
                <p14:modId xmlns:p14="http://schemas.microsoft.com/office/powerpoint/2010/main" val="923500319"/>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0695488"/>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0603" name="Rectangle 110602">
            <a:extLst>
              <a:ext uri="{FF2B5EF4-FFF2-40B4-BE49-F238E27FC236}">
                <a16:creationId xmlns:a16="http://schemas.microsoft.com/office/drawing/2014/main" id="{23CBEF12-C9B8-466E-A7FE-B00B9ADF4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598" name="Title 1">
            <a:extLst>
              <a:ext uri="{FF2B5EF4-FFF2-40B4-BE49-F238E27FC236}">
                <a16:creationId xmlns:a16="http://schemas.microsoft.com/office/drawing/2014/main" id="{4548E941-F955-429D-A8BB-6310B6E84EC8}"/>
              </a:ext>
            </a:extLst>
          </p:cNvPr>
          <p:cNvSpPr>
            <a:spLocks noGrp="1"/>
          </p:cNvSpPr>
          <p:nvPr>
            <p:ph type="title"/>
          </p:nvPr>
        </p:nvSpPr>
        <p:spPr>
          <a:xfrm>
            <a:off x="838199" y="370319"/>
            <a:ext cx="4164401" cy="1851885"/>
          </a:xfrm>
        </p:spPr>
        <p:txBody>
          <a:bodyPr vert="horz" lIns="91440" tIns="45720" rIns="91440" bIns="45720" rtlCol="0" anchor="ctr">
            <a:normAutofit/>
          </a:bodyPr>
          <a:lstStyle/>
          <a:p>
            <a:r>
              <a:rPr lang="en-US" sz="3400" kern="1200">
                <a:solidFill>
                  <a:schemeClr val="tx1"/>
                </a:solidFill>
                <a:latin typeface="+mj-lt"/>
                <a:ea typeface="+mj-ea"/>
                <a:cs typeface="+mj-cs"/>
              </a:rPr>
              <a:t>Culturally Competent and Compassionate LGBTQ+ Healthcare</a:t>
            </a:r>
          </a:p>
        </p:txBody>
      </p:sp>
      <p:sp>
        <p:nvSpPr>
          <p:cNvPr id="2" name="Content Placeholder 1">
            <a:extLst>
              <a:ext uri="{FF2B5EF4-FFF2-40B4-BE49-F238E27FC236}">
                <a16:creationId xmlns:a16="http://schemas.microsoft.com/office/drawing/2014/main" id="{92C3E83F-62AE-8849-9D35-36233C140542}"/>
              </a:ext>
            </a:extLst>
          </p:cNvPr>
          <p:cNvSpPr>
            <a:spLocks noGrp="1"/>
          </p:cNvSpPr>
          <p:nvPr>
            <p:ph sz="quarter" idx="11"/>
          </p:nvPr>
        </p:nvSpPr>
        <p:spPr>
          <a:xfrm>
            <a:off x="5188941" y="370319"/>
            <a:ext cx="6298971" cy="1851885"/>
          </a:xfrm>
        </p:spPr>
        <p:txBody>
          <a:bodyPr vert="horz" lIns="91440" tIns="45720" rIns="91440" bIns="45720" rtlCol="0" anchor="ctr">
            <a:normAutofit/>
          </a:bodyPr>
          <a:lstStyle/>
          <a:p>
            <a:endParaRPr lang="en-US" sz="2000"/>
          </a:p>
        </p:txBody>
      </p:sp>
      <p:pic>
        <p:nvPicPr>
          <p:cNvPr id="12" name="Picture 15">
            <a:extLst>
              <a:ext uri="{FF2B5EF4-FFF2-40B4-BE49-F238E27FC236}">
                <a16:creationId xmlns:a16="http://schemas.microsoft.com/office/drawing/2014/main" id="{EAE24792-414B-AA46-B35D-D87F26401C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756" r="6614" b="1"/>
          <a:stretch/>
        </p:blipFill>
        <p:spPr bwMode="auto">
          <a:xfrm>
            <a:off x="838199" y="2392326"/>
            <a:ext cx="4164414" cy="39172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5" descr="Diagram&#10;&#10;Description automatically generated">
            <a:extLst>
              <a:ext uri="{FF2B5EF4-FFF2-40B4-BE49-F238E27FC236}">
                <a16:creationId xmlns:a16="http://schemas.microsoft.com/office/drawing/2014/main" id="{17AF5D19-8744-A844-AE37-3C89C58A7E75}"/>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r="2716" b="1"/>
          <a:stretch/>
        </p:blipFill>
        <p:spPr>
          <a:xfrm>
            <a:off x="5188940" y="2392326"/>
            <a:ext cx="6298971" cy="3917209"/>
          </a:xfrm>
          <a:prstGeom prst="rect">
            <a:avLst/>
          </a:prstGeom>
        </p:spPr>
      </p:pic>
      <p:sp>
        <p:nvSpPr>
          <p:cNvPr id="110596" name="Footer Placeholder 3">
            <a:extLst>
              <a:ext uri="{FF2B5EF4-FFF2-40B4-BE49-F238E27FC236}">
                <a16:creationId xmlns:a16="http://schemas.microsoft.com/office/drawing/2014/main" id="{A39287A3-7B8A-B24A-8D31-D994C0736FC2}"/>
              </a:ext>
            </a:extLst>
          </p:cNvPr>
          <p:cNvSpPr>
            <a:spLocks noGrp="1"/>
          </p:cNvSpPr>
          <p:nvPr>
            <p:ph type="ftr" sz="quarter" idx="12"/>
          </p:nvPr>
        </p:nvSpPr>
        <p:spPr bwMode="auto">
          <a:xfrm>
            <a:off x="4038600" y="6356350"/>
            <a:ext cx="41148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r>
              <a:rPr lang="en-US" altLang="en-US" kern="1200">
                <a:solidFill>
                  <a:schemeClr val="tx1">
                    <a:tint val="75000"/>
                  </a:schemeClr>
                </a:solidFill>
                <a:latin typeface="+mn-lt"/>
                <a:ea typeface="+mn-ea"/>
                <a:cs typeface="+mn-cs"/>
              </a:rPr>
              <a:t>Culturally Competent LGBTQ+ Education</a:t>
            </a:r>
          </a:p>
        </p:txBody>
      </p:sp>
      <p:sp>
        <p:nvSpPr>
          <p:cNvPr id="110595" name="Slide Number Placeholder 4">
            <a:extLst>
              <a:ext uri="{FF2B5EF4-FFF2-40B4-BE49-F238E27FC236}">
                <a16:creationId xmlns:a16="http://schemas.microsoft.com/office/drawing/2014/main" id="{6CD559FF-6F09-414A-90AB-2EED4D841D98}"/>
              </a:ext>
            </a:extLst>
          </p:cNvPr>
          <p:cNvSpPr>
            <a:spLocks noGrp="1"/>
          </p:cNvSpPr>
          <p:nvPr>
            <p:ph type="sldNum" sz="quarter" idx="13"/>
          </p:nvPr>
        </p:nvSpPr>
        <p:spPr bwMode="auto">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nSpc>
                <a:spcPct val="90000"/>
              </a:lnSpc>
              <a:spcBef>
                <a:spcPts val="1200"/>
              </a:spcBef>
              <a:buFont typeface="Arial" panose="020B0604020202020204" pitchFamily="34" charset="0"/>
              <a:buChar char="•"/>
              <a:defRPr sz="2400">
                <a:solidFill>
                  <a:schemeClr val="accent1"/>
                </a:solidFill>
                <a:latin typeface="Arial" panose="020B0604020202020204" pitchFamily="34" charset="0"/>
                <a:ea typeface="ＭＳ Ｐゴシック" panose="020B0600070205080204" pitchFamily="34" charset="-128"/>
              </a:defRPr>
            </a:lvl1pPr>
            <a:lvl2pPr marL="742950" indent="-285750">
              <a:spcBef>
                <a:spcPts val="10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ts val="5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ts val="5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ts val="2400"/>
              </a:spcBef>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ts val="2400"/>
              </a:spcBef>
              <a:spcAft>
                <a:spcPct val="0"/>
              </a:spcAft>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ts val="2400"/>
              </a:spcBef>
              <a:spcAft>
                <a:spcPct val="0"/>
              </a:spcAft>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ts val="2400"/>
              </a:spcBef>
              <a:spcAft>
                <a:spcPct val="0"/>
              </a:spcAft>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ts val="2400"/>
              </a:spcBef>
              <a:spcAft>
                <a:spcPct val="0"/>
              </a:spcAft>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9pPr>
          </a:lstStyle>
          <a:p>
            <a:pPr>
              <a:spcBef>
                <a:spcPct val="0"/>
              </a:spcBef>
              <a:spcAft>
                <a:spcPts val="600"/>
              </a:spcAft>
              <a:buNone/>
            </a:pPr>
            <a:r>
              <a:rPr lang="en-US" altLang="en-US" sz="1200">
                <a:solidFill>
                  <a:schemeClr val="tx1">
                    <a:tint val="75000"/>
                  </a:schemeClr>
                </a:solidFill>
                <a:latin typeface="+mn-lt"/>
                <a:ea typeface="+mn-ea"/>
              </a:rPr>
              <a:t>|  </a:t>
            </a:r>
            <a:fld id="{20018FDF-A2B5-3242-B887-A1639A4F228B}" type="slidenum">
              <a:rPr lang="en-US" altLang="en-US" sz="1200">
                <a:solidFill>
                  <a:schemeClr val="tx1">
                    <a:tint val="75000"/>
                  </a:schemeClr>
                </a:solidFill>
                <a:latin typeface="+mn-lt"/>
                <a:ea typeface="+mn-ea"/>
              </a:rPr>
              <a:pPr>
                <a:spcBef>
                  <a:spcPct val="0"/>
                </a:spcBef>
                <a:spcAft>
                  <a:spcPts val="600"/>
                </a:spcAft>
                <a:buNone/>
              </a:pPr>
              <a:t>26</a:t>
            </a:fld>
            <a:endParaRPr lang="en-US" altLang="en-US" sz="1200">
              <a:solidFill>
                <a:schemeClr val="tx1">
                  <a:tint val="75000"/>
                </a:schemeClr>
              </a:solidFill>
              <a:latin typeface="+mn-lt"/>
              <a:ea typeface="+mn-ea"/>
            </a:endParaRPr>
          </a:p>
        </p:txBody>
      </p:sp>
    </p:spTree>
    <p:extLst>
      <p:ext uri="{BB962C8B-B14F-4D97-AF65-F5344CB8AC3E}">
        <p14:creationId xmlns:p14="http://schemas.microsoft.com/office/powerpoint/2010/main" val="3994192658"/>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0624" name="Rectangle 110602">
            <a:extLst>
              <a:ext uri="{FF2B5EF4-FFF2-40B4-BE49-F238E27FC236}">
                <a16:creationId xmlns:a16="http://schemas.microsoft.com/office/drawing/2014/main" id="{23CBEF12-C9B8-466E-A7FE-B00B9ADF4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598" name="Title 1">
            <a:extLst>
              <a:ext uri="{FF2B5EF4-FFF2-40B4-BE49-F238E27FC236}">
                <a16:creationId xmlns:a16="http://schemas.microsoft.com/office/drawing/2014/main" id="{4548E941-F955-429D-A8BB-6310B6E84EC8}"/>
              </a:ext>
            </a:extLst>
          </p:cNvPr>
          <p:cNvSpPr>
            <a:spLocks noGrp="1"/>
          </p:cNvSpPr>
          <p:nvPr>
            <p:ph type="title"/>
          </p:nvPr>
        </p:nvSpPr>
        <p:spPr>
          <a:xfrm>
            <a:off x="838199" y="370319"/>
            <a:ext cx="4164401" cy="1851885"/>
          </a:xfrm>
        </p:spPr>
        <p:txBody>
          <a:bodyPr vert="horz" lIns="91440" tIns="45720" rIns="91440" bIns="45720" rtlCol="0" anchor="ctr">
            <a:normAutofit fontScale="90000"/>
          </a:bodyPr>
          <a:lstStyle/>
          <a:p>
            <a:pPr marL="0"/>
            <a:br>
              <a:rPr lang="en-US" sz="4000" dirty="0"/>
            </a:br>
            <a:br>
              <a:rPr lang="en-US" sz="4000" dirty="0"/>
            </a:br>
            <a:br>
              <a:rPr lang="en-US" sz="4000" dirty="0"/>
            </a:br>
            <a:br>
              <a:rPr lang="en-US" sz="4000" dirty="0"/>
            </a:br>
            <a:r>
              <a:rPr lang="en-US" sz="4000" dirty="0"/>
              <a:t>Queering the health and social care curriculum </a:t>
            </a:r>
            <a:br>
              <a:rPr lang="en-US" sz="4000" dirty="0"/>
            </a:br>
            <a:endParaRPr lang="en-US" sz="4000" kern="1200" dirty="0">
              <a:solidFill>
                <a:schemeClr val="tx1"/>
              </a:solidFill>
              <a:latin typeface="+mj-lt"/>
              <a:ea typeface="+mj-ea"/>
              <a:cs typeface="+mj-cs"/>
            </a:endParaRPr>
          </a:p>
        </p:txBody>
      </p:sp>
      <p:sp>
        <p:nvSpPr>
          <p:cNvPr id="75" name="Content Placeholder 3">
            <a:extLst>
              <a:ext uri="{FF2B5EF4-FFF2-40B4-BE49-F238E27FC236}">
                <a16:creationId xmlns:a16="http://schemas.microsoft.com/office/drawing/2014/main" id="{A88092C4-D064-4AD4-92FF-7FC8BB3F2946}"/>
              </a:ext>
            </a:extLst>
          </p:cNvPr>
          <p:cNvSpPr>
            <a:spLocks noGrp="1"/>
          </p:cNvSpPr>
          <p:nvPr>
            <p:ph sz="quarter" idx="10"/>
          </p:nvPr>
        </p:nvSpPr>
        <p:spPr>
          <a:xfrm>
            <a:off x="5188941" y="370319"/>
            <a:ext cx="6298971" cy="1851885"/>
          </a:xfrm>
        </p:spPr>
        <p:txBody>
          <a:bodyPr vert="horz" lIns="91440" tIns="45720" rIns="91440" bIns="45720" rtlCol="0" anchor="ctr">
            <a:normAutofit/>
          </a:bodyPr>
          <a:lstStyle/>
          <a:p>
            <a:pPr marL="0"/>
            <a:endParaRPr lang="en-US" sz="1700" dirty="0"/>
          </a:p>
        </p:txBody>
      </p:sp>
      <p:pic>
        <p:nvPicPr>
          <p:cNvPr id="3" name="Content Placeholder 2" descr="Graphical user interface, text, application&#10;&#10;Description automatically generated">
            <a:extLst>
              <a:ext uri="{FF2B5EF4-FFF2-40B4-BE49-F238E27FC236}">
                <a16:creationId xmlns:a16="http://schemas.microsoft.com/office/drawing/2014/main" id="{FB698C0C-A824-7C40-B121-A37BB7EAB989}"/>
              </a:ext>
            </a:extLst>
          </p:cNvPr>
          <p:cNvPicPr>
            <a:picLocks noGrp="1" noChangeAspect="1"/>
          </p:cNvPicPr>
          <p:nvPr>
            <p:ph sz="quarter" idx="11"/>
          </p:nvPr>
        </p:nvPicPr>
        <p:blipFill rotWithShape="1">
          <a:blip r:embed="rId2">
            <a:extLst>
              <a:ext uri="{28A0092B-C50C-407E-A947-70E740481C1C}">
                <a14:useLocalDpi xmlns:a14="http://schemas.microsoft.com/office/drawing/2010/main" val="0"/>
              </a:ext>
            </a:extLst>
          </a:blip>
          <a:srcRect r="2198" b="4"/>
          <a:stretch/>
        </p:blipFill>
        <p:spPr>
          <a:xfrm>
            <a:off x="838199" y="2392326"/>
            <a:ext cx="4164414" cy="3917209"/>
          </a:xfrm>
          <a:prstGeom prst="rect">
            <a:avLst/>
          </a:prstGeom>
          <a:noFill/>
        </p:spPr>
      </p:pic>
      <p:pic>
        <p:nvPicPr>
          <p:cNvPr id="12" name="Picture 15">
            <a:extLst>
              <a:ext uri="{FF2B5EF4-FFF2-40B4-BE49-F238E27FC236}">
                <a16:creationId xmlns:a16="http://schemas.microsoft.com/office/drawing/2014/main" id="{EAE24792-414B-AA46-B35D-D87F26401C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668" r="-1" b="11306"/>
          <a:stretch/>
        </p:blipFill>
        <p:spPr bwMode="auto">
          <a:xfrm>
            <a:off x="5188940" y="2392326"/>
            <a:ext cx="6298971" cy="39172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Footer Placeholder 3">
            <a:extLst>
              <a:ext uri="{FF2B5EF4-FFF2-40B4-BE49-F238E27FC236}">
                <a16:creationId xmlns:a16="http://schemas.microsoft.com/office/drawing/2014/main" id="{A39287A3-7B8A-B24A-8D31-D994C0736FC2}"/>
              </a:ext>
            </a:extLst>
          </p:cNvPr>
          <p:cNvSpPr>
            <a:spLocks noGrp="1"/>
          </p:cNvSpPr>
          <p:nvPr>
            <p:ph type="ftr" sz="quarter" idx="12"/>
          </p:nvPr>
        </p:nvSpPr>
        <p:spPr bwMode="auto">
          <a:xfrm>
            <a:off x="4038600" y="6356350"/>
            <a:ext cx="41148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r>
              <a:rPr lang="en-US" altLang="en-US" kern="1200">
                <a:solidFill>
                  <a:schemeClr val="tx1">
                    <a:tint val="75000"/>
                  </a:schemeClr>
                </a:solidFill>
                <a:latin typeface="+mn-lt"/>
                <a:ea typeface="+mn-ea"/>
                <a:cs typeface="+mn-cs"/>
              </a:rPr>
              <a:t>Culturally Competent LGBTQ+ Education</a:t>
            </a:r>
          </a:p>
        </p:txBody>
      </p:sp>
      <p:sp>
        <p:nvSpPr>
          <p:cNvPr id="110595" name="Slide Number Placeholder 4">
            <a:extLst>
              <a:ext uri="{FF2B5EF4-FFF2-40B4-BE49-F238E27FC236}">
                <a16:creationId xmlns:a16="http://schemas.microsoft.com/office/drawing/2014/main" id="{6CD559FF-6F09-414A-90AB-2EED4D841D98}"/>
              </a:ext>
            </a:extLst>
          </p:cNvPr>
          <p:cNvSpPr>
            <a:spLocks noGrp="1"/>
          </p:cNvSpPr>
          <p:nvPr>
            <p:ph type="sldNum" sz="quarter" idx="13"/>
          </p:nvPr>
        </p:nvSpPr>
        <p:spPr bwMode="auto">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nSpc>
                <a:spcPct val="90000"/>
              </a:lnSpc>
              <a:spcBef>
                <a:spcPts val="1200"/>
              </a:spcBef>
              <a:buFont typeface="Arial" panose="020B0604020202020204" pitchFamily="34" charset="0"/>
              <a:buChar char="•"/>
              <a:defRPr sz="2400">
                <a:solidFill>
                  <a:schemeClr val="accent1"/>
                </a:solidFill>
                <a:latin typeface="Arial" panose="020B0604020202020204" pitchFamily="34" charset="0"/>
                <a:ea typeface="ＭＳ Ｐゴシック" panose="020B0600070205080204" pitchFamily="34" charset="-128"/>
              </a:defRPr>
            </a:lvl1pPr>
            <a:lvl2pPr marL="742950" indent="-285750">
              <a:spcBef>
                <a:spcPts val="10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ts val="5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ts val="5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ts val="2400"/>
              </a:spcBef>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ts val="2400"/>
              </a:spcBef>
              <a:spcAft>
                <a:spcPct val="0"/>
              </a:spcAft>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ts val="2400"/>
              </a:spcBef>
              <a:spcAft>
                <a:spcPct val="0"/>
              </a:spcAft>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ts val="2400"/>
              </a:spcBef>
              <a:spcAft>
                <a:spcPct val="0"/>
              </a:spcAft>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ts val="2400"/>
              </a:spcBef>
              <a:spcAft>
                <a:spcPct val="0"/>
              </a:spcAft>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9pPr>
          </a:lstStyle>
          <a:p>
            <a:pPr>
              <a:spcBef>
                <a:spcPct val="0"/>
              </a:spcBef>
              <a:spcAft>
                <a:spcPts val="600"/>
              </a:spcAft>
              <a:buNone/>
            </a:pPr>
            <a:r>
              <a:rPr lang="en-US" altLang="en-US" sz="1200">
                <a:solidFill>
                  <a:schemeClr val="tx1">
                    <a:tint val="75000"/>
                  </a:schemeClr>
                </a:solidFill>
                <a:latin typeface="+mn-lt"/>
                <a:ea typeface="+mn-ea"/>
              </a:rPr>
              <a:t>|  </a:t>
            </a:r>
            <a:fld id="{20018FDF-A2B5-3242-B887-A1639A4F228B}" type="slidenum">
              <a:rPr lang="en-US" altLang="en-US" sz="1200">
                <a:solidFill>
                  <a:schemeClr val="tx1">
                    <a:tint val="75000"/>
                  </a:schemeClr>
                </a:solidFill>
                <a:latin typeface="+mn-lt"/>
                <a:ea typeface="+mn-ea"/>
              </a:rPr>
              <a:pPr>
                <a:spcBef>
                  <a:spcPct val="0"/>
                </a:spcBef>
                <a:spcAft>
                  <a:spcPts val="600"/>
                </a:spcAft>
                <a:buNone/>
              </a:pPr>
              <a:t>27</a:t>
            </a:fld>
            <a:endParaRPr lang="en-US" altLang="en-US" sz="1200">
              <a:solidFill>
                <a:schemeClr val="tx1">
                  <a:tint val="75000"/>
                </a:schemeClr>
              </a:solidFill>
              <a:latin typeface="+mn-lt"/>
              <a:ea typeface="+mn-ea"/>
            </a:endParaRPr>
          </a:p>
        </p:txBody>
      </p:sp>
    </p:spTree>
    <p:extLst>
      <p:ext uri="{BB962C8B-B14F-4D97-AF65-F5344CB8AC3E}">
        <p14:creationId xmlns:p14="http://schemas.microsoft.com/office/powerpoint/2010/main" val="1385414077"/>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Title 1">
            <a:extLst>
              <a:ext uri="{FF2B5EF4-FFF2-40B4-BE49-F238E27FC236}">
                <a16:creationId xmlns:a16="http://schemas.microsoft.com/office/drawing/2014/main" id="{92E8BCE2-B09C-4470-8CDB-238AB5705537}"/>
              </a:ext>
            </a:extLst>
          </p:cNvPr>
          <p:cNvSpPr>
            <a:spLocks noGrp="1"/>
          </p:cNvSpPr>
          <p:nvPr>
            <p:ph type="title"/>
          </p:nvPr>
        </p:nvSpPr>
        <p:spPr>
          <a:xfrm>
            <a:off x="2208213" y="333375"/>
            <a:ext cx="8208962" cy="488950"/>
          </a:xfrm>
        </p:spPr>
        <p:txBody>
          <a:bodyPr>
            <a:normAutofit fontScale="90000"/>
          </a:bodyPr>
          <a:lstStyle/>
          <a:p>
            <a:r>
              <a:rPr lang="en-US" dirty="0"/>
              <a:t>Queering the health and social</a:t>
            </a:r>
          </a:p>
        </p:txBody>
      </p:sp>
      <p:sp>
        <p:nvSpPr>
          <p:cNvPr id="83971" name="Slide Number Placeholder 4">
            <a:extLst>
              <a:ext uri="{FF2B5EF4-FFF2-40B4-BE49-F238E27FC236}">
                <a16:creationId xmlns:a16="http://schemas.microsoft.com/office/drawing/2014/main" id="{4A9E8748-9466-8D44-917A-3ADE99DEB392}"/>
              </a:ext>
            </a:extLst>
          </p:cNvPr>
          <p:cNvSpPr>
            <a:spLocks noGrp="1" noChangeArrowheads="1"/>
          </p:cNvSpPr>
          <p:nvPr>
            <p:ph type="sldNum" sz="quarter" idx="11"/>
          </p:nvPr>
        </p:nvSpPr>
        <p:spPr bwMode="auto">
          <a:xfrm>
            <a:off x="10094913" y="6446838"/>
            <a:ext cx="317500" cy="1841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rmAutofit fontScale="40000" lnSpcReduction="20000"/>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r>
              <a:rPr lang="en-US" altLang="en-US">
                <a:solidFill>
                  <a:schemeClr val="tx2"/>
                </a:solidFill>
              </a:rPr>
              <a:t>|  </a:t>
            </a:r>
            <a:fld id="{0B71E18B-15FE-4A4A-9268-F81252108EAF}" type="slidenum">
              <a:rPr lang="en-US" altLang="en-US" smtClean="0">
                <a:solidFill>
                  <a:schemeClr val="tx2"/>
                </a:solidFill>
              </a:rPr>
              <a:pPr>
                <a:spcAft>
                  <a:spcPts val="600"/>
                </a:spcAft>
              </a:pPr>
              <a:t>28</a:t>
            </a:fld>
            <a:endParaRPr lang="en-US" altLang="en-US">
              <a:solidFill>
                <a:schemeClr val="tx2"/>
              </a:solidFill>
            </a:endParaRPr>
          </a:p>
        </p:txBody>
      </p:sp>
      <p:sp>
        <p:nvSpPr>
          <p:cNvPr id="8" name="Rounded Rectangle 7">
            <a:extLst>
              <a:ext uri="{FF2B5EF4-FFF2-40B4-BE49-F238E27FC236}">
                <a16:creationId xmlns:a16="http://schemas.microsoft.com/office/drawing/2014/main" id="{968B8DF1-155C-7844-BE16-EC6F0B647057}"/>
              </a:ext>
            </a:extLst>
          </p:cNvPr>
          <p:cNvSpPr/>
          <p:nvPr/>
        </p:nvSpPr>
        <p:spPr>
          <a:xfrm>
            <a:off x="1919536" y="908720"/>
            <a:ext cx="4968552" cy="144016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GB" dirty="0"/>
              <a:t>Poster/Lanyards, flags, intersexual identity LGBTQ+ youth of colour, older LGBTQ+</a:t>
            </a:r>
          </a:p>
          <a:p>
            <a:endParaRPr lang="en-GB" dirty="0"/>
          </a:p>
        </p:txBody>
      </p:sp>
      <p:sp>
        <p:nvSpPr>
          <p:cNvPr id="9" name="Rounded Rectangle 8">
            <a:extLst>
              <a:ext uri="{FF2B5EF4-FFF2-40B4-BE49-F238E27FC236}">
                <a16:creationId xmlns:a16="http://schemas.microsoft.com/office/drawing/2014/main" id="{C8D92B20-4DEF-4945-A743-C2041556ECA4}"/>
              </a:ext>
            </a:extLst>
          </p:cNvPr>
          <p:cNvSpPr/>
          <p:nvPr/>
        </p:nvSpPr>
        <p:spPr>
          <a:xfrm>
            <a:off x="7334924" y="1722424"/>
            <a:ext cx="2505493" cy="942535"/>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dirty="0"/>
              <a:t>Role Modes</a:t>
            </a:r>
          </a:p>
        </p:txBody>
      </p:sp>
      <p:sp>
        <p:nvSpPr>
          <p:cNvPr id="10" name="Rounded Rectangle 9">
            <a:extLst>
              <a:ext uri="{FF2B5EF4-FFF2-40B4-BE49-F238E27FC236}">
                <a16:creationId xmlns:a16="http://schemas.microsoft.com/office/drawing/2014/main" id="{9F38ADDA-97EB-1440-B1C8-EA43F6B5EC2A}"/>
              </a:ext>
            </a:extLst>
          </p:cNvPr>
          <p:cNvSpPr/>
          <p:nvPr/>
        </p:nvSpPr>
        <p:spPr>
          <a:xfrm>
            <a:off x="2351584" y="2563902"/>
            <a:ext cx="4151312" cy="1010119"/>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GB" dirty="0"/>
              <a:t>Mentoring and support – improve confidence of staff</a:t>
            </a:r>
          </a:p>
        </p:txBody>
      </p:sp>
      <p:sp>
        <p:nvSpPr>
          <p:cNvPr id="11" name="Rounded Rectangle 10">
            <a:extLst>
              <a:ext uri="{FF2B5EF4-FFF2-40B4-BE49-F238E27FC236}">
                <a16:creationId xmlns:a16="http://schemas.microsoft.com/office/drawing/2014/main" id="{98433CC7-C5FF-B54D-919B-B553D7CA8343}"/>
              </a:ext>
            </a:extLst>
          </p:cNvPr>
          <p:cNvSpPr/>
          <p:nvPr/>
        </p:nvSpPr>
        <p:spPr>
          <a:xfrm>
            <a:off x="2567608" y="3933056"/>
            <a:ext cx="3062810" cy="1529042"/>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r>
              <a:rPr lang="en-GB" dirty="0">
                <a:solidFill>
                  <a:schemeClr val="accent1"/>
                </a:solidFill>
              </a:rPr>
              <a:t>Co-production – listening to the voices of LGBTQ+ people </a:t>
            </a:r>
          </a:p>
        </p:txBody>
      </p:sp>
      <p:sp>
        <p:nvSpPr>
          <p:cNvPr id="12" name="Rounded Rectangle 11">
            <a:extLst>
              <a:ext uri="{FF2B5EF4-FFF2-40B4-BE49-F238E27FC236}">
                <a16:creationId xmlns:a16="http://schemas.microsoft.com/office/drawing/2014/main" id="{505EBB7B-D243-3849-AE56-B5B03AE791A9}"/>
              </a:ext>
            </a:extLst>
          </p:cNvPr>
          <p:cNvSpPr/>
          <p:nvPr/>
        </p:nvSpPr>
        <p:spPr>
          <a:xfrm>
            <a:off x="7176121" y="3115008"/>
            <a:ext cx="2505493" cy="94253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dirty="0">
                <a:solidFill>
                  <a:schemeClr val="accent1"/>
                </a:solidFill>
              </a:rPr>
              <a:t>Allyship</a:t>
            </a:r>
          </a:p>
        </p:txBody>
      </p:sp>
      <p:sp>
        <p:nvSpPr>
          <p:cNvPr id="13" name="Rounded Rectangle 12">
            <a:extLst>
              <a:ext uri="{FF2B5EF4-FFF2-40B4-BE49-F238E27FC236}">
                <a16:creationId xmlns:a16="http://schemas.microsoft.com/office/drawing/2014/main" id="{96DED116-D305-7D45-AC08-05536DF6BC37}"/>
              </a:ext>
            </a:extLst>
          </p:cNvPr>
          <p:cNvSpPr/>
          <p:nvPr/>
        </p:nvSpPr>
        <p:spPr>
          <a:xfrm>
            <a:off x="6396410" y="4467756"/>
            <a:ext cx="3312368" cy="1529042"/>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dirty="0">
                <a:solidFill>
                  <a:schemeClr val="bg1"/>
                </a:solidFill>
              </a:rPr>
              <a:t>Challenging heteronormative systems and homo/bi/transphobia</a:t>
            </a:r>
          </a:p>
        </p:txBody>
      </p:sp>
    </p:spTree>
    <p:extLst>
      <p:ext uri="{BB962C8B-B14F-4D97-AF65-F5344CB8AC3E}">
        <p14:creationId xmlns:p14="http://schemas.microsoft.com/office/powerpoint/2010/main" val="69555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24" name="Rectangle 2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5">
            <a:extLst>
              <a:ext uri="{FF2B5EF4-FFF2-40B4-BE49-F238E27FC236}">
                <a16:creationId xmlns:a16="http://schemas.microsoft.com/office/drawing/2014/main" id="{7A3B7117-AD9F-F743-AB05-C04104308A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922492" y="1323623"/>
            <a:ext cx="5536001" cy="415200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2">
            <a:extLst>
              <a:ext uri="{FF2B5EF4-FFF2-40B4-BE49-F238E27FC236}">
                <a16:creationId xmlns:a16="http://schemas.microsoft.com/office/drawing/2014/main" id="{55AD111D-55D3-B34A-8249-5622B5887918}"/>
              </a:ext>
            </a:extLst>
          </p:cNvPr>
          <p:cNvSpPr>
            <a:spLocks noGrp="1"/>
          </p:cNvSpPr>
          <p:nvPr>
            <p:ph type="sldNum" sz="quarter" idx="12"/>
          </p:nvPr>
        </p:nvSpPr>
        <p:spPr>
          <a:xfrm>
            <a:off x="8610600" y="6492240"/>
            <a:ext cx="1871749" cy="365125"/>
          </a:xfrm>
        </p:spPr>
        <p:txBody>
          <a:bodyPr vert="horz" lIns="91440" tIns="45720" rIns="91440" bIns="45720" rtlCol="0" anchor="ctr">
            <a:normAutofit/>
          </a:bodyPr>
          <a:lstStyle/>
          <a:p>
            <a:pPr>
              <a:spcAft>
                <a:spcPts val="600"/>
              </a:spcAft>
            </a:pPr>
            <a:fld id="{E266169A-3D9A-5745-AC0B-3294AEB97636}" type="slidenum">
              <a:rPr lang="en-US" b="1" smtClean="0"/>
              <a:pPr>
                <a:spcAft>
                  <a:spcPts val="600"/>
                </a:spcAft>
              </a:pPr>
              <a:t>29</a:t>
            </a:fld>
            <a:endParaRPr lang="en-US" b="1"/>
          </a:p>
        </p:txBody>
      </p:sp>
      <p:sp>
        <p:nvSpPr>
          <p:cNvPr id="2" name="Rectangle 4">
            <a:extLst>
              <a:ext uri="{FF2B5EF4-FFF2-40B4-BE49-F238E27FC236}">
                <a16:creationId xmlns:a16="http://schemas.microsoft.com/office/drawing/2014/main" id="{C5D2130E-3E3C-2848-BE03-E4BF7B6D4FC1}"/>
              </a:ext>
            </a:extLst>
          </p:cNvPr>
          <p:cNvSpPr/>
          <p:nvPr/>
        </p:nvSpPr>
        <p:spPr>
          <a:xfrm rot="11529462">
            <a:off x="11920736" y="4342955"/>
            <a:ext cx="543464" cy="2620456"/>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EA5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08DCD472-5797-E347-942B-FDFD2E5658EE}"/>
              </a:ext>
            </a:extLst>
          </p:cNvPr>
          <p:cNvSpPr txBox="1">
            <a:spLocks/>
          </p:cNvSpPr>
          <p:nvPr/>
        </p:nvSpPr>
        <p:spPr>
          <a:xfrm>
            <a:off x="8495436" y="6546231"/>
            <a:ext cx="3011756" cy="175204"/>
          </a:xfrm>
          <a:prstGeom prst="rect">
            <a:avLst/>
          </a:prstGeom>
        </p:spPr>
        <p:txBody>
          <a:bodyPr lIns="0" tIns="0" rIns="0" bIns="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600"/>
              </a:spcAft>
            </a:pPr>
            <a:r>
              <a:rPr lang="en-US" sz="1100" b="1" dirty="0">
                <a:solidFill>
                  <a:srgbClr val="EA521D"/>
                </a:solidFill>
                <a:latin typeface="Arial Black" panose="020B0604020202020204" pitchFamily="34" charset="0"/>
                <a:cs typeface="Arial Black" panose="020B0604020202020204" pitchFamily="34" charset="0"/>
              </a:rPr>
              <a:t>CULTURAL COMPETENCE</a:t>
            </a:r>
            <a:endParaRPr lang="en-US" sz="1100" b="1">
              <a:solidFill>
                <a:srgbClr val="EA521D"/>
              </a:solidFill>
              <a:latin typeface="Arial Black" panose="020B0604020202020204" pitchFamily="34" charset="0"/>
              <a:cs typeface="Arial Black" panose="020B0604020202020204" pitchFamily="34" charset="0"/>
            </a:endParaRPr>
          </a:p>
        </p:txBody>
      </p:sp>
      <p:sp>
        <p:nvSpPr>
          <p:cNvPr id="11" name="Rectangle 4">
            <a:extLst>
              <a:ext uri="{FF2B5EF4-FFF2-40B4-BE49-F238E27FC236}">
                <a16:creationId xmlns:a16="http://schemas.microsoft.com/office/drawing/2014/main" id="{D8E447EE-981F-3445-AAD4-44D479B9FA6B}"/>
              </a:ext>
            </a:extLst>
          </p:cNvPr>
          <p:cNvSpPr/>
          <p:nvPr/>
        </p:nvSpPr>
        <p:spPr>
          <a:xfrm rot="16926037">
            <a:off x="1806675" y="4346417"/>
            <a:ext cx="1060836" cy="5022514"/>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E30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BDD811C-C50B-4A4E-828F-5209BC7D9D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299" y="6185420"/>
            <a:ext cx="1154487" cy="524137"/>
          </a:xfrm>
          <a:prstGeom prst="rect">
            <a:avLst/>
          </a:prstGeom>
        </p:spPr>
      </p:pic>
      <p:sp>
        <p:nvSpPr>
          <p:cNvPr id="13" name="Content Placeholder 2">
            <a:extLst>
              <a:ext uri="{FF2B5EF4-FFF2-40B4-BE49-F238E27FC236}">
                <a16:creationId xmlns:a16="http://schemas.microsoft.com/office/drawing/2014/main" id="{1957753C-E106-DC4D-9D84-C4CDF38E7EED}"/>
              </a:ext>
            </a:extLst>
          </p:cNvPr>
          <p:cNvSpPr txBox="1">
            <a:spLocks/>
          </p:cNvSpPr>
          <p:nvPr/>
        </p:nvSpPr>
        <p:spPr>
          <a:xfrm>
            <a:off x="684213" y="1196975"/>
            <a:ext cx="8208962" cy="5130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defRPr/>
            </a:pPr>
            <a:endParaRPr lang="en-GB" sz="1800" dirty="0"/>
          </a:p>
        </p:txBody>
      </p:sp>
      <p:sp>
        <p:nvSpPr>
          <p:cNvPr id="15" name="Content Placeholder 2">
            <a:extLst>
              <a:ext uri="{FF2B5EF4-FFF2-40B4-BE49-F238E27FC236}">
                <a16:creationId xmlns:a16="http://schemas.microsoft.com/office/drawing/2014/main" id="{0E0D9585-C705-0A4D-8920-CE817EBEF259}"/>
              </a:ext>
            </a:extLst>
          </p:cNvPr>
          <p:cNvSpPr txBox="1">
            <a:spLocks/>
          </p:cNvSpPr>
          <p:nvPr/>
        </p:nvSpPr>
        <p:spPr>
          <a:xfrm>
            <a:off x="923920" y="1157289"/>
            <a:ext cx="4032250" cy="46799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altLang="en-US" sz="4800" dirty="0">
                <a:ea typeface="ＭＳ Ｐゴシック" panose="020B0600070205080204" pitchFamily="34" charset="-128"/>
              </a:rPr>
              <a:t>“We have far more in common than that which divides us”</a:t>
            </a:r>
            <a:br>
              <a:rPr lang="en-US" altLang="en-US" sz="4800" dirty="0">
                <a:ea typeface="ＭＳ Ｐゴシック" panose="020B0600070205080204" pitchFamily="34" charset="-128"/>
              </a:rPr>
            </a:br>
            <a:br>
              <a:rPr lang="en-US" altLang="en-US" sz="4800" dirty="0">
                <a:ea typeface="ＭＳ Ｐゴシック" panose="020B0600070205080204" pitchFamily="34" charset="-128"/>
              </a:rPr>
            </a:br>
            <a:br>
              <a:rPr lang="en-US" altLang="en-US" sz="4800" dirty="0">
                <a:ea typeface="ＭＳ Ｐゴシック" panose="020B0600070205080204" pitchFamily="34" charset="-128"/>
              </a:rPr>
            </a:br>
            <a:br>
              <a:rPr lang="en-US" altLang="en-US" sz="4800" dirty="0">
                <a:ea typeface="ＭＳ Ｐゴシック" panose="020B0600070205080204" pitchFamily="34" charset="-128"/>
              </a:rPr>
            </a:br>
            <a:endParaRPr lang="en-US" altLang="en-US" sz="4800" dirty="0">
              <a:ea typeface="ＭＳ Ｐゴシック" panose="020B0600070205080204" pitchFamily="34" charset="-128"/>
            </a:endParaRPr>
          </a:p>
        </p:txBody>
      </p:sp>
    </p:spTree>
    <p:extLst>
      <p:ext uri="{BB962C8B-B14F-4D97-AF65-F5344CB8AC3E}">
        <p14:creationId xmlns:p14="http://schemas.microsoft.com/office/powerpoint/2010/main" val="2811249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646B8-2A49-8F23-0CFC-C633C962C8C2}"/>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FED433AB-82BE-223C-DDC1-A4F9648C768B}"/>
              </a:ext>
            </a:extLst>
          </p:cNvPr>
          <p:cNvSpPr>
            <a:spLocks noGrp="1"/>
          </p:cNvSpPr>
          <p:nvPr>
            <p:ph type="body" sz="half" idx="1"/>
          </p:nvPr>
        </p:nvSpPr>
        <p:spPr/>
        <p:txBody>
          <a:bodyPr/>
          <a:lstStyle/>
          <a:p>
            <a:endParaRPr lang="en-GB"/>
          </a:p>
        </p:txBody>
      </p:sp>
      <p:sp>
        <p:nvSpPr>
          <p:cNvPr id="4" name="Text Placeholder 3">
            <a:extLst>
              <a:ext uri="{FF2B5EF4-FFF2-40B4-BE49-F238E27FC236}">
                <a16:creationId xmlns:a16="http://schemas.microsoft.com/office/drawing/2014/main" id="{CBD23DED-C621-9651-FC5A-79DEDC365B6D}"/>
              </a:ext>
            </a:extLst>
          </p:cNvPr>
          <p:cNvSpPr>
            <a:spLocks noGrp="1"/>
          </p:cNvSpPr>
          <p:nvPr>
            <p:ph type="body" sz="quarter" idx="21"/>
          </p:nvPr>
        </p:nvSpPr>
        <p:spPr/>
        <p:txBody>
          <a:bodyPr/>
          <a:lstStyle/>
          <a:p>
            <a:endParaRPr lang="en-GB"/>
          </a:p>
        </p:txBody>
      </p:sp>
      <p:sp>
        <p:nvSpPr>
          <p:cNvPr id="5" name="Text Placeholder 4">
            <a:extLst>
              <a:ext uri="{FF2B5EF4-FFF2-40B4-BE49-F238E27FC236}">
                <a16:creationId xmlns:a16="http://schemas.microsoft.com/office/drawing/2014/main" id="{B2B4E1F8-F525-8626-FA97-99F20EA79AA0}"/>
              </a:ext>
            </a:extLst>
          </p:cNvPr>
          <p:cNvSpPr>
            <a:spLocks noGrp="1"/>
          </p:cNvSpPr>
          <p:nvPr>
            <p:ph type="body" sz="half" idx="22"/>
          </p:nvPr>
        </p:nvSpPr>
        <p:spPr/>
        <p:txBody>
          <a:bodyPr/>
          <a:lstStyle/>
          <a:p>
            <a:endParaRPr lang="en-GB"/>
          </a:p>
        </p:txBody>
      </p:sp>
      <p:pic>
        <p:nvPicPr>
          <p:cNvPr id="7" name="Picture 6" descr="Text&#10;&#10;Description automatically generated with low confidence">
            <a:extLst>
              <a:ext uri="{FF2B5EF4-FFF2-40B4-BE49-F238E27FC236}">
                <a16:creationId xmlns:a16="http://schemas.microsoft.com/office/drawing/2014/main" id="{B4871509-9EBE-DD7F-0E59-288C2DF019B4}"/>
              </a:ext>
            </a:extLst>
          </p:cNvPr>
          <p:cNvPicPr>
            <a:picLocks noChangeAspect="1"/>
          </p:cNvPicPr>
          <p:nvPr/>
        </p:nvPicPr>
        <p:blipFill>
          <a:blip r:embed="rId2"/>
          <a:stretch>
            <a:fillRect/>
          </a:stretch>
        </p:blipFill>
        <p:spPr>
          <a:xfrm>
            <a:off x="590549" y="212272"/>
            <a:ext cx="10902003" cy="5720442"/>
          </a:xfrm>
          <a:prstGeom prst="rect">
            <a:avLst/>
          </a:prstGeom>
        </p:spPr>
      </p:pic>
    </p:spTree>
    <p:extLst>
      <p:ext uri="{BB962C8B-B14F-4D97-AF65-F5344CB8AC3E}">
        <p14:creationId xmlns:p14="http://schemas.microsoft.com/office/powerpoint/2010/main" val="67377382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itle 1">
            <a:extLst>
              <a:ext uri="{FF2B5EF4-FFF2-40B4-BE49-F238E27FC236}">
                <a16:creationId xmlns:a16="http://schemas.microsoft.com/office/drawing/2014/main" id="{B2603604-7E56-5249-AB09-8876EB6FA7C3}"/>
              </a:ext>
            </a:extLst>
          </p:cNvPr>
          <p:cNvSpPr>
            <a:spLocks noGrp="1"/>
          </p:cNvSpPr>
          <p:nvPr>
            <p:ph type="title"/>
          </p:nvPr>
        </p:nvSpPr>
        <p:spPr>
          <a:xfrm>
            <a:off x="381000" y="210345"/>
            <a:ext cx="10515600" cy="1325563"/>
          </a:xfrm>
        </p:spPr>
        <p:txBody>
          <a:bodyPr/>
          <a:lstStyle/>
          <a:p>
            <a:r>
              <a:rPr lang="en-GB" altLang="en-US" dirty="0">
                <a:ea typeface="ＭＳ Ｐゴシック" panose="020B0600070205080204" pitchFamily="34" charset="-128"/>
              </a:rPr>
              <a:t>Finally…</a:t>
            </a:r>
          </a:p>
        </p:txBody>
      </p:sp>
      <p:sp>
        <p:nvSpPr>
          <p:cNvPr id="107522" name="Content Placeholder 2">
            <a:extLst>
              <a:ext uri="{FF2B5EF4-FFF2-40B4-BE49-F238E27FC236}">
                <a16:creationId xmlns:a16="http://schemas.microsoft.com/office/drawing/2014/main" id="{BC757210-7012-1D45-AB69-E784F8A687A0}"/>
              </a:ext>
            </a:extLst>
          </p:cNvPr>
          <p:cNvSpPr>
            <a:spLocks noGrp="1"/>
          </p:cNvSpPr>
          <p:nvPr>
            <p:ph idx="1"/>
          </p:nvPr>
        </p:nvSpPr>
        <p:spPr>
          <a:xfrm>
            <a:off x="2208213" y="1196976"/>
            <a:ext cx="8208962" cy="1439863"/>
          </a:xfrm>
        </p:spPr>
        <p:txBody>
          <a:bodyPr/>
          <a:lstStyle/>
          <a:p>
            <a:pPr marL="0" indent="0" algn="ctr">
              <a:buNone/>
            </a:pPr>
            <a:r>
              <a:rPr lang="en-GB" altLang="en-US" sz="3200" b="1" i="1">
                <a:solidFill>
                  <a:srgbClr val="FF0000"/>
                </a:solidFill>
                <a:ea typeface="ＭＳ Ｐゴシック" panose="020B0600070205080204" pitchFamily="34" charset="-128"/>
              </a:rPr>
              <a:t>Non ridere, non lugere, neque detestari, sed intelligere </a:t>
            </a:r>
          </a:p>
          <a:p>
            <a:pPr marL="0" indent="0" algn="ctr">
              <a:buNone/>
            </a:pPr>
            <a:r>
              <a:rPr lang="en-GB" altLang="en-US" sz="2000" b="1">
                <a:solidFill>
                  <a:srgbClr val="FF0000"/>
                </a:solidFill>
                <a:ea typeface="ＭＳ Ｐゴシック" panose="020B0600070205080204" pitchFamily="34" charset="-128"/>
              </a:rPr>
              <a:t>(Baruch Spinoza)</a:t>
            </a:r>
          </a:p>
        </p:txBody>
      </p:sp>
      <p:sp>
        <p:nvSpPr>
          <p:cNvPr id="8" name="TextBox 7">
            <a:extLst>
              <a:ext uri="{FF2B5EF4-FFF2-40B4-BE49-F238E27FC236}">
                <a16:creationId xmlns:a16="http://schemas.microsoft.com/office/drawing/2014/main" id="{3DC9C34C-E194-5743-B6F0-7DD98B522F16}"/>
              </a:ext>
            </a:extLst>
          </p:cNvPr>
          <p:cNvSpPr txBox="1">
            <a:spLocks noChangeArrowheads="1"/>
          </p:cNvSpPr>
          <p:nvPr/>
        </p:nvSpPr>
        <p:spPr bwMode="auto">
          <a:xfrm>
            <a:off x="2208213" y="3284538"/>
            <a:ext cx="8208962"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200"/>
              </a:spcBef>
              <a:buFont typeface="Arial" panose="020B0604020202020204" pitchFamily="34" charset="0"/>
              <a:buChar char="•"/>
              <a:defRPr sz="2400">
                <a:solidFill>
                  <a:schemeClr val="accent1"/>
                </a:solidFill>
                <a:latin typeface="Arial" panose="020B0604020202020204" pitchFamily="34" charset="0"/>
                <a:ea typeface="ＭＳ Ｐゴシック" panose="020B0600070205080204" pitchFamily="34" charset="-128"/>
              </a:defRPr>
            </a:lvl1pPr>
            <a:lvl2pPr marL="742950" indent="-285750">
              <a:spcBef>
                <a:spcPts val="10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ts val="5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ts val="5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ts val="2400"/>
              </a:spcBef>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ts val="2400"/>
              </a:spcBef>
              <a:spcAft>
                <a:spcPct val="0"/>
              </a:spcAft>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ts val="2400"/>
              </a:spcBef>
              <a:spcAft>
                <a:spcPct val="0"/>
              </a:spcAft>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ts val="2400"/>
              </a:spcBef>
              <a:spcAft>
                <a:spcPct val="0"/>
              </a:spcAft>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ts val="2400"/>
              </a:spcBef>
              <a:spcAft>
                <a:spcPct val="0"/>
              </a:spcAft>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9pPr>
          </a:lstStyle>
          <a:p>
            <a:pPr algn="ctr" eaLnBrk="1" hangingPunct="1">
              <a:lnSpc>
                <a:spcPct val="100000"/>
              </a:lnSpc>
              <a:spcBef>
                <a:spcPct val="0"/>
              </a:spcBef>
              <a:buFontTx/>
              <a:buNone/>
            </a:pPr>
            <a:r>
              <a:rPr lang="en-GB" altLang="en-US" sz="3200"/>
              <a:t>Not to laugh, not to lament, not to curse, </a:t>
            </a:r>
          </a:p>
          <a:p>
            <a:pPr algn="ctr" eaLnBrk="1" hangingPunct="1">
              <a:lnSpc>
                <a:spcPct val="100000"/>
              </a:lnSpc>
              <a:spcBef>
                <a:spcPct val="0"/>
              </a:spcBef>
              <a:buFontTx/>
              <a:buNone/>
            </a:pPr>
            <a:r>
              <a:rPr lang="en-GB" altLang="en-US" sz="3200"/>
              <a:t>but to understand!</a:t>
            </a:r>
          </a:p>
        </p:txBody>
      </p:sp>
    </p:spTree>
    <p:extLst>
      <p:ext uri="{BB962C8B-B14F-4D97-AF65-F5344CB8AC3E}">
        <p14:creationId xmlns:p14="http://schemas.microsoft.com/office/powerpoint/2010/main" val="924165028"/>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10609" name="Rectangle 110602">
            <a:extLst>
              <a:ext uri="{FF2B5EF4-FFF2-40B4-BE49-F238E27FC236}">
                <a16:creationId xmlns:a16="http://schemas.microsoft.com/office/drawing/2014/main" id="{4D2B9ADA-8519-4525-AF7F-1C919F3CF5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0598" name="Title 1">
            <a:extLst>
              <a:ext uri="{FF2B5EF4-FFF2-40B4-BE49-F238E27FC236}">
                <a16:creationId xmlns:a16="http://schemas.microsoft.com/office/drawing/2014/main" id="{4548E941-F955-429D-A8BB-6310B6E84EC8}"/>
              </a:ext>
            </a:extLst>
          </p:cNvPr>
          <p:cNvSpPr>
            <a:spLocks noGrp="1"/>
          </p:cNvSpPr>
          <p:nvPr>
            <p:ph type="title"/>
          </p:nvPr>
        </p:nvSpPr>
        <p:spPr>
          <a:xfrm>
            <a:off x="673749" y="375636"/>
            <a:ext cx="3649703" cy="1714500"/>
          </a:xfrm>
        </p:spPr>
        <p:txBody>
          <a:bodyPr vert="horz" lIns="91440" tIns="45720" rIns="91440" bIns="45720" rtlCol="0" anchor="ctr">
            <a:normAutofit/>
          </a:bodyPr>
          <a:lstStyle/>
          <a:p>
            <a:r>
              <a:rPr lang="en-US" sz="2800" kern="1200">
                <a:solidFill>
                  <a:schemeClr val="tx1"/>
                </a:solidFill>
                <a:latin typeface="+mj-lt"/>
                <a:ea typeface="+mj-ea"/>
                <a:cs typeface="+mj-cs"/>
              </a:rPr>
              <a:t>Scan this QR code to visit </a:t>
            </a:r>
            <a:r>
              <a:rPr lang="en-US" sz="2800" kern="1200">
                <a:solidFill>
                  <a:schemeClr val="tx1"/>
                </a:solidFill>
                <a:latin typeface="+mj-lt"/>
                <a:ea typeface="+mj-ea"/>
                <a:cs typeface="+mj-cs"/>
                <a:hlinkClick r:id="rId2"/>
              </a:rPr>
              <a:t>www.iene-lgbt.com</a:t>
            </a:r>
            <a:r>
              <a:rPr lang="en-US" sz="2800" kern="1200">
                <a:solidFill>
                  <a:schemeClr val="tx1"/>
                </a:solidFill>
                <a:latin typeface="+mj-lt"/>
                <a:ea typeface="+mj-ea"/>
                <a:cs typeface="+mj-cs"/>
              </a:rPr>
              <a:t> </a:t>
            </a:r>
          </a:p>
        </p:txBody>
      </p:sp>
      <p:cxnSp>
        <p:nvCxnSpPr>
          <p:cNvPr id="110610" name="Straight Connector 110604">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516155"/>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244C565B-5E04-584B-99AC-71977AFAEE79}"/>
              </a:ext>
            </a:extLst>
          </p:cNvPr>
          <p:cNvSpPr>
            <a:spLocks noGrp="1"/>
          </p:cNvSpPr>
          <p:nvPr>
            <p:ph sz="quarter" idx="11"/>
          </p:nvPr>
        </p:nvSpPr>
        <p:spPr>
          <a:xfrm>
            <a:off x="4793019" y="374904"/>
            <a:ext cx="6725232" cy="1714500"/>
          </a:xfrm>
        </p:spPr>
        <p:txBody>
          <a:bodyPr vert="horz" lIns="91440" tIns="45720" rIns="91440" bIns="45720" rtlCol="0" anchor="ctr">
            <a:normAutofit/>
          </a:bodyPr>
          <a:lstStyle/>
          <a:p>
            <a:endParaRPr lang="en-US" sz="1700"/>
          </a:p>
        </p:txBody>
      </p:sp>
      <p:pic>
        <p:nvPicPr>
          <p:cNvPr id="6" name="Content Placeholder 5" descr="Qr code&#10;&#10;Description automatically generated">
            <a:extLst>
              <a:ext uri="{FF2B5EF4-FFF2-40B4-BE49-F238E27FC236}">
                <a16:creationId xmlns:a16="http://schemas.microsoft.com/office/drawing/2014/main" id="{7B905501-0BD8-8E4D-90EE-52C3FF09D156}"/>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r="6396" b="5"/>
          <a:stretch/>
        </p:blipFill>
        <p:spPr>
          <a:xfrm>
            <a:off x="673749" y="2273733"/>
            <a:ext cx="3716238" cy="4051011"/>
          </a:xfrm>
          <a:prstGeom prst="rect">
            <a:avLst/>
          </a:prstGeom>
        </p:spPr>
      </p:pic>
      <p:pic>
        <p:nvPicPr>
          <p:cNvPr id="12" name="Picture 15">
            <a:extLst>
              <a:ext uri="{FF2B5EF4-FFF2-40B4-BE49-F238E27FC236}">
                <a16:creationId xmlns:a16="http://schemas.microsoft.com/office/drawing/2014/main" id="{EAE24792-414B-AA46-B35D-D87F26401C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407" r="2" b="13047"/>
          <a:stretch/>
        </p:blipFill>
        <p:spPr bwMode="auto">
          <a:xfrm>
            <a:off x="4719344" y="2276856"/>
            <a:ext cx="6798905" cy="405101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Footer Placeholder 3">
            <a:extLst>
              <a:ext uri="{FF2B5EF4-FFF2-40B4-BE49-F238E27FC236}">
                <a16:creationId xmlns:a16="http://schemas.microsoft.com/office/drawing/2014/main" id="{A39287A3-7B8A-B24A-8D31-D994C0736FC2}"/>
              </a:ext>
            </a:extLst>
          </p:cNvPr>
          <p:cNvSpPr>
            <a:spLocks noGrp="1"/>
          </p:cNvSpPr>
          <p:nvPr>
            <p:ph type="ftr" sz="quarter" idx="12"/>
          </p:nvPr>
        </p:nvSpPr>
        <p:spPr bwMode="auto">
          <a:xfrm>
            <a:off x="4793018" y="6356350"/>
            <a:ext cx="4041125"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l">
              <a:spcAft>
                <a:spcPts val="600"/>
              </a:spcAft>
            </a:pPr>
            <a:r>
              <a:rPr lang="en-US" altLang="en-US" kern="1200">
                <a:solidFill>
                  <a:schemeClr val="tx1">
                    <a:alpha val="70000"/>
                  </a:schemeClr>
                </a:solidFill>
                <a:latin typeface="+mn-lt"/>
                <a:ea typeface="+mn-ea"/>
                <a:cs typeface="+mn-cs"/>
              </a:rPr>
              <a:t>Culturally Competent LGBTQ+ Education</a:t>
            </a:r>
          </a:p>
        </p:txBody>
      </p:sp>
      <p:sp>
        <p:nvSpPr>
          <p:cNvPr id="110595" name="Slide Number Placeholder 4">
            <a:extLst>
              <a:ext uri="{FF2B5EF4-FFF2-40B4-BE49-F238E27FC236}">
                <a16:creationId xmlns:a16="http://schemas.microsoft.com/office/drawing/2014/main" id="{6CD559FF-6F09-414A-90AB-2EED4D841D98}"/>
              </a:ext>
            </a:extLst>
          </p:cNvPr>
          <p:cNvSpPr>
            <a:spLocks noGrp="1"/>
          </p:cNvSpPr>
          <p:nvPr>
            <p:ph type="sldNum" sz="quarter" idx="13"/>
          </p:nvPr>
        </p:nvSpPr>
        <p:spPr bwMode="auto">
          <a:xfrm>
            <a:off x="8610600" y="635635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lnSpc>
                <a:spcPct val="90000"/>
              </a:lnSpc>
              <a:spcBef>
                <a:spcPts val="1200"/>
              </a:spcBef>
              <a:buFont typeface="Arial" panose="020B0604020202020204" pitchFamily="34" charset="0"/>
              <a:buChar char="•"/>
              <a:defRPr sz="2400">
                <a:solidFill>
                  <a:schemeClr val="accent1"/>
                </a:solidFill>
                <a:latin typeface="Arial" panose="020B0604020202020204" pitchFamily="34" charset="0"/>
                <a:ea typeface="ＭＳ Ｐゴシック" panose="020B0600070205080204" pitchFamily="34" charset="-128"/>
              </a:defRPr>
            </a:lvl1pPr>
            <a:lvl2pPr marL="742950" indent="-285750">
              <a:spcBef>
                <a:spcPts val="10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ts val="5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ts val="5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ts val="2400"/>
              </a:spcBef>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ts val="2400"/>
              </a:spcBef>
              <a:spcAft>
                <a:spcPct val="0"/>
              </a:spcAft>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ts val="2400"/>
              </a:spcBef>
              <a:spcAft>
                <a:spcPct val="0"/>
              </a:spcAft>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ts val="2400"/>
              </a:spcBef>
              <a:spcAft>
                <a:spcPct val="0"/>
              </a:spcAft>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ts val="2400"/>
              </a:spcBef>
              <a:spcAft>
                <a:spcPct val="0"/>
              </a:spcAft>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9pPr>
          </a:lstStyle>
          <a:p>
            <a:pPr>
              <a:spcBef>
                <a:spcPct val="0"/>
              </a:spcBef>
              <a:spcAft>
                <a:spcPts val="600"/>
              </a:spcAft>
              <a:buNone/>
            </a:pPr>
            <a:r>
              <a:rPr lang="en-US" altLang="en-US" sz="1200">
                <a:solidFill>
                  <a:schemeClr val="tx1">
                    <a:alpha val="70000"/>
                  </a:schemeClr>
                </a:solidFill>
                <a:latin typeface="+mn-lt"/>
                <a:ea typeface="+mn-ea"/>
              </a:rPr>
              <a:t>|  </a:t>
            </a:r>
            <a:fld id="{20018FDF-A2B5-3242-B887-A1639A4F228B}" type="slidenum">
              <a:rPr lang="en-US" altLang="en-US" sz="1200">
                <a:solidFill>
                  <a:schemeClr val="tx1">
                    <a:alpha val="70000"/>
                  </a:schemeClr>
                </a:solidFill>
                <a:latin typeface="+mn-lt"/>
                <a:ea typeface="+mn-ea"/>
              </a:rPr>
              <a:pPr>
                <a:spcBef>
                  <a:spcPct val="0"/>
                </a:spcBef>
                <a:spcAft>
                  <a:spcPts val="600"/>
                </a:spcAft>
                <a:buNone/>
              </a:pPr>
              <a:t>31</a:t>
            </a:fld>
            <a:endParaRPr lang="en-US" altLang="en-US" sz="1200">
              <a:solidFill>
                <a:schemeClr val="tx1">
                  <a:alpha val="70000"/>
                </a:schemeClr>
              </a:solidFill>
              <a:latin typeface="+mn-lt"/>
              <a:ea typeface="+mn-ea"/>
            </a:endParaRPr>
          </a:p>
        </p:txBody>
      </p:sp>
    </p:spTree>
    <p:extLst>
      <p:ext uri="{BB962C8B-B14F-4D97-AF65-F5344CB8AC3E}">
        <p14:creationId xmlns:p14="http://schemas.microsoft.com/office/powerpoint/2010/main" val="696875888"/>
      </p:ext>
    </p:extLst>
  </p:cSld>
  <p:clrMapOvr>
    <a:overrideClrMapping bg1="dk1" tx1="lt1" bg2="dk2" tx2="lt2" accent1="accent1" accent2="accent2" accent3="accent3" accent4="accent4" accent5="accent5" accent6="accent6" hlink="hlink" folHlink="folHlink"/>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mage">
            <a:extLst>
              <a:ext uri="{FF2B5EF4-FFF2-40B4-BE49-F238E27FC236}">
                <a16:creationId xmlns:a16="http://schemas.microsoft.com/office/drawing/2014/main" id="{0AA8065C-FDF1-2FD3-B142-AED06A82E2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081" b="23108"/>
          <a:stretch/>
        </p:blipFill>
        <p:spPr bwMode="auto">
          <a:xfrm>
            <a:off x="812815" y="457200"/>
            <a:ext cx="10566370" cy="5943600"/>
          </a:xfrm>
          <a:prstGeom prst="rect">
            <a:avLst/>
          </a:prstGeom>
          <a:solidFill>
            <a:srgbClr val="FFFFFF"/>
          </a:solidFill>
        </p:spPr>
      </p:pic>
    </p:spTree>
    <p:extLst>
      <p:ext uri="{BB962C8B-B14F-4D97-AF65-F5344CB8AC3E}">
        <p14:creationId xmlns:p14="http://schemas.microsoft.com/office/powerpoint/2010/main" val="4171391909"/>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4DA718D0-4865-4629-8134-44F68D41D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65167ED7-6315-43AB-B1B6-C326D5FD8F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5" name="Rectangle 24">
              <a:extLst>
                <a:ext uri="{FF2B5EF4-FFF2-40B4-BE49-F238E27FC236}">
                  <a16:creationId xmlns:a16="http://schemas.microsoft.com/office/drawing/2014/main" id="{EF4D8839-FB03-487D-ACC8-8BFEDD4FEB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EF75023-9A3B-42FC-B704-61A8F7BEF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021C72E9-4FFD-F642-9292-087C1D4DF696}"/>
              </a:ext>
            </a:extLst>
          </p:cNvPr>
          <p:cNvSpPr txBox="1">
            <a:spLocks/>
          </p:cNvSpPr>
          <p:nvPr/>
        </p:nvSpPr>
        <p:spPr>
          <a:xfrm>
            <a:off x="1082678" y="-477664"/>
            <a:ext cx="9849751" cy="134967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5400" b="1" kern="1200" dirty="0">
                <a:solidFill>
                  <a:schemeClr val="tx1"/>
                </a:solidFill>
                <a:latin typeface="+mj-lt"/>
                <a:ea typeface="+mj-ea"/>
                <a:cs typeface="+mj-cs"/>
              </a:rPr>
              <a:t>REFERECES</a:t>
            </a:r>
          </a:p>
        </p:txBody>
      </p:sp>
      <p:sp>
        <p:nvSpPr>
          <p:cNvPr id="17" name="Content Placeholder 2">
            <a:extLst>
              <a:ext uri="{FF2B5EF4-FFF2-40B4-BE49-F238E27FC236}">
                <a16:creationId xmlns:a16="http://schemas.microsoft.com/office/drawing/2014/main" id="{B8949C2D-81C9-9A40-8F65-73A52C13A39F}"/>
              </a:ext>
            </a:extLst>
          </p:cNvPr>
          <p:cNvSpPr txBox="1">
            <a:spLocks/>
          </p:cNvSpPr>
          <p:nvPr/>
        </p:nvSpPr>
        <p:spPr>
          <a:xfrm>
            <a:off x="1082306" y="980447"/>
            <a:ext cx="10400593" cy="4896469"/>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400" dirty="0"/>
              <a:t>Bach, S. and Grant, A (2009) Communication &amp; Interpersonal Skills for Nurses. Exeter: Learning Matters.</a:t>
            </a:r>
          </a:p>
          <a:p>
            <a:r>
              <a:rPr lang="en-US" altLang="en-US" sz="2400" dirty="0"/>
              <a:t>Elder, R, Evans, K. &amp; Nizette, D. (2009) Psychiatric and Mental Health Nursing. Edinburgh: Mosby.</a:t>
            </a:r>
          </a:p>
          <a:p>
            <a:r>
              <a:rPr lang="en-US" altLang="en-US" sz="2400" dirty="0" err="1"/>
              <a:t>Ivliyeva</a:t>
            </a:r>
            <a:r>
              <a:rPr lang="en-US" altLang="en-US" sz="2400" dirty="0"/>
              <a:t>, I. (2013) Intercultural Dimensions. </a:t>
            </a:r>
            <a:r>
              <a:rPr lang="en-US" altLang="en-US" sz="2400" dirty="0">
                <a:hlinkClick r:id="rId3"/>
              </a:rPr>
              <a:t>http://sccen.mst.edu/gta/practicalteachingtips/effectivecommunicationinterculturaldimensions/</a:t>
            </a:r>
            <a:endParaRPr lang="en-US" altLang="en-US" sz="2400" dirty="0"/>
          </a:p>
          <a:p>
            <a:r>
              <a:rPr lang="en-US" altLang="en-US" sz="2400" dirty="0"/>
              <a:t>Papadopoulos, I. &amp; Pezzella, A. (2015). A snapshot review of culturally competent compassion as addressed in selected mental health textbooks for undergraduate nursing students. Journal of Compassionate Health Care, 2 (3), 1-7.</a:t>
            </a:r>
          </a:p>
          <a:p>
            <a:r>
              <a:rPr lang="en-US" altLang="en-US" sz="2400" dirty="0"/>
              <a:t>Sully, P. and Dallas, J. (2010) Essential communication skills for Nursing and midwifery. 2nd edition. Edinburgh: Mosby Elsevier</a:t>
            </a:r>
          </a:p>
        </p:txBody>
      </p:sp>
      <p:sp>
        <p:nvSpPr>
          <p:cNvPr id="2" name="Rectangle 4">
            <a:extLst>
              <a:ext uri="{FF2B5EF4-FFF2-40B4-BE49-F238E27FC236}">
                <a16:creationId xmlns:a16="http://schemas.microsoft.com/office/drawing/2014/main" id="{C5D2130E-3E3C-2848-BE03-E4BF7B6D4FC1}"/>
              </a:ext>
            </a:extLst>
          </p:cNvPr>
          <p:cNvSpPr/>
          <p:nvPr/>
        </p:nvSpPr>
        <p:spPr>
          <a:xfrm rot="11529462">
            <a:off x="11920736" y="4342955"/>
            <a:ext cx="543464" cy="2620456"/>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EA5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08DCD472-5797-E347-942B-FDFD2E5658EE}"/>
              </a:ext>
            </a:extLst>
          </p:cNvPr>
          <p:cNvSpPr txBox="1">
            <a:spLocks/>
          </p:cNvSpPr>
          <p:nvPr/>
        </p:nvSpPr>
        <p:spPr>
          <a:xfrm>
            <a:off x="8495436" y="6546231"/>
            <a:ext cx="3011756" cy="175204"/>
          </a:xfrm>
          <a:prstGeom prst="rect">
            <a:avLst/>
          </a:prstGeom>
        </p:spPr>
        <p:txBody>
          <a:bodyPr lIns="0" tIns="0" rIns="0" bIns="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600"/>
              </a:spcAft>
            </a:pPr>
            <a:r>
              <a:rPr lang="en-US" sz="1100" b="1" dirty="0">
                <a:solidFill>
                  <a:srgbClr val="EA521D"/>
                </a:solidFill>
                <a:latin typeface="Arial Black" panose="020B0604020202020204" pitchFamily="34" charset="0"/>
                <a:cs typeface="Arial Black" panose="020B0604020202020204" pitchFamily="34" charset="0"/>
              </a:rPr>
              <a:t>CULTURAL COMPETENCE</a:t>
            </a:r>
          </a:p>
        </p:txBody>
      </p:sp>
      <p:sp>
        <p:nvSpPr>
          <p:cNvPr id="11" name="Rectangle 4">
            <a:extLst>
              <a:ext uri="{FF2B5EF4-FFF2-40B4-BE49-F238E27FC236}">
                <a16:creationId xmlns:a16="http://schemas.microsoft.com/office/drawing/2014/main" id="{D8E447EE-981F-3445-AAD4-44D479B9FA6B}"/>
              </a:ext>
            </a:extLst>
          </p:cNvPr>
          <p:cNvSpPr/>
          <p:nvPr/>
        </p:nvSpPr>
        <p:spPr>
          <a:xfrm rot="16926037">
            <a:off x="1806675" y="4346417"/>
            <a:ext cx="1060836" cy="5022514"/>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E30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BDD811C-C50B-4A4E-828F-5209BC7D9D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299" y="6185420"/>
            <a:ext cx="1154487" cy="524137"/>
          </a:xfrm>
          <a:prstGeom prst="rect">
            <a:avLst/>
          </a:prstGeom>
        </p:spPr>
      </p:pic>
      <p:sp>
        <p:nvSpPr>
          <p:cNvPr id="13" name="Content Placeholder 2">
            <a:extLst>
              <a:ext uri="{FF2B5EF4-FFF2-40B4-BE49-F238E27FC236}">
                <a16:creationId xmlns:a16="http://schemas.microsoft.com/office/drawing/2014/main" id="{1957753C-E106-DC4D-9D84-C4CDF38E7EED}"/>
              </a:ext>
            </a:extLst>
          </p:cNvPr>
          <p:cNvSpPr txBox="1">
            <a:spLocks/>
          </p:cNvSpPr>
          <p:nvPr/>
        </p:nvSpPr>
        <p:spPr>
          <a:xfrm>
            <a:off x="684213" y="1196975"/>
            <a:ext cx="8208962" cy="5130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defRPr/>
            </a:pPr>
            <a:endParaRPr lang="en-GB" sz="1800" dirty="0"/>
          </a:p>
        </p:txBody>
      </p:sp>
      <p:sp>
        <p:nvSpPr>
          <p:cNvPr id="14" name="Slide Number Placeholder 2">
            <a:extLst>
              <a:ext uri="{FF2B5EF4-FFF2-40B4-BE49-F238E27FC236}">
                <a16:creationId xmlns:a16="http://schemas.microsoft.com/office/drawing/2014/main" id="{55AD111D-55D3-B34A-8249-5622B5887918}"/>
              </a:ext>
            </a:extLst>
          </p:cNvPr>
          <p:cNvSpPr>
            <a:spLocks noGrp="1"/>
          </p:cNvSpPr>
          <p:nvPr>
            <p:ph type="sldNum" sz="quarter" idx="12"/>
          </p:nvPr>
        </p:nvSpPr>
        <p:spPr>
          <a:xfrm>
            <a:off x="9593685" y="6472371"/>
            <a:ext cx="2522114" cy="365125"/>
          </a:xfrm>
        </p:spPr>
        <p:txBody>
          <a:bodyPr vert="horz" lIns="91440" tIns="45720" rIns="91440" bIns="45720" rtlCol="0" anchor="ctr">
            <a:normAutofit/>
          </a:bodyPr>
          <a:lstStyle/>
          <a:p>
            <a:pPr>
              <a:spcAft>
                <a:spcPts val="600"/>
              </a:spcAft>
            </a:pPr>
            <a:fld id="{E266169A-3D9A-5745-AC0B-3294AEB97636}" type="slidenum">
              <a:rPr lang="en-US" b="1" smtClean="0"/>
              <a:pPr>
                <a:spcAft>
                  <a:spcPts val="600"/>
                </a:spcAft>
              </a:pPr>
              <a:t>33</a:t>
            </a:fld>
            <a:endParaRPr lang="en-US" b="1" dirty="0"/>
          </a:p>
        </p:txBody>
      </p:sp>
    </p:spTree>
    <p:extLst>
      <p:ext uri="{BB962C8B-B14F-4D97-AF65-F5344CB8AC3E}">
        <p14:creationId xmlns:p14="http://schemas.microsoft.com/office/powerpoint/2010/main" val="33701073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0601" name="Rectangle 11060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603" name="Freeform: Shape 11060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593" name="Title 1">
            <a:extLst>
              <a:ext uri="{FF2B5EF4-FFF2-40B4-BE49-F238E27FC236}">
                <a16:creationId xmlns:a16="http://schemas.microsoft.com/office/drawing/2014/main" id="{B623906C-B264-5D41-86D0-7C0763D03C36}"/>
              </a:ext>
            </a:extLst>
          </p:cNvPr>
          <p:cNvSpPr>
            <a:spLocks noGrp="1"/>
          </p:cNvSpPr>
          <p:nvPr>
            <p:ph type="title"/>
          </p:nvPr>
        </p:nvSpPr>
        <p:spPr>
          <a:xfrm>
            <a:off x="686834" y="1153572"/>
            <a:ext cx="3200400" cy="4461163"/>
          </a:xfrm>
        </p:spPr>
        <p:txBody>
          <a:bodyPr>
            <a:normAutofit/>
          </a:bodyPr>
          <a:lstStyle/>
          <a:p>
            <a:r>
              <a:rPr lang="en-GB" altLang="en-US">
                <a:solidFill>
                  <a:srgbClr val="FFFFFF"/>
                </a:solidFill>
                <a:ea typeface="ＭＳ Ｐゴシック" panose="020B0600070205080204" pitchFamily="34" charset="-128"/>
              </a:rPr>
              <a:t>References:</a:t>
            </a:r>
          </a:p>
        </p:txBody>
      </p:sp>
      <p:sp>
        <p:nvSpPr>
          <p:cNvPr id="110605" name="Arc 11060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10594" name="Content Placeholder 2">
            <a:extLst>
              <a:ext uri="{FF2B5EF4-FFF2-40B4-BE49-F238E27FC236}">
                <a16:creationId xmlns:a16="http://schemas.microsoft.com/office/drawing/2014/main" id="{9EF2084A-250C-0044-BC76-B26FEBAA5CCF}"/>
              </a:ext>
            </a:extLst>
          </p:cNvPr>
          <p:cNvSpPr>
            <a:spLocks noGrp="1"/>
          </p:cNvSpPr>
          <p:nvPr>
            <p:ph idx="1"/>
          </p:nvPr>
        </p:nvSpPr>
        <p:spPr>
          <a:xfrm>
            <a:off x="4447308" y="591344"/>
            <a:ext cx="6906491" cy="5585619"/>
          </a:xfrm>
        </p:spPr>
        <p:txBody>
          <a:bodyPr anchor="ctr">
            <a:normAutofit/>
          </a:bodyPr>
          <a:lstStyle/>
          <a:p>
            <a:r>
              <a:rPr lang="en-GB" sz="1500"/>
              <a:t>Pezzella, A., Pistella, J., Baiocco, R., Kouta, C., Rocamora-Perez, P., Nielsen, D., Kuckert-Wöstheinrich, A., Dudau, V. and Papadopoulos, I. (2021). IENE 9 Project: Developing a Culturally Competent and Compassionate LGBTQ+ Curriculum in Health and Social Care Education. </a:t>
            </a:r>
            <a:r>
              <a:rPr lang="en-GB" sz="1500" i="1"/>
              <a:t>Journal of Gay &amp; Lesbian Mental Health</a:t>
            </a:r>
            <a:r>
              <a:rPr lang="en-GB" sz="1500"/>
              <a:t>. </a:t>
            </a:r>
            <a:endParaRPr lang="en-GB" altLang="en-US" sz="1500">
              <a:ea typeface="ＭＳ Ｐゴシック" panose="020B0600070205080204" pitchFamily="34" charset="-128"/>
            </a:endParaRPr>
          </a:p>
          <a:p>
            <a:r>
              <a:rPr lang="en-GB" altLang="en-US" sz="1500">
                <a:ea typeface="ＭＳ Ｐゴシック" panose="020B0600070205080204" pitchFamily="34" charset="-128"/>
              </a:rPr>
              <a:t>Baiocco, R., Pezzella, A., Pistella, J., Kouta, C., Rousou, E., Rocamora Perez, P., López Liria, R., Dudau, V., Doru, A., Kuckert-Wöstheinrich, A., Ziegler, S., Nielsen, D., Twisttmann Bay, L., and Papadopoulos, I. (2021). LGBTQ+ Training Needs for Health and Social Care Professionals:   A Cross-Cultural Comparison Among Seven European Countries. Sexuality Research and Social Policy. DOI: 10.1007/s13178-020-00521-2. </a:t>
            </a:r>
            <a:endParaRPr lang="en-US" altLang="en-US" sz="1500">
              <a:ea typeface="ＭＳ Ｐゴシック" panose="020B0600070205080204" pitchFamily="34" charset="-128"/>
            </a:endParaRPr>
          </a:p>
          <a:p>
            <a:r>
              <a:rPr lang="en-US" altLang="en-US" sz="1500">
                <a:ea typeface="ＭＳ Ｐゴシック" panose="020B0600070205080204" pitchFamily="34" charset="-128"/>
              </a:rPr>
              <a:t>Carr, S. and Pezzella, A. (2017) Sickness, ‘sin’ and discrimination: Some contemporary challenges for UK mental health nursing practice with lesbian, gay and bisexual (LGB) people and communities. Journal of Psychiatric and Mental Health Nursing, 24(7), 553 560. </a:t>
            </a:r>
          </a:p>
          <a:p>
            <a:r>
              <a:rPr lang="en-GB" altLang="en-US" sz="1500">
                <a:ea typeface="ＭＳ Ｐゴシック" panose="020B0600070205080204" pitchFamily="34" charset="-128"/>
              </a:rPr>
              <a:t>Davy, Z., </a:t>
            </a:r>
            <a:r>
              <a:rPr lang="en-GB" altLang="en-US" sz="1500" err="1">
                <a:ea typeface="ＭＳ Ｐゴシック" panose="020B0600070205080204" pitchFamily="34" charset="-128"/>
              </a:rPr>
              <a:t>Amsler</a:t>
            </a:r>
            <a:r>
              <a:rPr lang="en-GB" altLang="en-US" sz="1500">
                <a:ea typeface="ＭＳ Ｐゴシック" panose="020B0600070205080204" pitchFamily="34" charset="-128"/>
              </a:rPr>
              <a:t>, S., &amp; Duncombe, K. (2015). Facilitating LGBT medical, health and social care content in higher education teach-</a:t>
            </a:r>
            <a:r>
              <a:rPr lang="en-GB" altLang="en-US" sz="1500" err="1">
                <a:ea typeface="ＭＳ Ｐゴシック" panose="020B0600070205080204" pitchFamily="34" charset="-128"/>
              </a:rPr>
              <a:t>ing</a:t>
            </a:r>
            <a:r>
              <a:rPr lang="en-GB" altLang="en-US" sz="1500">
                <a:ea typeface="ＭＳ Ｐゴシック" panose="020B0600070205080204" pitchFamily="34" charset="-128"/>
              </a:rPr>
              <a:t>. Qualitative Research in Education, 4(2), 134–163. https ://</a:t>
            </a:r>
            <a:r>
              <a:rPr lang="en-GB" altLang="en-US" sz="1500" err="1">
                <a:ea typeface="ＭＳ Ｐゴシック" panose="020B0600070205080204" pitchFamily="34" charset="-128"/>
              </a:rPr>
              <a:t>doi.org</a:t>
            </a:r>
            <a:r>
              <a:rPr lang="en-GB" altLang="en-US" sz="1500">
                <a:ea typeface="ＭＳ Ｐゴシック" panose="020B0600070205080204" pitchFamily="34" charset="-128"/>
              </a:rPr>
              <a:t>/10.17583 /qre.2015.1210.</a:t>
            </a:r>
          </a:p>
          <a:p>
            <a:r>
              <a:rPr lang="en-GB" altLang="en-US" sz="1500">
                <a:ea typeface="ＭＳ Ｐゴシック" panose="020B0600070205080204" pitchFamily="34" charset="-128"/>
              </a:rPr>
              <a:t>Davy, Z., &amp; Siriwardena, A. N. (2012). To be or not to be LGBT in </a:t>
            </a:r>
            <a:r>
              <a:rPr lang="en-GB" altLang="en-US" sz="1500" err="1">
                <a:ea typeface="ＭＳ Ｐゴシック" panose="020B0600070205080204" pitchFamily="34" charset="-128"/>
              </a:rPr>
              <a:t>Pri-mary</a:t>
            </a:r>
            <a:r>
              <a:rPr lang="en-GB" altLang="en-US" sz="1500">
                <a:ea typeface="ＭＳ Ｐゴシック" panose="020B0600070205080204" pitchFamily="34" charset="-128"/>
              </a:rPr>
              <a:t> Care: Health care for lesbian, gay, bisexual and transgender people. British Journal of General Practice, 62(602), 491–492. https ://</a:t>
            </a:r>
            <a:r>
              <a:rPr lang="en-GB" altLang="en-US" sz="1500" err="1">
                <a:ea typeface="ＭＳ Ｐゴシック" panose="020B0600070205080204" pitchFamily="34" charset="-128"/>
              </a:rPr>
              <a:t>doi.org</a:t>
            </a:r>
            <a:r>
              <a:rPr lang="en-GB" altLang="en-US" sz="1500">
                <a:ea typeface="ＭＳ Ｐゴシック" panose="020B0600070205080204" pitchFamily="34" charset="-128"/>
              </a:rPr>
              <a:t>/10.3399/bjgp1 2X654 731.</a:t>
            </a:r>
          </a:p>
        </p:txBody>
      </p:sp>
      <p:sp>
        <p:nvSpPr>
          <p:cNvPr id="110596" name="Footer Placeholder 3">
            <a:extLst>
              <a:ext uri="{FF2B5EF4-FFF2-40B4-BE49-F238E27FC236}">
                <a16:creationId xmlns:a16="http://schemas.microsoft.com/office/drawing/2014/main" id="{A39287A3-7B8A-B24A-8D31-D994C0736FC2}"/>
              </a:ext>
            </a:extLst>
          </p:cNvPr>
          <p:cNvSpPr>
            <a:spLocks noGrp="1"/>
          </p:cNvSpPr>
          <p:nvPr>
            <p:ph type="ftr" sz="quarter" idx="10"/>
          </p:nvPr>
        </p:nvSpPr>
        <p:spPr bwMode="auto">
          <a:xfrm>
            <a:off x="4038600" y="6356350"/>
            <a:ext cx="5251174"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600"/>
              </a:spcAft>
            </a:pPr>
            <a:r>
              <a:rPr lang="en-US" altLang="en-US"/>
              <a:t>Culturally Competent LGBTQ+ Education</a:t>
            </a:r>
          </a:p>
        </p:txBody>
      </p:sp>
      <p:sp>
        <p:nvSpPr>
          <p:cNvPr id="110595" name="Slide Number Placeholder 4">
            <a:extLst>
              <a:ext uri="{FF2B5EF4-FFF2-40B4-BE49-F238E27FC236}">
                <a16:creationId xmlns:a16="http://schemas.microsoft.com/office/drawing/2014/main" id="{6CD559FF-6F09-414A-90AB-2EED4D841D98}"/>
              </a:ext>
            </a:extLst>
          </p:cNvPr>
          <p:cNvSpPr>
            <a:spLocks noGrp="1"/>
          </p:cNvSpPr>
          <p:nvPr>
            <p:ph type="sldNum" sz="quarter" idx="11"/>
          </p:nvPr>
        </p:nvSpPr>
        <p:spPr bwMode="auto">
          <a:xfrm>
            <a:off x="9541564" y="6356350"/>
            <a:ext cx="1812235"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lnSpc>
                <a:spcPct val="90000"/>
              </a:lnSpc>
              <a:spcBef>
                <a:spcPts val="1200"/>
              </a:spcBef>
              <a:buFont typeface="Arial" panose="020B0604020202020204" pitchFamily="34" charset="0"/>
              <a:buChar char="•"/>
              <a:defRPr sz="2400">
                <a:solidFill>
                  <a:schemeClr val="accent1"/>
                </a:solidFill>
                <a:latin typeface="Arial" panose="020B0604020202020204" pitchFamily="34" charset="0"/>
                <a:ea typeface="ＭＳ Ｐゴシック" panose="020B0600070205080204" pitchFamily="34" charset="-128"/>
              </a:defRPr>
            </a:lvl1pPr>
            <a:lvl2pPr marL="742950" indent="-285750">
              <a:spcBef>
                <a:spcPts val="10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1143000" indent="-228600">
              <a:spcBef>
                <a:spcPts val="5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ts val="5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ts val="2400"/>
              </a:spcBef>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ts val="2400"/>
              </a:spcBef>
              <a:spcAft>
                <a:spcPct val="0"/>
              </a:spcAft>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ts val="2400"/>
              </a:spcBef>
              <a:spcAft>
                <a:spcPct val="0"/>
              </a:spcAft>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ts val="2400"/>
              </a:spcBef>
              <a:spcAft>
                <a:spcPct val="0"/>
              </a:spcAft>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ts val="2400"/>
              </a:spcBef>
              <a:spcAft>
                <a:spcPct val="0"/>
              </a:spcAft>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9pPr>
          </a:lstStyle>
          <a:p>
            <a:pPr>
              <a:spcBef>
                <a:spcPct val="0"/>
              </a:spcBef>
              <a:spcAft>
                <a:spcPts val="600"/>
              </a:spcAft>
              <a:buFontTx/>
              <a:buNone/>
            </a:pPr>
            <a:r>
              <a:rPr lang="en-US" altLang="en-US" sz="1900"/>
              <a:t>|  </a:t>
            </a:r>
            <a:fld id="{20018FDF-A2B5-3242-B887-A1639A4F228B}" type="slidenum">
              <a:rPr lang="en-US" altLang="en-US" sz="1900"/>
              <a:pPr>
                <a:spcBef>
                  <a:spcPct val="0"/>
                </a:spcBef>
                <a:spcAft>
                  <a:spcPts val="600"/>
                </a:spcAft>
                <a:buFontTx/>
                <a:buNone/>
              </a:pPr>
              <a:t>34</a:t>
            </a:fld>
            <a:endParaRPr lang="en-US" altLang="en-US" sz="1900"/>
          </a:p>
        </p:txBody>
      </p:sp>
    </p:spTree>
    <p:extLst>
      <p:ext uri="{BB962C8B-B14F-4D97-AF65-F5344CB8AC3E}">
        <p14:creationId xmlns:p14="http://schemas.microsoft.com/office/powerpoint/2010/main" val="4283171797"/>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021C72E9-4FFD-F642-9292-087C1D4DF696}"/>
              </a:ext>
            </a:extLst>
          </p:cNvPr>
          <p:cNvSpPr txBox="1">
            <a:spLocks/>
          </p:cNvSpPr>
          <p:nvPr/>
        </p:nvSpPr>
        <p:spPr>
          <a:xfrm>
            <a:off x="645065" y="1463040"/>
            <a:ext cx="3796306" cy="269094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800" b="1" kern="1200">
                <a:solidFill>
                  <a:schemeClr val="tx1"/>
                </a:solidFill>
                <a:latin typeface="+mj-lt"/>
                <a:ea typeface="+mj-ea"/>
                <a:cs typeface="+mj-cs"/>
              </a:rPr>
              <a:t>INTERNET RESOURCES</a:t>
            </a:r>
          </a:p>
        </p:txBody>
      </p:sp>
      <p:grpSp>
        <p:nvGrpSpPr>
          <p:cNvPr id="22" name="Group 21">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23" name="Rectangle 2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DF51AD4A-5E2B-444D-8498-A6E55053102F}"/>
              </a:ext>
            </a:extLst>
          </p:cNvPr>
          <p:cNvSpPr txBox="1">
            <a:spLocks/>
          </p:cNvSpPr>
          <p:nvPr/>
        </p:nvSpPr>
        <p:spPr>
          <a:xfrm>
            <a:off x="5656218" y="1463039"/>
            <a:ext cx="5542387" cy="430044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200">
                <a:hlinkClick r:id="rId3"/>
              </a:rPr>
              <a:t>HTTPS://WWW.YOUTUBE.COM/WATCH?V=PST_OP3FQCK</a:t>
            </a:r>
            <a:r>
              <a:rPr lang="en-US" altLang="en-US" sz="2200"/>
              <a:t> </a:t>
            </a:r>
          </a:p>
          <a:p>
            <a:r>
              <a:rPr lang="en-US" altLang="en-US" sz="2200">
                <a:hlinkClick r:id="rId4"/>
              </a:rPr>
              <a:t>HTTPS://WWW.YOUTUBE.COM/WATCH?V=LQQTOYSTME4</a:t>
            </a:r>
            <a:r>
              <a:rPr lang="en-US" altLang="en-US" sz="2200"/>
              <a:t> </a:t>
            </a:r>
          </a:p>
          <a:p>
            <a:r>
              <a:rPr lang="en-US" altLang="en-US" sz="2200">
                <a:hlinkClick r:id="rId5"/>
              </a:rPr>
              <a:t>HTTPS://WWW.YOUTUBE.COM/WATCH?V=NVUU34KZDRG</a:t>
            </a:r>
            <a:r>
              <a:rPr lang="en-US" altLang="en-US" sz="2200"/>
              <a:t> </a:t>
            </a:r>
          </a:p>
          <a:p>
            <a:r>
              <a:rPr lang="en-US" altLang="en-US" sz="2200"/>
              <a:t>When you listen to the above video replace the words </a:t>
            </a:r>
            <a:r>
              <a:rPr lang="en-US" altLang="en-GB" sz="2200"/>
              <a:t>“</a:t>
            </a:r>
            <a:r>
              <a:rPr lang="en-US" altLang="ja-JP" sz="2200" i="1"/>
              <a:t>BUSINESS</a:t>
            </a:r>
            <a:r>
              <a:rPr lang="en-US" altLang="en-GB" sz="2200"/>
              <a:t>”</a:t>
            </a:r>
            <a:r>
              <a:rPr lang="en-US" altLang="ja-JP" sz="2200"/>
              <a:t> with the word </a:t>
            </a:r>
            <a:r>
              <a:rPr lang="en-US" altLang="en-GB" sz="2200"/>
              <a:t>“</a:t>
            </a:r>
            <a:r>
              <a:rPr lang="en-US" altLang="ja-JP" sz="2200" i="1"/>
              <a:t>HEALTHCARE</a:t>
            </a:r>
            <a:r>
              <a:rPr lang="en-US" altLang="en-GB" sz="2200"/>
              <a:t>”</a:t>
            </a:r>
            <a:endParaRPr lang="en-US" altLang="ja-JP" sz="2200"/>
          </a:p>
          <a:p>
            <a:endParaRPr lang="en-US" altLang="en-US" sz="2200"/>
          </a:p>
        </p:txBody>
      </p:sp>
      <p:sp>
        <p:nvSpPr>
          <p:cNvPr id="14" name="Slide Number Placeholder 2">
            <a:extLst>
              <a:ext uri="{FF2B5EF4-FFF2-40B4-BE49-F238E27FC236}">
                <a16:creationId xmlns:a16="http://schemas.microsoft.com/office/drawing/2014/main" id="{55AD111D-55D3-B34A-8249-5622B5887918}"/>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pPr>
            <a:fld id="{E266169A-3D9A-5745-AC0B-3294AEB97636}" type="slidenum">
              <a:rPr lang="en-US" b="1" smtClean="0"/>
              <a:pPr>
                <a:spcAft>
                  <a:spcPts val="600"/>
                </a:spcAft>
              </a:pPr>
              <a:t>35</a:t>
            </a:fld>
            <a:endParaRPr lang="en-US" b="1"/>
          </a:p>
        </p:txBody>
      </p:sp>
      <p:sp>
        <p:nvSpPr>
          <p:cNvPr id="2" name="Rectangle 4">
            <a:extLst>
              <a:ext uri="{FF2B5EF4-FFF2-40B4-BE49-F238E27FC236}">
                <a16:creationId xmlns:a16="http://schemas.microsoft.com/office/drawing/2014/main" id="{C5D2130E-3E3C-2848-BE03-E4BF7B6D4FC1}"/>
              </a:ext>
            </a:extLst>
          </p:cNvPr>
          <p:cNvSpPr/>
          <p:nvPr/>
        </p:nvSpPr>
        <p:spPr>
          <a:xfrm rot="11529462">
            <a:off x="11920736" y="4342955"/>
            <a:ext cx="543464" cy="2620456"/>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EA5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08DCD472-5797-E347-942B-FDFD2E5658EE}"/>
              </a:ext>
            </a:extLst>
          </p:cNvPr>
          <p:cNvSpPr txBox="1">
            <a:spLocks/>
          </p:cNvSpPr>
          <p:nvPr/>
        </p:nvSpPr>
        <p:spPr>
          <a:xfrm>
            <a:off x="8495436" y="6546231"/>
            <a:ext cx="3011756" cy="175204"/>
          </a:xfrm>
          <a:prstGeom prst="rect">
            <a:avLst/>
          </a:prstGeom>
        </p:spPr>
        <p:txBody>
          <a:bodyPr lIns="0" tIns="0" rIns="0" bIns="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600"/>
              </a:spcAft>
            </a:pPr>
            <a:r>
              <a:rPr lang="en-US" sz="1100" b="1" dirty="0">
                <a:solidFill>
                  <a:srgbClr val="EA521D"/>
                </a:solidFill>
                <a:latin typeface="Arial Black" panose="020B0604020202020204" pitchFamily="34" charset="0"/>
                <a:cs typeface="Arial Black" panose="020B0604020202020204" pitchFamily="34" charset="0"/>
              </a:rPr>
              <a:t>CULTURAL COMPETENCE</a:t>
            </a:r>
            <a:endParaRPr lang="en-US" sz="1100" b="1">
              <a:solidFill>
                <a:srgbClr val="EA521D"/>
              </a:solidFill>
              <a:latin typeface="Arial Black" panose="020B0604020202020204" pitchFamily="34" charset="0"/>
              <a:cs typeface="Arial Black" panose="020B0604020202020204" pitchFamily="34" charset="0"/>
            </a:endParaRPr>
          </a:p>
        </p:txBody>
      </p:sp>
      <p:sp>
        <p:nvSpPr>
          <p:cNvPr id="11" name="Rectangle 4">
            <a:extLst>
              <a:ext uri="{FF2B5EF4-FFF2-40B4-BE49-F238E27FC236}">
                <a16:creationId xmlns:a16="http://schemas.microsoft.com/office/drawing/2014/main" id="{D8E447EE-981F-3445-AAD4-44D479B9FA6B}"/>
              </a:ext>
            </a:extLst>
          </p:cNvPr>
          <p:cNvSpPr/>
          <p:nvPr/>
        </p:nvSpPr>
        <p:spPr>
          <a:xfrm rot="16926037">
            <a:off x="1806675" y="4346417"/>
            <a:ext cx="1060836" cy="5022514"/>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E30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BDD811C-C50B-4A4E-828F-5209BC7D9DC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9299" y="6185420"/>
            <a:ext cx="1154487" cy="524137"/>
          </a:xfrm>
          <a:prstGeom prst="rect">
            <a:avLst/>
          </a:prstGeom>
        </p:spPr>
      </p:pic>
      <p:sp>
        <p:nvSpPr>
          <p:cNvPr id="13" name="Content Placeholder 2">
            <a:extLst>
              <a:ext uri="{FF2B5EF4-FFF2-40B4-BE49-F238E27FC236}">
                <a16:creationId xmlns:a16="http://schemas.microsoft.com/office/drawing/2014/main" id="{1957753C-E106-DC4D-9D84-C4CDF38E7EED}"/>
              </a:ext>
            </a:extLst>
          </p:cNvPr>
          <p:cNvSpPr txBox="1">
            <a:spLocks/>
          </p:cNvSpPr>
          <p:nvPr/>
        </p:nvSpPr>
        <p:spPr>
          <a:xfrm>
            <a:off x="684213" y="1196975"/>
            <a:ext cx="8208962" cy="5130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defRPr/>
            </a:pPr>
            <a:endParaRPr lang="en-GB" sz="1800" dirty="0"/>
          </a:p>
        </p:txBody>
      </p:sp>
    </p:spTree>
    <p:extLst>
      <p:ext uri="{BB962C8B-B14F-4D97-AF65-F5344CB8AC3E}">
        <p14:creationId xmlns:p14="http://schemas.microsoft.com/office/powerpoint/2010/main" val="15202325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69D7235-5F33-CA4A-A439-B4702A1FEC46}"/>
              </a:ext>
            </a:extLst>
          </p:cNvPr>
          <p:cNvSpPr txBox="1">
            <a:spLocks/>
          </p:cNvSpPr>
          <p:nvPr/>
        </p:nvSpPr>
        <p:spPr bwMode="auto">
          <a:xfrm>
            <a:off x="4965430" y="629268"/>
            <a:ext cx="6586491" cy="128616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b">
            <a:normAutofit/>
          </a:bodyPr>
          <a:lstStyle>
            <a:lvl1pPr>
              <a:lnSpc>
                <a:spcPct val="90000"/>
              </a:lnSpc>
              <a:spcBef>
                <a:spcPts val="1200"/>
              </a:spcBef>
              <a:buFont typeface="Arial" panose="020B0604020202020204" pitchFamily="34" charset="0"/>
              <a:buChar char="•"/>
              <a:defRPr sz="2400">
                <a:solidFill>
                  <a:schemeClr val="accent1"/>
                </a:solidFill>
                <a:latin typeface="Arial" panose="020B0604020202020204" pitchFamily="34" charset="0"/>
                <a:ea typeface="ＭＳ Ｐゴシック" panose="020B0600070205080204" pitchFamily="34" charset="-128"/>
              </a:defRPr>
            </a:lvl1pPr>
            <a:lvl2pPr marL="358775" indent="-358775">
              <a:spcBef>
                <a:spcPts val="10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574675" indent="-179388">
              <a:spcBef>
                <a:spcPts val="5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3pPr>
            <a:lvl4pPr marL="790575" indent="-215900">
              <a:spcBef>
                <a:spcPts val="5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ts val="2400"/>
              </a:spcBef>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ts val="2400"/>
              </a:spcBef>
              <a:spcAft>
                <a:spcPct val="0"/>
              </a:spcAft>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ts val="2400"/>
              </a:spcBef>
              <a:spcAft>
                <a:spcPct val="0"/>
              </a:spcAft>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ts val="2400"/>
              </a:spcBef>
              <a:spcAft>
                <a:spcPct val="0"/>
              </a:spcAft>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ts val="2400"/>
              </a:spcBef>
              <a:spcAft>
                <a:spcPct val="0"/>
              </a:spcAft>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9pPr>
          </a:lstStyle>
          <a:p>
            <a:pPr>
              <a:spcBef>
                <a:spcPct val="0"/>
              </a:spcBef>
              <a:spcAft>
                <a:spcPts val="600"/>
              </a:spcAft>
              <a:buNone/>
            </a:pPr>
            <a:r>
              <a:rPr lang="en-US" altLang="en-US" sz="4800" dirty="0">
                <a:solidFill>
                  <a:schemeClr val="tx1"/>
                </a:solidFill>
                <a:latin typeface="+mj-lt"/>
                <a:ea typeface="+mj-ea"/>
                <a:cs typeface="+mj-cs"/>
              </a:rPr>
              <a:t>Thank you for listening! </a:t>
            </a:r>
          </a:p>
        </p:txBody>
      </p:sp>
      <p:sp>
        <p:nvSpPr>
          <p:cNvPr id="18" name="Content Placeholder 2">
            <a:extLst>
              <a:ext uri="{FF2B5EF4-FFF2-40B4-BE49-F238E27FC236}">
                <a16:creationId xmlns:a16="http://schemas.microsoft.com/office/drawing/2014/main" id="{09625E10-4374-D34F-971D-9ECD04F477EB}"/>
              </a:ext>
            </a:extLst>
          </p:cNvPr>
          <p:cNvSpPr txBox="1">
            <a:spLocks/>
          </p:cNvSpPr>
          <p:nvPr/>
        </p:nvSpPr>
        <p:spPr bwMode="auto">
          <a:xfrm>
            <a:off x="4965431" y="2438400"/>
            <a:ext cx="6586489" cy="37854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lnSpcReduction="10000"/>
          </a:bodyPr>
          <a:lstStyle>
            <a:lvl1pPr>
              <a:lnSpc>
                <a:spcPct val="90000"/>
              </a:lnSpc>
              <a:spcBef>
                <a:spcPts val="1200"/>
              </a:spcBef>
              <a:buFont typeface="Arial" panose="020B0604020202020204" pitchFamily="34" charset="0"/>
              <a:buChar char="•"/>
              <a:defRPr sz="2400">
                <a:solidFill>
                  <a:schemeClr val="accent1"/>
                </a:solidFill>
                <a:latin typeface="Arial" panose="020B0604020202020204" pitchFamily="34" charset="0"/>
                <a:ea typeface="ＭＳ Ｐゴシック" panose="020B0600070205080204" pitchFamily="34" charset="-128"/>
              </a:defRPr>
            </a:lvl1pPr>
            <a:lvl2pPr marL="358775" indent="-358775">
              <a:spcBef>
                <a:spcPts val="10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574675" indent="-179388">
              <a:spcBef>
                <a:spcPts val="5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3pPr>
            <a:lvl4pPr marL="790575" indent="-215900">
              <a:spcBef>
                <a:spcPts val="5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ts val="2400"/>
              </a:spcBef>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ts val="2400"/>
              </a:spcBef>
              <a:spcAft>
                <a:spcPct val="0"/>
              </a:spcAft>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ts val="2400"/>
              </a:spcBef>
              <a:spcAft>
                <a:spcPct val="0"/>
              </a:spcAft>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ts val="2400"/>
              </a:spcBef>
              <a:spcAft>
                <a:spcPct val="0"/>
              </a:spcAft>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ts val="2400"/>
              </a:spcBef>
              <a:spcAft>
                <a:spcPct val="0"/>
              </a:spcAft>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9pPr>
          </a:lstStyle>
          <a:p>
            <a:pPr indent="-228600">
              <a:spcBef>
                <a:spcPct val="0"/>
              </a:spcBef>
              <a:spcAft>
                <a:spcPts val="600"/>
              </a:spcAft>
            </a:pPr>
            <a:endParaRPr lang="en-US" altLang="en-US" sz="2000" dirty="0">
              <a:solidFill>
                <a:schemeClr val="tx1"/>
              </a:solidFill>
              <a:latin typeface="+mn-lt"/>
              <a:ea typeface="+mn-ea"/>
            </a:endParaRPr>
          </a:p>
          <a:p>
            <a:pPr indent="-228600">
              <a:spcBef>
                <a:spcPct val="0"/>
              </a:spcBef>
              <a:spcAft>
                <a:spcPts val="600"/>
              </a:spcAft>
            </a:pPr>
            <a:endParaRPr lang="en-US" altLang="en-US" sz="2000" dirty="0">
              <a:solidFill>
                <a:schemeClr val="tx1"/>
              </a:solidFill>
              <a:latin typeface="+mn-lt"/>
              <a:ea typeface="+mn-ea"/>
            </a:endParaRPr>
          </a:p>
          <a:p>
            <a:pPr indent="-228600">
              <a:spcBef>
                <a:spcPct val="0"/>
              </a:spcBef>
              <a:spcAft>
                <a:spcPts val="600"/>
              </a:spcAft>
            </a:pPr>
            <a:endParaRPr lang="en-US" altLang="en-US" sz="2000" dirty="0">
              <a:solidFill>
                <a:schemeClr val="tx1"/>
              </a:solidFill>
              <a:latin typeface="+mn-lt"/>
              <a:ea typeface="+mn-ea"/>
            </a:endParaRPr>
          </a:p>
          <a:p>
            <a:pPr indent="-228600">
              <a:spcBef>
                <a:spcPct val="0"/>
              </a:spcBef>
              <a:spcAft>
                <a:spcPts val="600"/>
              </a:spcAft>
            </a:pPr>
            <a:endParaRPr lang="en-US" altLang="en-US" sz="2000" b="1" dirty="0">
              <a:solidFill>
                <a:schemeClr val="tx1"/>
              </a:solidFill>
              <a:latin typeface="+mn-lt"/>
              <a:ea typeface="+mn-ea"/>
            </a:endParaRPr>
          </a:p>
          <a:p>
            <a:pPr indent="-228600">
              <a:spcBef>
                <a:spcPct val="0"/>
              </a:spcBef>
              <a:spcAft>
                <a:spcPts val="600"/>
              </a:spcAft>
            </a:pPr>
            <a:endParaRPr lang="en-US" altLang="en-US" sz="2000" b="1" dirty="0">
              <a:solidFill>
                <a:schemeClr val="tx1"/>
              </a:solidFill>
              <a:latin typeface="+mn-lt"/>
              <a:ea typeface="+mn-ea"/>
            </a:endParaRPr>
          </a:p>
          <a:p>
            <a:pPr indent="-228600">
              <a:spcBef>
                <a:spcPct val="0"/>
              </a:spcBef>
              <a:spcAft>
                <a:spcPts val="600"/>
              </a:spcAft>
            </a:pPr>
            <a:endParaRPr lang="en-US" altLang="en-US" sz="2000" b="1" dirty="0">
              <a:solidFill>
                <a:schemeClr val="tx1"/>
              </a:solidFill>
              <a:latin typeface="+mn-lt"/>
              <a:ea typeface="+mn-ea"/>
            </a:endParaRPr>
          </a:p>
          <a:p>
            <a:pPr indent="-228600">
              <a:spcBef>
                <a:spcPct val="0"/>
              </a:spcBef>
              <a:spcAft>
                <a:spcPts val="600"/>
              </a:spcAft>
            </a:pPr>
            <a:endParaRPr lang="en-US" altLang="en-US" sz="2000" b="1" dirty="0">
              <a:solidFill>
                <a:schemeClr val="tx1"/>
              </a:solidFill>
              <a:latin typeface="+mn-lt"/>
              <a:ea typeface="+mn-ea"/>
            </a:endParaRPr>
          </a:p>
          <a:p>
            <a:pPr>
              <a:spcBef>
                <a:spcPct val="0"/>
              </a:spcBef>
              <a:spcAft>
                <a:spcPts val="600"/>
              </a:spcAft>
              <a:buNone/>
            </a:pPr>
            <a:r>
              <a:rPr lang="en-US" altLang="en-US" sz="2800" b="1" dirty="0">
                <a:solidFill>
                  <a:schemeClr val="tx1"/>
                </a:solidFill>
                <a:latin typeface="+mn-lt"/>
                <a:ea typeface="+mn-ea"/>
              </a:rPr>
              <a:t>Alfonso Pezzella, </a:t>
            </a:r>
            <a:r>
              <a:rPr lang="en-US" altLang="en-US" sz="2800" dirty="0">
                <a:solidFill>
                  <a:schemeClr val="tx1"/>
                </a:solidFill>
                <a:latin typeface="+mn-lt"/>
                <a:ea typeface="+mn-ea"/>
              </a:rPr>
              <a:t>SFHEA, MBPsS</a:t>
            </a:r>
            <a:endParaRPr lang="en-US" altLang="en-US" sz="2800" b="1" dirty="0">
              <a:solidFill>
                <a:schemeClr val="tx1"/>
              </a:solidFill>
              <a:latin typeface="+mn-lt"/>
              <a:ea typeface="+mn-ea"/>
            </a:endParaRPr>
          </a:p>
          <a:p>
            <a:pPr>
              <a:spcBef>
                <a:spcPct val="0"/>
              </a:spcBef>
              <a:spcAft>
                <a:spcPts val="600"/>
              </a:spcAft>
              <a:buNone/>
            </a:pPr>
            <a:r>
              <a:rPr lang="en-US" altLang="en-US" sz="2800" dirty="0">
                <a:solidFill>
                  <a:schemeClr val="tx1"/>
                </a:solidFill>
                <a:latin typeface="+mn-lt"/>
                <a:ea typeface="+mn-ea"/>
                <a:hlinkClick r:id="rId3"/>
              </a:rPr>
              <a:t>a.pezzella@mdx.ac.uk</a:t>
            </a:r>
            <a:r>
              <a:rPr lang="en-US" altLang="en-US" sz="2800" dirty="0">
                <a:solidFill>
                  <a:schemeClr val="tx1"/>
                </a:solidFill>
                <a:latin typeface="+mn-lt"/>
                <a:ea typeface="+mn-ea"/>
              </a:rPr>
              <a:t>       </a:t>
            </a:r>
            <a:br>
              <a:rPr lang="en-US" altLang="en-US" sz="2000" dirty="0">
                <a:solidFill>
                  <a:schemeClr val="tx1"/>
                </a:solidFill>
                <a:latin typeface="+mn-lt"/>
                <a:ea typeface="+mn-ea"/>
              </a:rPr>
            </a:br>
            <a:r>
              <a:rPr lang="en-US" altLang="en-US" sz="2000" dirty="0">
                <a:solidFill>
                  <a:schemeClr val="tx1"/>
                </a:solidFill>
                <a:latin typeface="+mn-lt"/>
                <a:ea typeface="+mn-ea"/>
              </a:rPr>
              <a:t>      </a:t>
            </a:r>
          </a:p>
          <a:p>
            <a:pPr>
              <a:spcBef>
                <a:spcPct val="0"/>
              </a:spcBef>
              <a:spcAft>
                <a:spcPts val="600"/>
              </a:spcAft>
              <a:buNone/>
            </a:pPr>
            <a:r>
              <a:rPr lang="en-US" altLang="en-US" sz="2000" b="1" dirty="0">
                <a:solidFill>
                  <a:schemeClr val="tx1"/>
                </a:solidFill>
                <a:latin typeface="+mn-lt"/>
                <a:ea typeface="+mn-ea"/>
              </a:rPr>
              <a:t>         @</a:t>
            </a:r>
            <a:r>
              <a:rPr lang="en-US" altLang="en-US" sz="2000" b="1" dirty="0" err="1">
                <a:solidFill>
                  <a:schemeClr val="tx1"/>
                </a:solidFill>
                <a:latin typeface="+mn-lt"/>
                <a:ea typeface="+mn-ea"/>
              </a:rPr>
              <a:t>AlfPezzella</a:t>
            </a:r>
            <a:endParaRPr lang="en-US" altLang="en-US" sz="2000" b="1" dirty="0">
              <a:solidFill>
                <a:schemeClr val="tx1"/>
              </a:solidFill>
              <a:latin typeface="+mn-lt"/>
              <a:ea typeface="+mn-ea"/>
            </a:endParaRPr>
          </a:p>
          <a:p>
            <a:pPr indent="-228600">
              <a:spcBef>
                <a:spcPct val="0"/>
              </a:spcBef>
              <a:spcAft>
                <a:spcPts val="600"/>
              </a:spcAft>
            </a:pPr>
            <a:endParaRPr lang="en-US" altLang="en-US" sz="2000" b="1" dirty="0">
              <a:solidFill>
                <a:schemeClr val="tx1"/>
              </a:solidFill>
              <a:latin typeface="+mn-lt"/>
              <a:ea typeface="+mn-ea"/>
            </a:endParaRPr>
          </a:p>
        </p:txBody>
      </p:sp>
      <p:pic>
        <p:nvPicPr>
          <p:cNvPr id="17" name="Picture 3">
            <a:extLst>
              <a:ext uri="{FF2B5EF4-FFF2-40B4-BE49-F238E27FC236}">
                <a16:creationId xmlns:a16="http://schemas.microsoft.com/office/drawing/2014/main" id="{35CE207E-EF85-2B43-8597-3D308FE3E4EE}"/>
              </a:ext>
            </a:extLst>
          </p:cNvPr>
          <p:cNvPicPr>
            <a:picLocks noChangeAspect="1"/>
          </p:cNvPicPr>
          <p:nvPr/>
        </p:nvPicPr>
        <p:blipFill rotWithShape="1">
          <a:blip r:embed="rId4">
            <a:extLst>
              <a:ext uri="{28A0092B-C50C-407E-A947-70E740481C1C}">
                <a14:useLocalDpi xmlns:a14="http://schemas.microsoft.com/office/drawing/2010/main" val="0"/>
              </a:ext>
            </a:extLst>
          </a:blip>
          <a:srcRect l="27916" r="4490"/>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Straight Connector 2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2281E"/>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8DCD472-5797-E347-942B-FDFD2E5658EE}"/>
              </a:ext>
            </a:extLst>
          </p:cNvPr>
          <p:cNvSpPr txBox="1">
            <a:spLocks/>
          </p:cNvSpPr>
          <p:nvPr/>
        </p:nvSpPr>
        <p:spPr>
          <a:xfrm>
            <a:off x="8495436" y="6546231"/>
            <a:ext cx="3011756" cy="175204"/>
          </a:xfrm>
          <a:prstGeom prst="rect">
            <a:avLst/>
          </a:prstGeom>
        </p:spPr>
        <p:txBody>
          <a:bodyPr lIns="0" tIns="0" rIns="0" bIns="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600"/>
              </a:spcAft>
            </a:pPr>
            <a:r>
              <a:rPr lang="en-US" sz="1100" b="1" dirty="0">
                <a:solidFill>
                  <a:srgbClr val="EA521D"/>
                </a:solidFill>
                <a:latin typeface="Arial Black" panose="020B0604020202020204" pitchFamily="34" charset="0"/>
                <a:cs typeface="Arial Black" panose="020B0604020202020204" pitchFamily="34" charset="0"/>
              </a:rPr>
              <a:t>CULTURAL COMPETENCE</a:t>
            </a:r>
          </a:p>
        </p:txBody>
      </p:sp>
      <p:sp>
        <p:nvSpPr>
          <p:cNvPr id="11" name="Rectangle 4">
            <a:extLst>
              <a:ext uri="{FF2B5EF4-FFF2-40B4-BE49-F238E27FC236}">
                <a16:creationId xmlns:a16="http://schemas.microsoft.com/office/drawing/2014/main" id="{D8E447EE-981F-3445-AAD4-44D479B9FA6B}"/>
              </a:ext>
            </a:extLst>
          </p:cNvPr>
          <p:cNvSpPr/>
          <p:nvPr/>
        </p:nvSpPr>
        <p:spPr>
          <a:xfrm rot="16926037">
            <a:off x="1806675" y="4346417"/>
            <a:ext cx="1060836" cy="5022514"/>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E30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BDD811C-C50B-4A4E-828F-5209BC7D9D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9299" y="6185420"/>
            <a:ext cx="1154487" cy="524137"/>
          </a:xfrm>
          <a:prstGeom prst="rect">
            <a:avLst/>
          </a:prstGeom>
        </p:spPr>
      </p:pic>
      <p:sp>
        <p:nvSpPr>
          <p:cNvPr id="13" name="Content Placeholder 2">
            <a:extLst>
              <a:ext uri="{FF2B5EF4-FFF2-40B4-BE49-F238E27FC236}">
                <a16:creationId xmlns:a16="http://schemas.microsoft.com/office/drawing/2014/main" id="{1957753C-E106-DC4D-9D84-C4CDF38E7EED}"/>
              </a:ext>
            </a:extLst>
          </p:cNvPr>
          <p:cNvSpPr txBox="1">
            <a:spLocks/>
          </p:cNvSpPr>
          <p:nvPr/>
        </p:nvSpPr>
        <p:spPr>
          <a:xfrm>
            <a:off x="684213" y="1196975"/>
            <a:ext cx="8208962" cy="5130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defRPr/>
            </a:pPr>
            <a:endParaRPr lang="en-GB" sz="1800" dirty="0"/>
          </a:p>
        </p:txBody>
      </p:sp>
      <p:sp>
        <p:nvSpPr>
          <p:cNvPr id="16" name="Content Placeholder 2">
            <a:extLst>
              <a:ext uri="{FF2B5EF4-FFF2-40B4-BE49-F238E27FC236}">
                <a16:creationId xmlns:a16="http://schemas.microsoft.com/office/drawing/2014/main" id="{CB4A061A-F92C-0C45-88C0-93865E0E607D}"/>
              </a:ext>
            </a:extLst>
          </p:cNvPr>
          <p:cNvSpPr txBox="1">
            <a:spLocks/>
          </p:cNvSpPr>
          <p:nvPr/>
        </p:nvSpPr>
        <p:spPr bwMode="auto">
          <a:xfrm>
            <a:off x="4444999" y="2224087"/>
            <a:ext cx="4274457" cy="1286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lnSpc>
                <a:spcPct val="90000"/>
              </a:lnSpc>
              <a:spcBef>
                <a:spcPts val="1200"/>
              </a:spcBef>
              <a:buFont typeface="Arial" panose="020B0604020202020204" pitchFamily="34" charset="0"/>
              <a:buChar char="•"/>
              <a:defRPr sz="2400">
                <a:solidFill>
                  <a:schemeClr val="accent1"/>
                </a:solidFill>
                <a:latin typeface="Arial" panose="020B0604020202020204" pitchFamily="34" charset="0"/>
                <a:ea typeface="ＭＳ Ｐゴシック" panose="020B0600070205080204" pitchFamily="34" charset="-128"/>
              </a:defRPr>
            </a:lvl1pPr>
            <a:lvl2pPr marL="358775" indent="-358775">
              <a:spcBef>
                <a:spcPts val="10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2pPr>
            <a:lvl3pPr marL="574675" indent="-179388">
              <a:spcBef>
                <a:spcPts val="5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3pPr>
            <a:lvl4pPr marL="790575" indent="-215900">
              <a:spcBef>
                <a:spcPts val="500"/>
              </a:spcBef>
              <a:buClr>
                <a:schemeClr val="tx2"/>
              </a:buClr>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ts val="2400"/>
              </a:spcBef>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ts val="2400"/>
              </a:spcBef>
              <a:spcAft>
                <a:spcPct val="0"/>
              </a:spcAft>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ts val="2400"/>
              </a:spcBef>
              <a:spcAft>
                <a:spcPct val="0"/>
              </a:spcAft>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ts val="2400"/>
              </a:spcBef>
              <a:spcAft>
                <a:spcPct val="0"/>
              </a:spcAft>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ts val="2400"/>
              </a:spcBef>
              <a:spcAft>
                <a:spcPct val="0"/>
              </a:spcAft>
              <a:buFont typeface="Arial" panose="020B0604020202020204" pitchFamily="34" charset="0"/>
              <a:buChar char="»"/>
              <a:defRPr sz="2400">
                <a:solidFill>
                  <a:schemeClr val="tx2"/>
                </a:solidFill>
                <a:latin typeface="Arial" panose="020B0604020202020204" pitchFamily="34" charset="0"/>
                <a:ea typeface="ＭＳ Ｐゴシック" panose="020B0600070205080204" pitchFamily="34" charset="-128"/>
              </a:defRPr>
            </a:lvl9pPr>
          </a:lstStyle>
          <a:p>
            <a:pPr algn="r" eaLnBrk="1" hangingPunct="1">
              <a:lnSpc>
                <a:spcPct val="100000"/>
              </a:lnSpc>
              <a:spcBef>
                <a:spcPct val="0"/>
              </a:spcBef>
              <a:spcAft>
                <a:spcPts val="600"/>
              </a:spcAft>
              <a:buFont typeface="Arial" panose="020B0604020202020204" pitchFamily="34" charset="0"/>
              <a:buNone/>
            </a:pPr>
            <a:r>
              <a:rPr lang="en-US" altLang="en-US" sz="3200" b="1" dirty="0">
                <a:solidFill>
                  <a:srgbClr val="CD2A1D"/>
                </a:solidFill>
              </a:rPr>
              <a:t>Any Questions?</a:t>
            </a:r>
          </a:p>
        </p:txBody>
      </p:sp>
      <p:pic>
        <p:nvPicPr>
          <p:cNvPr id="19" name="Picture 11">
            <a:extLst>
              <a:ext uri="{FF2B5EF4-FFF2-40B4-BE49-F238E27FC236}">
                <a16:creationId xmlns:a16="http://schemas.microsoft.com/office/drawing/2014/main" id="{733C7207-D3C1-AB4D-A034-2B45AB50A68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74055" y="5711233"/>
            <a:ext cx="441325"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4">
            <a:extLst>
              <a:ext uri="{FF2B5EF4-FFF2-40B4-BE49-F238E27FC236}">
                <a16:creationId xmlns:a16="http://schemas.microsoft.com/office/drawing/2014/main" id="{C5D2130E-3E3C-2848-BE03-E4BF7B6D4FC1}"/>
              </a:ext>
            </a:extLst>
          </p:cNvPr>
          <p:cNvSpPr/>
          <p:nvPr/>
        </p:nvSpPr>
        <p:spPr>
          <a:xfrm rot="11529462">
            <a:off x="11920736" y="4342955"/>
            <a:ext cx="543464" cy="2620456"/>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EA5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2">
            <a:extLst>
              <a:ext uri="{FF2B5EF4-FFF2-40B4-BE49-F238E27FC236}">
                <a16:creationId xmlns:a16="http://schemas.microsoft.com/office/drawing/2014/main" id="{55AD111D-55D3-B34A-8249-5622B5887918}"/>
              </a:ext>
            </a:extLst>
          </p:cNvPr>
          <p:cNvSpPr>
            <a:spLocks noGrp="1"/>
          </p:cNvSpPr>
          <p:nvPr>
            <p:ph type="sldNum" sz="quarter" idx="12"/>
          </p:nvPr>
        </p:nvSpPr>
        <p:spPr>
          <a:xfrm>
            <a:off x="10913813" y="6451270"/>
            <a:ext cx="1186758" cy="365125"/>
          </a:xfrm>
        </p:spPr>
        <p:txBody>
          <a:bodyPr vert="horz" lIns="91440" tIns="45720" rIns="91440" bIns="45720" rtlCol="0" anchor="ctr">
            <a:normAutofit/>
          </a:bodyPr>
          <a:lstStyle/>
          <a:p>
            <a:pPr>
              <a:spcAft>
                <a:spcPts val="600"/>
              </a:spcAft>
              <a:defRPr/>
            </a:pPr>
            <a:fld id="{E266169A-3D9A-5745-AC0B-3294AEB97636}" type="slidenum">
              <a:rPr lang="en-US" smtClean="0">
                <a:solidFill>
                  <a:prstClr val="black">
                    <a:tint val="75000"/>
                  </a:prstClr>
                </a:solidFill>
                <a:latin typeface="Calibri" panose="020F0502020204030204"/>
              </a:rPr>
              <a:pPr>
                <a:spcAft>
                  <a:spcPts val="600"/>
                </a:spcAft>
                <a:defRPr/>
              </a:pPr>
              <a:t>36</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180051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0D600-C09B-C9D0-938A-98ECEFD2F92F}"/>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16AAC9E5-B585-6E40-93CD-DCE3AA092F04}"/>
              </a:ext>
            </a:extLst>
          </p:cNvPr>
          <p:cNvSpPr>
            <a:spLocks noGrp="1"/>
          </p:cNvSpPr>
          <p:nvPr>
            <p:ph type="body" sz="half" idx="1"/>
          </p:nvPr>
        </p:nvSpPr>
        <p:spPr/>
        <p:txBody>
          <a:bodyPr/>
          <a:lstStyle/>
          <a:p>
            <a:endParaRPr lang="en-GB"/>
          </a:p>
        </p:txBody>
      </p:sp>
      <p:sp>
        <p:nvSpPr>
          <p:cNvPr id="4" name="Text Placeholder 3">
            <a:extLst>
              <a:ext uri="{FF2B5EF4-FFF2-40B4-BE49-F238E27FC236}">
                <a16:creationId xmlns:a16="http://schemas.microsoft.com/office/drawing/2014/main" id="{49E57799-E0E4-EA8E-79C6-FAA94D8F55CB}"/>
              </a:ext>
            </a:extLst>
          </p:cNvPr>
          <p:cNvSpPr>
            <a:spLocks noGrp="1"/>
          </p:cNvSpPr>
          <p:nvPr>
            <p:ph type="body" sz="quarter" idx="21"/>
          </p:nvPr>
        </p:nvSpPr>
        <p:spPr/>
        <p:txBody>
          <a:bodyPr/>
          <a:lstStyle/>
          <a:p>
            <a:endParaRPr lang="en-GB"/>
          </a:p>
        </p:txBody>
      </p:sp>
      <p:sp>
        <p:nvSpPr>
          <p:cNvPr id="5" name="Text Placeholder 4">
            <a:extLst>
              <a:ext uri="{FF2B5EF4-FFF2-40B4-BE49-F238E27FC236}">
                <a16:creationId xmlns:a16="http://schemas.microsoft.com/office/drawing/2014/main" id="{823C307B-EE4E-564C-5F2F-D4C344C86249}"/>
              </a:ext>
            </a:extLst>
          </p:cNvPr>
          <p:cNvSpPr>
            <a:spLocks noGrp="1"/>
          </p:cNvSpPr>
          <p:nvPr>
            <p:ph type="body" sz="half" idx="22"/>
          </p:nvPr>
        </p:nvSpPr>
        <p:spPr/>
        <p:txBody>
          <a:bodyPr/>
          <a:lstStyle/>
          <a:p>
            <a:endParaRPr lang="en-GB"/>
          </a:p>
        </p:txBody>
      </p:sp>
      <p:pic>
        <p:nvPicPr>
          <p:cNvPr id="7" name="Picture 6" descr="Timeline&#10;&#10;Description automatically generated">
            <a:extLst>
              <a:ext uri="{FF2B5EF4-FFF2-40B4-BE49-F238E27FC236}">
                <a16:creationId xmlns:a16="http://schemas.microsoft.com/office/drawing/2014/main" id="{F359F68B-F830-B031-C9FE-766A9320CCD0}"/>
              </a:ext>
            </a:extLst>
          </p:cNvPr>
          <p:cNvPicPr>
            <a:picLocks noChangeAspect="1"/>
          </p:cNvPicPr>
          <p:nvPr/>
        </p:nvPicPr>
        <p:blipFill>
          <a:blip r:embed="rId2"/>
          <a:stretch>
            <a:fillRect/>
          </a:stretch>
        </p:blipFill>
        <p:spPr>
          <a:xfrm>
            <a:off x="614136" y="211364"/>
            <a:ext cx="11172942" cy="5510133"/>
          </a:xfrm>
          <a:prstGeom prst="rect">
            <a:avLst/>
          </a:prstGeom>
        </p:spPr>
      </p:pic>
    </p:spTree>
    <p:extLst>
      <p:ext uri="{BB962C8B-B14F-4D97-AF65-F5344CB8AC3E}">
        <p14:creationId xmlns:p14="http://schemas.microsoft.com/office/powerpoint/2010/main" val="164779110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A47211D2-EA2C-754F-AC34-4556EC0D7955}"/>
              </a:ext>
            </a:extLst>
          </p:cNvPr>
          <p:cNvSpPr>
            <a:spLocks noGrp="1"/>
          </p:cNvSpPr>
          <p:nvPr>
            <p:ph type="title"/>
          </p:nvPr>
        </p:nvSpPr>
        <p:spPr/>
        <p:txBody>
          <a:bodyPr/>
          <a:lstStyle/>
          <a:p>
            <a:endParaRPr lang="en-US" altLang="en-US">
              <a:ea typeface="ＭＳ Ｐゴシック" panose="020B0600070205080204" pitchFamily="34" charset="-128"/>
            </a:endParaRPr>
          </a:p>
        </p:txBody>
      </p:sp>
      <p:pic>
        <p:nvPicPr>
          <p:cNvPr id="47107" name="Picture 6">
            <a:extLst>
              <a:ext uri="{FF2B5EF4-FFF2-40B4-BE49-F238E27FC236}">
                <a16:creationId xmlns:a16="http://schemas.microsoft.com/office/drawing/2014/main" id="{028EF2C8-35F2-B340-8B76-B69589B5756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5658" y="1027906"/>
            <a:ext cx="10097774" cy="475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3809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DF5F428-ED98-88C6-FB58-D9E68559101D}"/>
              </a:ext>
            </a:extLst>
          </p:cNvPr>
          <p:cNvSpPr>
            <a:spLocks noGrp="1"/>
          </p:cNvSpPr>
          <p:nvPr>
            <p:ph type="body" sz="quarter" idx="21"/>
          </p:nvPr>
        </p:nvSpPr>
        <p:spPr/>
        <p:txBody>
          <a:bodyPr/>
          <a:lstStyle/>
          <a:p>
            <a:endParaRPr lang="en-GB"/>
          </a:p>
        </p:txBody>
      </p:sp>
      <p:sp>
        <p:nvSpPr>
          <p:cNvPr id="6" name="Rectangle 5">
            <a:extLst>
              <a:ext uri="{FF2B5EF4-FFF2-40B4-BE49-F238E27FC236}">
                <a16:creationId xmlns:a16="http://schemas.microsoft.com/office/drawing/2014/main" id="{CBC469CD-3BDA-70CC-FBB8-8CD0F651D38C}"/>
              </a:ext>
            </a:extLst>
          </p:cNvPr>
          <p:cNvSpPr/>
          <p:nvPr/>
        </p:nvSpPr>
        <p:spPr>
          <a:xfrm>
            <a:off x="7027863" y="824659"/>
            <a:ext cx="3384550" cy="86387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Micro-aggression </a:t>
            </a:r>
          </a:p>
        </p:txBody>
      </p:sp>
      <p:sp>
        <p:nvSpPr>
          <p:cNvPr id="7" name="Rectangle 6">
            <a:extLst>
              <a:ext uri="{FF2B5EF4-FFF2-40B4-BE49-F238E27FC236}">
                <a16:creationId xmlns:a16="http://schemas.microsoft.com/office/drawing/2014/main" id="{D642B05B-BCDE-7661-1EF6-5FD2B68F0AA3}"/>
              </a:ext>
            </a:extLst>
          </p:cNvPr>
          <p:cNvSpPr/>
          <p:nvPr/>
        </p:nvSpPr>
        <p:spPr>
          <a:xfrm>
            <a:off x="1343851" y="1939979"/>
            <a:ext cx="4216908" cy="1029339"/>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Discrimination against LGBT+ people continue to exist in the UK</a:t>
            </a:r>
            <a:endParaRPr lang="en-US" dirty="0"/>
          </a:p>
        </p:txBody>
      </p:sp>
      <p:sp>
        <p:nvSpPr>
          <p:cNvPr id="8" name="Rectangle 7">
            <a:extLst>
              <a:ext uri="{FF2B5EF4-FFF2-40B4-BE49-F238E27FC236}">
                <a16:creationId xmlns:a16="http://schemas.microsoft.com/office/drawing/2014/main" id="{590FBFE3-C243-31FA-AAE2-978B89F17E29}"/>
              </a:ext>
            </a:extLst>
          </p:cNvPr>
          <p:cNvSpPr/>
          <p:nvPr/>
        </p:nvSpPr>
        <p:spPr>
          <a:xfrm>
            <a:off x="1760030" y="4344442"/>
            <a:ext cx="3384550" cy="8638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rgbClr val="FF0000"/>
                </a:solidFill>
              </a:rPr>
              <a:t>Isolation/dropping out</a:t>
            </a:r>
          </a:p>
        </p:txBody>
      </p:sp>
      <p:sp>
        <p:nvSpPr>
          <p:cNvPr id="9" name="Rectangle 8">
            <a:extLst>
              <a:ext uri="{FF2B5EF4-FFF2-40B4-BE49-F238E27FC236}">
                <a16:creationId xmlns:a16="http://schemas.microsoft.com/office/drawing/2014/main" id="{338F5501-64E0-C54E-5530-C2364A6A1E80}"/>
              </a:ext>
            </a:extLst>
          </p:cNvPr>
          <p:cNvSpPr/>
          <p:nvPr/>
        </p:nvSpPr>
        <p:spPr>
          <a:xfrm>
            <a:off x="3228331" y="5374748"/>
            <a:ext cx="3384550" cy="86387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accent1"/>
                </a:solidFill>
              </a:rPr>
              <a:t>Poor academic performance</a:t>
            </a:r>
          </a:p>
        </p:txBody>
      </p:sp>
      <p:sp>
        <p:nvSpPr>
          <p:cNvPr id="10" name="Rectangle 9">
            <a:extLst>
              <a:ext uri="{FF2B5EF4-FFF2-40B4-BE49-F238E27FC236}">
                <a16:creationId xmlns:a16="http://schemas.microsoft.com/office/drawing/2014/main" id="{D12FD91D-7832-46D1-CB2D-5B432C170CEF}"/>
              </a:ext>
            </a:extLst>
          </p:cNvPr>
          <p:cNvSpPr/>
          <p:nvPr/>
        </p:nvSpPr>
        <p:spPr>
          <a:xfrm>
            <a:off x="6840790" y="4807354"/>
            <a:ext cx="3384550" cy="863873"/>
          </a:xfrm>
          <a:prstGeom prst="rect">
            <a:avLst/>
          </a:prstGeom>
          <a:solidFill>
            <a:srgbClr val="FFC6A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err="1">
                <a:solidFill>
                  <a:schemeClr val="accent1"/>
                </a:solidFill>
              </a:rPr>
              <a:t>Internalised</a:t>
            </a:r>
            <a:r>
              <a:rPr lang="en-US" b="1" dirty="0">
                <a:solidFill>
                  <a:schemeClr val="accent1"/>
                </a:solidFill>
              </a:rPr>
              <a:t> sexual stigma</a:t>
            </a:r>
          </a:p>
        </p:txBody>
      </p:sp>
      <p:sp>
        <p:nvSpPr>
          <p:cNvPr id="11" name="Rectangle 10">
            <a:extLst>
              <a:ext uri="{FF2B5EF4-FFF2-40B4-BE49-F238E27FC236}">
                <a16:creationId xmlns:a16="http://schemas.microsoft.com/office/drawing/2014/main" id="{67ABC7EA-6E9C-A4E7-45D7-5C66CA051628}"/>
              </a:ext>
            </a:extLst>
          </p:cNvPr>
          <p:cNvSpPr/>
          <p:nvPr/>
        </p:nvSpPr>
        <p:spPr>
          <a:xfrm>
            <a:off x="6312694" y="1760627"/>
            <a:ext cx="3384550" cy="863873"/>
          </a:xfrm>
          <a:prstGeom prst="rect">
            <a:avLst/>
          </a:prstGeom>
          <a:solidFill>
            <a:srgbClr val="FFBE4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accent1"/>
                </a:solidFill>
              </a:rPr>
              <a:t>Lack of social engagement</a:t>
            </a:r>
          </a:p>
        </p:txBody>
      </p:sp>
      <p:sp>
        <p:nvSpPr>
          <p:cNvPr id="12" name="Rectangle 11">
            <a:extLst>
              <a:ext uri="{FF2B5EF4-FFF2-40B4-BE49-F238E27FC236}">
                <a16:creationId xmlns:a16="http://schemas.microsoft.com/office/drawing/2014/main" id="{35B6987E-79FE-6F65-3EA9-F1C291BDA9C2}"/>
              </a:ext>
            </a:extLst>
          </p:cNvPr>
          <p:cNvSpPr/>
          <p:nvPr/>
        </p:nvSpPr>
        <p:spPr>
          <a:xfrm>
            <a:off x="2176209" y="3243080"/>
            <a:ext cx="3384550" cy="863873"/>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tx1"/>
                </a:solidFill>
              </a:rPr>
              <a:t>Not disclosing gender or sexual identity</a:t>
            </a:r>
          </a:p>
        </p:txBody>
      </p:sp>
      <p:sp>
        <p:nvSpPr>
          <p:cNvPr id="14" name="Rectangle 13">
            <a:extLst>
              <a:ext uri="{FF2B5EF4-FFF2-40B4-BE49-F238E27FC236}">
                <a16:creationId xmlns:a16="http://schemas.microsoft.com/office/drawing/2014/main" id="{406203C1-2295-14DE-6360-FC02BBAE2047}"/>
              </a:ext>
            </a:extLst>
          </p:cNvPr>
          <p:cNvSpPr/>
          <p:nvPr/>
        </p:nvSpPr>
        <p:spPr>
          <a:xfrm>
            <a:off x="6360319" y="3222030"/>
            <a:ext cx="3384550" cy="863873"/>
          </a:xfrm>
          <a:prstGeom prst="rect">
            <a:avLst/>
          </a:prstGeom>
          <a:solidFill>
            <a:schemeClr val="accent6">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solidFill>
                  <a:schemeClr val="accent1"/>
                </a:solidFill>
              </a:rPr>
              <a:t>Poor mental/physical health</a:t>
            </a:r>
          </a:p>
        </p:txBody>
      </p:sp>
    </p:spTree>
    <p:extLst>
      <p:ext uri="{BB962C8B-B14F-4D97-AF65-F5344CB8AC3E}">
        <p14:creationId xmlns:p14="http://schemas.microsoft.com/office/powerpoint/2010/main" val="181034652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2">
            <a:extLst>
              <a:ext uri="{FF2B5EF4-FFF2-40B4-BE49-F238E27FC236}">
                <a16:creationId xmlns:a16="http://schemas.microsoft.com/office/drawing/2014/main" id="{3EA681E4-D85A-7E4C-AB53-D7E35BEEDAEC}"/>
              </a:ext>
            </a:extLst>
          </p:cNvPr>
          <p:cNvSpPr txBox="1">
            <a:spLocks/>
          </p:cNvSpPr>
          <p:nvPr/>
        </p:nvSpPr>
        <p:spPr>
          <a:xfrm>
            <a:off x="643467" y="1782981"/>
            <a:ext cx="6891187" cy="43939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3600" dirty="0"/>
              <a:t>Culture is the shared way of life of a group of people that includes </a:t>
            </a:r>
            <a:r>
              <a:rPr lang="en-US" altLang="en-US" sz="3600" b="1" dirty="0"/>
              <a:t>beliefs, values, ideas, language, communication, norms and visibly expressed forms such as customs, art, music, clothing, food, and etiquette</a:t>
            </a:r>
            <a:r>
              <a:rPr lang="en-US" altLang="en-US" sz="3600" dirty="0"/>
              <a:t>. </a:t>
            </a:r>
          </a:p>
          <a:p>
            <a:pPr marL="0"/>
            <a:endParaRPr lang="en-US" altLang="en-US" sz="3600" dirty="0"/>
          </a:p>
          <a:p>
            <a:pPr marL="0" indent="0">
              <a:buNone/>
            </a:pPr>
            <a:endParaRPr lang="en-US" altLang="en-US" sz="3600" dirty="0"/>
          </a:p>
        </p:txBody>
      </p:sp>
      <p:sp>
        <p:nvSpPr>
          <p:cNvPr id="28" name="Isosceles Triangle 2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6CAF2BF2-6B43-C544-A0BC-CB7620E356E9}"/>
              </a:ext>
            </a:extLst>
          </p:cNvPr>
          <p:cNvPicPr>
            <a:picLocks noChangeAspect="1"/>
          </p:cNvPicPr>
          <p:nvPr/>
        </p:nvPicPr>
        <p:blipFill rotWithShape="1">
          <a:blip r:embed="rId3">
            <a:extLst>
              <a:ext uri="{28A0092B-C50C-407E-A947-70E740481C1C}">
                <a14:useLocalDpi xmlns:a14="http://schemas.microsoft.com/office/drawing/2010/main" val="0"/>
              </a:ext>
            </a:extLst>
          </a:blip>
          <a:srcRect l="8606" r="2657"/>
          <a:stretch/>
        </p:blipFill>
        <p:spPr bwMode="auto">
          <a:xfrm>
            <a:off x="8129873" y="10"/>
            <a:ext cx="4062128"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Group 31">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33" name="Rectangle 3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Slide Number Placeholder 2">
            <a:extLst>
              <a:ext uri="{FF2B5EF4-FFF2-40B4-BE49-F238E27FC236}">
                <a16:creationId xmlns:a16="http://schemas.microsoft.com/office/drawing/2014/main" id="{55AD111D-55D3-B34A-8249-5622B5887918}"/>
              </a:ext>
            </a:extLst>
          </p:cNvPr>
          <p:cNvSpPr>
            <a:spLocks noGrp="1"/>
          </p:cNvSpPr>
          <p:nvPr>
            <p:ph type="sldNum" sz="quarter" idx="12"/>
          </p:nvPr>
        </p:nvSpPr>
        <p:spPr>
          <a:xfrm>
            <a:off x="8805333" y="6356350"/>
            <a:ext cx="2743200" cy="365125"/>
          </a:xfrm>
        </p:spPr>
        <p:txBody>
          <a:bodyPr vert="horz" lIns="91440" tIns="45720" rIns="91440" bIns="45720" rtlCol="0" anchor="ctr">
            <a:normAutofit/>
          </a:bodyPr>
          <a:lstStyle/>
          <a:p>
            <a:pPr>
              <a:spcAft>
                <a:spcPts val="600"/>
              </a:spcAft>
              <a:defRPr/>
            </a:pPr>
            <a:fld id="{E266169A-3D9A-5745-AC0B-3294AEB97636}" type="slidenum">
              <a:rPr lang="en-US">
                <a:solidFill>
                  <a:srgbClr val="FFFFFF"/>
                </a:solidFill>
                <a:latin typeface="Calibri" panose="020F0502020204030204"/>
              </a:rPr>
              <a:pPr>
                <a:spcAft>
                  <a:spcPts val="600"/>
                </a:spcAft>
                <a:defRPr/>
              </a:pPr>
              <a:t>7</a:t>
            </a:fld>
            <a:endParaRPr lang="en-US">
              <a:solidFill>
                <a:srgbClr val="FFFFFF"/>
              </a:solidFill>
              <a:latin typeface="Calibri" panose="020F0502020204030204"/>
            </a:endParaRPr>
          </a:p>
        </p:txBody>
      </p:sp>
      <p:sp>
        <p:nvSpPr>
          <p:cNvPr id="2" name="Rectangle 4">
            <a:extLst>
              <a:ext uri="{FF2B5EF4-FFF2-40B4-BE49-F238E27FC236}">
                <a16:creationId xmlns:a16="http://schemas.microsoft.com/office/drawing/2014/main" id="{C5D2130E-3E3C-2848-BE03-E4BF7B6D4FC1}"/>
              </a:ext>
            </a:extLst>
          </p:cNvPr>
          <p:cNvSpPr/>
          <p:nvPr/>
        </p:nvSpPr>
        <p:spPr>
          <a:xfrm rot="11529462">
            <a:off x="11920736" y="4342955"/>
            <a:ext cx="543464" cy="2620456"/>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EA5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4">
            <a:extLst>
              <a:ext uri="{FF2B5EF4-FFF2-40B4-BE49-F238E27FC236}">
                <a16:creationId xmlns:a16="http://schemas.microsoft.com/office/drawing/2014/main" id="{D8E447EE-981F-3445-AAD4-44D479B9FA6B}"/>
              </a:ext>
            </a:extLst>
          </p:cNvPr>
          <p:cNvSpPr/>
          <p:nvPr/>
        </p:nvSpPr>
        <p:spPr>
          <a:xfrm rot="16926037">
            <a:off x="1806675" y="4346417"/>
            <a:ext cx="1060836" cy="5022514"/>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E30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BDD811C-C50B-4A4E-828F-5209BC7D9D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299" y="6185420"/>
            <a:ext cx="1154487" cy="524137"/>
          </a:xfrm>
          <a:prstGeom prst="rect">
            <a:avLst/>
          </a:prstGeom>
        </p:spPr>
      </p:pic>
      <p:sp>
        <p:nvSpPr>
          <p:cNvPr id="13" name="Content Placeholder 2">
            <a:extLst>
              <a:ext uri="{FF2B5EF4-FFF2-40B4-BE49-F238E27FC236}">
                <a16:creationId xmlns:a16="http://schemas.microsoft.com/office/drawing/2014/main" id="{1957753C-E106-DC4D-9D84-C4CDF38E7EED}"/>
              </a:ext>
            </a:extLst>
          </p:cNvPr>
          <p:cNvSpPr txBox="1">
            <a:spLocks/>
          </p:cNvSpPr>
          <p:nvPr/>
        </p:nvSpPr>
        <p:spPr>
          <a:xfrm>
            <a:off x="684213" y="1196975"/>
            <a:ext cx="8208962" cy="5130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defRPr/>
            </a:pPr>
            <a:endParaRPr lang="en-GB" sz="1800" dirty="0"/>
          </a:p>
        </p:txBody>
      </p:sp>
      <p:sp>
        <p:nvSpPr>
          <p:cNvPr id="18" name="Title 1">
            <a:extLst>
              <a:ext uri="{FF2B5EF4-FFF2-40B4-BE49-F238E27FC236}">
                <a16:creationId xmlns:a16="http://schemas.microsoft.com/office/drawing/2014/main" id="{1CBA5571-A8CB-4F4F-A5C3-70ED7D967CED}"/>
              </a:ext>
            </a:extLst>
          </p:cNvPr>
          <p:cNvSpPr txBox="1">
            <a:spLocks/>
          </p:cNvSpPr>
          <p:nvPr/>
        </p:nvSpPr>
        <p:spPr>
          <a:xfrm>
            <a:off x="695325" y="620713"/>
            <a:ext cx="9865171" cy="576039"/>
          </a:xfrm>
          <a:prstGeom prst="rect">
            <a:avLst/>
          </a:prstGeom>
        </p:spPr>
        <p:txBody>
          <a:bodyPr lIns="0" tIns="0" rIns="0" bIns="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400" b="1" dirty="0">
                <a:solidFill>
                  <a:srgbClr val="E30A0A"/>
                </a:solidFill>
                <a:latin typeface="Arial Black" panose="020B0604020202020204" pitchFamily="34" charset="0"/>
                <a:cs typeface="Arial Black" panose="020B0604020202020204" pitchFamily="34" charset="0"/>
              </a:rPr>
              <a:t>WHAT DO WE MEAN BY CULTURE? </a:t>
            </a:r>
          </a:p>
        </p:txBody>
      </p:sp>
    </p:spTree>
    <p:extLst>
      <p:ext uri="{BB962C8B-B14F-4D97-AF65-F5344CB8AC3E}">
        <p14:creationId xmlns:p14="http://schemas.microsoft.com/office/powerpoint/2010/main" val="325419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3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1CBA5571-A8CB-4F4F-A5C3-70ED7D967CED}"/>
              </a:ext>
            </a:extLst>
          </p:cNvPr>
          <p:cNvSpPr txBox="1">
            <a:spLocks/>
          </p:cNvSpPr>
          <p:nvPr/>
        </p:nvSpPr>
        <p:spPr>
          <a:xfrm>
            <a:off x="589560" y="856180"/>
            <a:ext cx="4560584" cy="11280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700" b="1"/>
              <a:t>WHAT DO WE MEAN BY CULTURE? </a:t>
            </a:r>
          </a:p>
        </p:txBody>
      </p:sp>
      <p:grpSp>
        <p:nvGrpSpPr>
          <p:cNvPr id="48" name="Group 4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42" name="Rectangle 4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Rectangle 4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a:extLst>
              <a:ext uri="{FF2B5EF4-FFF2-40B4-BE49-F238E27FC236}">
                <a16:creationId xmlns:a16="http://schemas.microsoft.com/office/drawing/2014/main" id="{74912D1C-E7B1-6046-94DD-CB1CF3CF2375}"/>
              </a:ext>
            </a:extLst>
          </p:cNvPr>
          <p:cNvSpPr txBox="1">
            <a:spLocks/>
          </p:cNvSpPr>
          <p:nvPr/>
        </p:nvSpPr>
        <p:spPr>
          <a:xfrm>
            <a:off x="590719" y="2330505"/>
            <a:ext cx="4797939" cy="418829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n-US" altLang="en-US" sz="2400" dirty="0"/>
              <a:t>Culture influences individuals’ lifestyles, personal identity and their relationship with others both within and outside their culture. </a:t>
            </a:r>
          </a:p>
          <a:p>
            <a:pPr marL="0"/>
            <a:r>
              <a:rPr lang="en-US" altLang="en-US" sz="2400" dirty="0"/>
              <a:t>Cultures are dynamic and ever changing as individuals are influenced by, and influence their culture, by different degrees (Papadopoulos and Lees 2003).</a:t>
            </a:r>
          </a:p>
          <a:p>
            <a:pPr marL="0"/>
            <a:endParaRPr lang="en-US" altLang="en-US" sz="2400" dirty="0"/>
          </a:p>
          <a:p>
            <a:pPr marL="0"/>
            <a:endParaRPr lang="en-US" altLang="en-US" sz="2400" dirty="0"/>
          </a:p>
        </p:txBody>
      </p:sp>
      <p:sp>
        <p:nvSpPr>
          <p:cNvPr id="47" name="Rectangle 4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
            <a:extLst>
              <a:ext uri="{FF2B5EF4-FFF2-40B4-BE49-F238E27FC236}">
                <a16:creationId xmlns:a16="http://schemas.microsoft.com/office/drawing/2014/main" id="{90D1F5C1-D6EF-1243-BA5F-7AE2A86BF1C7}"/>
              </a:ext>
            </a:extLst>
          </p:cNvPr>
          <p:cNvPicPr>
            <a:picLocks noChangeAspect="1"/>
          </p:cNvPicPr>
          <p:nvPr/>
        </p:nvPicPr>
        <p:blipFill rotWithShape="1">
          <a:blip r:embed="rId3">
            <a:extLst>
              <a:ext uri="{28A0092B-C50C-407E-A947-70E740481C1C}">
                <a14:useLocalDpi xmlns:a14="http://schemas.microsoft.com/office/drawing/2010/main" val="0"/>
              </a:ext>
            </a:extLst>
          </a:blip>
          <a:srcRect t="780" r="4" b="2043"/>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2">
            <a:extLst>
              <a:ext uri="{FF2B5EF4-FFF2-40B4-BE49-F238E27FC236}">
                <a16:creationId xmlns:a16="http://schemas.microsoft.com/office/drawing/2014/main" id="{55AD111D-55D3-B34A-8249-5622B5887918}"/>
              </a:ext>
            </a:extLst>
          </p:cNvPr>
          <p:cNvSpPr>
            <a:spLocks noGrp="1"/>
          </p:cNvSpPr>
          <p:nvPr>
            <p:ph type="sldNum" sz="quarter" idx="12"/>
          </p:nvPr>
        </p:nvSpPr>
        <p:spPr>
          <a:xfrm>
            <a:off x="9385070" y="6492240"/>
            <a:ext cx="1055716" cy="365125"/>
          </a:xfrm>
        </p:spPr>
        <p:txBody>
          <a:bodyPr vert="horz" lIns="91440" tIns="45720" rIns="91440" bIns="45720" rtlCol="0" anchor="ctr">
            <a:normAutofit/>
          </a:bodyPr>
          <a:lstStyle/>
          <a:p>
            <a:pPr>
              <a:spcAft>
                <a:spcPts val="600"/>
              </a:spcAft>
              <a:defRPr/>
            </a:pPr>
            <a:fld id="{E266169A-3D9A-5745-AC0B-3294AEB97636}" type="slidenum">
              <a:rPr lang="en-US">
                <a:solidFill>
                  <a:prstClr val="black">
                    <a:tint val="75000"/>
                  </a:prstClr>
                </a:solidFill>
                <a:latin typeface="Calibri" panose="020F0502020204030204"/>
              </a:rPr>
              <a:pPr>
                <a:spcAft>
                  <a:spcPts val="600"/>
                </a:spcAft>
                <a:defRPr/>
              </a:pPr>
              <a:t>8</a:t>
            </a:fld>
            <a:endParaRPr lang="en-US">
              <a:solidFill>
                <a:prstClr val="black">
                  <a:tint val="75000"/>
                </a:prstClr>
              </a:solidFill>
              <a:latin typeface="Calibri" panose="020F0502020204030204"/>
            </a:endParaRPr>
          </a:p>
        </p:txBody>
      </p:sp>
      <p:sp>
        <p:nvSpPr>
          <p:cNvPr id="2" name="Rectangle 4">
            <a:extLst>
              <a:ext uri="{FF2B5EF4-FFF2-40B4-BE49-F238E27FC236}">
                <a16:creationId xmlns:a16="http://schemas.microsoft.com/office/drawing/2014/main" id="{C5D2130E-3E3C-2848-BE03-E4BF7B6D4FC1}"/>
              </a:ext>
            </a:extLst>
          </p:cNvPr>
          <p:cNvSpPr/>
          <p:nvPr/>
        </p:nvSpPr>
        <p:spPr>
          <a:xfrm rot="11529462">
            <a:off x="11920736" y="4342955"/>
            <a:ext cx="543464" cy="2620456"/>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EA5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08DCD472-5797-E347-942B-FDFD2E5658EE}"/>
              </a:ext>
            </a:extLst>
          </p:cNvPr>
          <p:cNvSpPr txBox="1">
            <a:spLocks/>
          </p:cNvSpPr>
          <p:nvPr/>
        </p:nvSpPr>
        <p:spPr>
          <a:xfrm>
            <a:off x="8495436" y="6546231"/>
            <a:ext cx="3011756" cy="175204"/>
          </a:xfrm>
          <a:prstGeom prst="rect">
            <a:avLst/>
          </a:prstGeom>
        </p:spPr>
        <p:txBody>
          <a:bodyPr lIns="0" tIns="0" rIns="0" bIns="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600"/>
              </a:spcAft>
            </a:pPr>
            <a:r>
              <a:rPr lang="en-US" sz="1100" b="1" dirty="0">
                <a:solidFill>
                  <a:srgbClr val="EA521D"/>
                </a:solidFill>
                <a:latin typeface="Arial Black" panose="020B0604020202020204" pitchFamily="34" charset="0"/>
                <a:cs typeface="Arial Black" panose="020B0604020202020204" pitchFamily="34" charset="0"/>
              </a:rPr>
              <a:t>CULTURAL COMPETENCE</a:t>
            </a:r>
            <a:endParaRPr lang="en-US" sz="1100" b="1">
              <a:solidFill>
                <a:srgbClr val="EA521D"/>
              </a:solidFill>
              <a:latin typeface="Arial Black" panose="020B0604020202020204" pitchFamily="34" charset="0"/>
              <a:cs typeface="Arial Black" panose="020B0604020202020204" pitchFamily="34" charset="0"/>
            </a:endParaRPr>
          </a:p>
        </p:txBody>
      </p:sp>
      <p:sp>
        <p:nvSpPr>
          <p:cNvPr id="11" name="Rectangle 4">
            <a:extLst>
              <a:ext uri="{FF2B5EF4-FFF2-40B4-BE49-F238E27FC236}">
                <a16:creationId xmlns:a16="http://schemas.microsoft.com/office/drawing/2014/main" id="{D8E447EE-981F-3445-AAD4-44D479B9FA6B}"/>
              </a:ext>
            </a:extLst>
          </p:cNvPr>
          <p:cNvSpPr/>
          <p:nvPr/>
        </p:nvSpPr>
        <p:spPr>
          <a:xfrm rot="16926037">
            <a:off x="1806675" y="4346417"/>
            <a:ext cx="1060836" cy="5022514"/>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E30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BDD811C-C50B-4A4E-828F-5209BC7D9D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299" y="6185420"/>
            <a:ext cx="1154487" cy="524137"/>
          </a:xfrm>
          <a:prstGeom prst="rect">
            <a:avLst/>
          </a:prstGeom>
        </p:spPr>
      </p:pic>
      <p:sp>
        <p:nvSpPr>
          <p:cNvPr id="13" name="Content Placeholder 2">
            <a:extLst>
              <a:ext uri="{FF2B5EF4-FFF2-40B4-BE49-F238E27FC236}">
                <a16:creationId xmlns:a16="http://schemas.microsoft.com/office/drawing/2014/main" id="{1957753C-E106-DC4D-9D84-C4CDF38E7EED}"/>
              </a:ext>
            </a:extLst>
          </p:cNvPr>
          <p:cNvSpPr txBox="1">
            <a:spLocks/>
          </p:cNvSpPr>
          <p:nvPr/>
        </p:nvSpPr>
        <p:spPr>
          <a:xfrm>
            <a:off x="684213" y="1196975"/>
            <a:ext cx="8208962" cy="5130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defRPr/>
            </a:pPr>
            <a:endParaRPr lang="en-GB" sz="1800" dirty="0"/>
          </a:p>
        </p:txBody>
      </p:sp>
    </p:spTree>
    <p:extLst>
      <p:ext uri="{BB962C8B-B14F-4D97-AF65-F5344CB8AC3E}">
        <p14:creationId xmlns:p14="http://schemas.microsoft.com/office/powerpoint/2010/main" val="417210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F687420-BEB4-45CD-8226-339BE553B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021C72E9-4FFD-F642-9292-087C1D4DF696}"/>
              </a:ext>
            </a:extLst>
          </p:cNvPr>
          <p:cNvSpPr txBox="1">
            <a:spLocks/>
          </p:cNvSpPr>
          <p:nvPr/>
        </p:nvSpPr>
        <p:spPr>
          <a:xfrm>
            <a:off x="645064" y="525982"/>
            <a:ext cx="4282983" cy="120036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b="1"/>
              <a:t>CULTURAL COMPETENCE </a:t>
            </a:r>
          </a:p>
        </p:txBody>
      </p:sp>
      <p:sp>
        <p:nvSpPr>
          <p:cNvPr id="23" name="Rectangle 22">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7C4EE218-0C77-4949-B63E-34120E1C6774}"/>
              </a:ext>
            </a:extLst>
          </p:cNvPr>
          <p:cNvSpPr txBox="1">
            <a:spLocks/>
          </p:cNvSpPr>
          <p:nvPr/>
        </p:nvSpPr>
        <p:spPr>
          <a:xfrm>
            <a:off x="645066" y="2031101"/>
            <a:ext cx="4741494" cy="378150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r>
              <a:rPr lang="en-US" altLang="en-US" sz="1800" dirty="0"/>
              <a:t>Cultural competence is the capacity to provide</a:t>
            </a:r>
            <a:r>
              <a:rPr lang="en-US" altLang="en-US" sz="1800" b="1" dirty="0"/>
              <a:t> effective healthcare </a:t>
            </a:r>
            <a:r>
              <a:rPr lang="en-US" altLang="en-US" sz="1800" dirty="0"/>
              <a:t>taking into consideration people's </a:t>
            </a:r>
            <a:r>
              <a:rPr lang="en-US" altLang="en-US" sz="1800" b="1" dirty="0"/>
              <a:t>cultural beliefs, </a:t>
            </a:r>
            <a:r>
              <a:rPr lang="en-GB" altLang="en-US" sz="1800" b="1" dirty="0"/>
              <a:t>behaviours</a:t>
            </a:r>
            <a:r>
              <a:rPr lang="en-US" altLang="en-US" sz="1800" b="1" dirty="0"/>
              <a:t> and needs</a:t>
            </a:r>
            <a:r>
              <a:rPr lang="en-US" altLang="en-US" sz="1800" dirty="0"/>
              <a:t>. </a:t>
            </a:r>
          </a:p>
          <a:p>
            <a:pPr marL="0"/>
            <a:r>
              <a:rPr lang="en-US" altLang="en-US" sz="1800" dirty="0"/>
              <a:t>Cultural competence is both a results from the synthesis of </a:t>
            </a:r>
            <a:r>
              <a:rPr lang="en-US" altLang="en-US" sz="1800" b="1" dirty="0"/>
              <a:t>knowledge and skills </a:t>
            </a:r>
            <a:r>
              <a:rPr lang="en-US" altLang="en-US" sz="1800" dirty="0"/>
              <a:t>which we acquire during our personal and professional lives (to which we are constantly adding) and its application in the assessment of </a:t>
            </a:r>
            <a:r>
              <a:rPr lang="en-US" altLang="en-US" sz="1800" b="1" dirty="0"/>
              <a:t>clients’ needs, clinical diagnosis and other caring skills</a:t>
            </a:r>
            <a:r>
              <a:rPr lang="en-US" altLang="en-US" sz="1800" dirty="0"/>
              <a:t>. </a:t>
            </a:r>
          </a:p>
          <a:p>
            <a:pPr marL="0"/>
            <a:r>
              <a:rPr lang="en-US" altLang="en-US" sz="1800" dirty="0"/>
              <a:t>A most important component of this stage is the ability to </a:t>
            </a:r>
            <a:r>
              <a:rPr lang="en-US" altLang="en-US" sz="1800" dirty="0" err="1"/>
              <a:t>recognise</a:t>
            </a:r>
            <a:r>
              <a:rPr lang="en-US" altLang="en-US" sz="1800" dirty="0"/>
              <a:t> and challenge racism and other forms of discrimination and oppressive practice.</a:t>
            </a:r>
          </a:p>
        </p:txBody>
      </p:sp>
      <p:sp>
        <p:nvSpPr>
          <p:cNvPr id="25" name="Rectangle 24">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a:extLst>
              <a:ext uri="{FF2B5EF4-FFF2-40B4-BE49-F238E27FC236}">
                <a16:creationId xmlns:a16="http://schemas.microsoft.com/office/drawing/2014/main" id="{1F585620-30F6-2641-A620-835DED46F75B}"/>
              </a:ext>
            </a:extLst>
          </p:cNvPr>
          <p:cNvPicPr>
            <a:picLocks noChangeAspect="1"/>
          </p:cNvPicPr>
          <p:nvPr/>
        </p:nvPicPr>
        <p:blipFill rotWithShape="1">
          <a:blip r:embed="rId3">
            <a:extLst>
              <a:ext uri="{28A0092B-C50C-407E-A947-70E740481C1C}">
                <a14:useLocalDpi xmlns:a14="http://schemas.microsoft.com/office/drawing/2010/main" val="0"/>
              </a:ext>
            </a:extLst>
          </a:blip>
          <a:srcRect l="18903" r="7463" b="-1"/>
          <a:stretch/>
        </p:blipFill>
        <p:spPr bwMode="auto">
          <a:xfrm>
            <a:off x="5987738" y="650494"/>
            <a:ext cx="5628018" cy="53241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Slide Number Placeholder 2">
            <a:extLst>
              <a:ext uri="{FF2B5EF4-FFF2-40B4-BE49-F238E27FC236}">
                <a16:creationId xmlns:a16="http://schemas.microsoft.com/office/drawing/2014/main" id="{55AD111D-55D3-B34A-8249-5622B5887918}"/>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defRPr/>
            </a:pPr>
            <a:fld id="{E266169A-3D9A-5745-AC0B-3294AEB97636}" type="slidenum">
              <a:rPr lang="en-US" smtClean="0">
                <a:solidFill>
                  <a:prstClr val="black">
                    <a:tint val="75000"/>
                  </a:prstClr>
                </a:solidFill>
                <a:latin typeface="Calibri" panose="020F0502020204030204"/>
              </a:rPr>
              <a:pPr>
                <a:spcAft>
                  <a:spcPts val="600"/>
                </a:spcAft>
                <a:defRPr/>
              </a:pPr>
              <a:t>9</a:t>
            </a:fld>
            <a:endParaRPr lang="en-US">
              <a:solidFill>
                <a:prstClr val="black">
                  <a:tint val="75000"/>
                </a:prstClr>
              </a:solidFill>
              <a:latin typeface="Calibri" panose="020F0502020204030204"/>
            </a:endParaRPr>
          </a:p>
        </p:txBody>
      </p:sp>
      <p:sp>
        <p:nvSpPr>
          <p:cNvPr id="2" name="Rectangle 4">
            <a:extLst>
              <a:ext uri="{FF2B5EF4-FFF2-40B4-BE49-F238E27FC236}">
                <a16:creationId xmlns:a16="http://schemas.microsoft.com/office/drawing/2014/main" id="{C5D2130E-3E3C-2848-BE03-E4BF7B6D4FC1}"/>
              </a:ext>
            </a:extLst>
          </p:cNvPr>
          <p:cNvSpPr/>
          <p:nvPr/>
        </p:nvSpPr>
        <p:spPr>
          <a:xfrm rot="11529462">
            <a:off x="11920736" y="4342955"/>
            <a:ext cx="543464" cy="2620456"/>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EA52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08DCD472-5797-E347-942B-FDFD2E5658EE}"/>
              </a:ext>
            </a:extLst>
          </p:cNvPr>
          <p:cNvSpPr txBox="1">
            <a:spLocks/>
          </p:cNvSpPr>
          <p:nvPr/>
        </p:nvSpPr>
        <p:spPr>
          <a:xfrm>
            <a:off x="8495436" y="6546231"/>
            <a:ext cx="3011756" cy="175204"/>
          </a:xfrm>
          <a:prstGeom prst="rect">
            <a:avLst/>
          </a:prstGeom>
        </p:spPr>
        <p:txBody>
          <a:bodyPr lIns="0" tIns="0" rIns="0" bIns="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Aft>
                <a:spcPts val="600"/>
              </a:spcAft>
            </a:pPr>
            <a:r>
              <a:rPr lang="en-US" sz="1100" b="1" dirty="0">
                <a:solidFill>
                  <a:srgbClr val="EA521D"/>
                </a:solidFill>
                <a:latin typeface="Arial Black" panose="020B0604020202020204" pitchFamily="34" charset="0"/>
                <a:cs typeface="Arial Black" panose="020B0604020202020204" pitchFamily="34" charset="0"/>
              </a:rPr>
              <a:t>CULTURAL COMPETENCE</a:t>
            </a:r>
            <a:endParaRPr lang="en-US" sz="1100" b="1">
              <a:solidFill>
                <a:srgbClr val="EA521D"/>
              </a:solidFill>
              <a:latin typeface="Arial Black" panose="020B0604020202020204" pitchFamily="34" charset="0"/>
              <a:cs typeface="Arial Black" panose="020B0604020202020204" pitchFamily="34" charset="0"/>
            </a:endParaRPr>
          </a:p>
        </p:txBody>
      </p:sp>
      <p:sp>
        <p:nvSpPr>
          <p:cNvPr id="11" name="Rectangle 4">
            <a:extLst>
              <a:ext uri="{FF2B5EF4-FFF2-40B4-BE49-F238E27FC236}">
                <a16:creationId xmlns:a16="http://schemas.microsoft.com/office/drawing/2014/main" id="{D8E447EE-981F-3445-AAD4-44D479B9FA6B}"/>
              </a:ext>
            </a:extLst>
          </p:cNvPr>
          <p:cNvSpPr/>
          <p:nvPr/>
        </p:nvSpPr>
        <p:spPr>
          <a:xfrm rot="16926037">
            <a:off x="1806675" y="4346417"/>
            <a:ext cx="1060836" cy="5022514"/>
          </a:xfrm>
          <a:custGeom>
            <a:avLst/>
            <a:gdLst>
              <a:gd name="connsiteX0" fmla="*/ 0 w 6729984"/>
              <a:gd name="connsiteY0" fmla="*/ 0 h 7923656"/>
              <a:gd name="connsiteX1" fmla="*/ 6729984 w 6729984"/>
              <a:gd name="connsiteY1" fmla="*/ 0 h 7923656"/>
              <a:gd name="connsiteX2" fmla="*/ 6729984 w 6729984"/>
              <a:gd name="connsiteY2" fmla="*/ 7923656 h 7923656"/>
              <a:gd name="connsiteX3" fmla="*/ 0 w 6729984"/>
              <a:gd name="connsiteY3" fmla="*/ 7923656 h 7923656"/>
              <a:gd name="connsiteX4" fmla="*/ 0 w 6729984"/>
              <a:gd name="connsiteY4" fmla="*/ 0 h 7923656"/>
              <a:gd name="connsiteX0" fmla="*/ 0 w 7375066"/>
              <a:gd name="connsiteY0" fmla="*/ 1832272 h 7923656"/>
              <a:gd name="connsiteX1" fmla="*/ 7375066 w 7375066"/>
              <a:gd name="connsiteY1" fmla="*/ 0 h 7923656"/>
              <a:gd name="connsiteX2" fmla="*/ 7375066 w 7375066"/>
              <a:gd name="connsiteY2" fmla="*/ 7923656 h 7923656"/>
              <a:gd name="connsiteX3" fmla="*/ 645082 w 7375066"/>
              <a:gd name="connsiteY3" fmla="*/ 7923656 h 7923656"/>
              <a:gd name="connsiteX4" fmla="*/ 0 w 7375066"/>
              <a:gd name="connsiteY4" fmla="*/ 1832272 h 7923656"/>
              <a:gd name="connsiteX0" fmla="*/ 0 w 7375066"/>
              <a:gd name="connsiteY0" fmla="*/ 1832272 h 8555080"/>
              <a:gd name="connsiteX1" fmla="*/ 7375066 w 7375066"/>
              <a:gd name="connsiteY1" fmla="*/ 0 h 8555080"/>
              <a:gd name="connsiteX2" fmla="*/ 7375066 w 7375066"/>
              <a:gd name="connsiteY2" fmla="*/ 7923656 h 8555080"/>
              <a:gd name="connsiteX3" fmla="*/ 1427443 w 7375066"/>
              <a:gd name="connsiteY3" fmla="*/ 8555080 h 8555080"/>
              <a:gd name="connsiteX4" fmla="*/ 0 w 7375066"/>
              <a:gd name="connsiteY4" fmla="*/ 1832272 h 8555080"/>
              <a:gd name="connsiteX0" fmla="*/ 0 w 7379504"/>
              <a:gd name="connsiteY0" fmla="*/ 1832272 h 8555080"/>
              <a:gd name="connsiteX1" fmla="*/ 7375066 w 7379504"/>
              <a:gd name="connsiteY1" fmla="*/ 0 h 8555080"/>
              <a:gd name="connsiteX2" fmla="*/ 7379504 w 7379504"/>
              <a:gd name="connsiteY2" fmla="*/ 7299493 h 8555080"/>
              <a:gd name="connsiteX3" fmla="*/ 1427443 w 7379504"/>
              <a:gd name="connsiteY3" fmla="*/ 8555080 h 8555080"/>
              <a:gd name="connsiteX4" fmla="*/ 0 w 7379504"/>
              <a:gd name="connsiteY4" fmla="*/ 1832272 h 8555080"/>
              <a:gd name="connsiteX0" fmla="*/ 0 w 7383348"/>
              <a:gd name="connsiteY0" fmla="*/ 1559770 h 8282578"/>
              <a:gd name="connsiteX1" fmla="*/ 7383130 w 7383348"/>
              <a:gd name="connsiteY1" fmla="*/ 0 h 8282578"/>
              <a:gd name="connsiteX2" fmla="*/ 7379504 w 7383348"/>
              <a:gd name="connsiteY2" fmla="*/ 7026991 h 8282578"/>
              <a:gd name="connsiteX3" fmla="*/ 1427443 w 7383348"/>
              <a:gd name="connsiteY3" fmla="*/ 8282578 h 8282578"/>
              <a:gd name="connsiteX4" fmla="*/ 0 w 7383348"/>
              <a:gd name="connsiteY4" fmla="*/ 1559770 h 8282578"/>
              <a:gd name="connsiteX0" fmla="*/ 0 w 7387625"/>
              <a:gd name="connsiteY0" fmla="*/ 1576541 h 8299349"/>
              <a:gd name="connsiteX1" fmla="*/ 7387488 w 7387625"/>
              <a:gd name="connsiteY1" fmla="*/ 0 h 8299349"/>
              <a:gd name="connsiteX2" fmla="*/ 7379504 w 7387625"/>
              <a:gd name="connsiteY2" fmla="*/ 7043762 h 8299349"/>
              <a:gd name="connsiteX3" fmla="*/ 1427443 w 7387625"/>
              <a:gd name="connsiteY3" fmla="*/ 8299349 h 8299349"/>
              <a:gd name="connsiteX4" fmla="*/ 0 w 7387625"/>
              <a:gd name="connsiteY4" fmla="*/ 1576541 h 8299349"/>
              <a:gd name="connsiteX0" fmla="*/ 0 w 7389221"/>
              <a:gd name="connsiteY0" fmla="*/ 1568962 h 8291770"/>
              <a:gd name="connsiteX1" fmla="*/ 7389100 w 7389221"/>
              <a:gd name="connsiteY1" fmla="*/ 0 h 8291770"/>
              <a:gd name="connsiteX2" fmla="*/ 7379504 w 7389221"/>
              <a:gd name="connsiteY2" fmla="*/ 7036183 h 8291770"/>
              <a:gd name="connsiteX3" fmla="*/ 1427443 w 7389221"/>
              <a:gd name="connsiteY3" fmla="*/ 8291770 h 8291770"/>
              <a:gd name="connsiteX4" fmla="*/ 0 w 7389221"/>
              <a:gd name="connsiteY4" fmla="*/ 1568962 h 8291770"/>
              <a:gd name="connsiteX0" fmla="*/ 0 w 7389378"/>
              <a:gd name="connsiteY0" fmla="*/ 1568962 h 8291770"/>
              <a:gd name="connsiteX1" fmla="*/ 7389100 w 7389378"/>
              <a:gd name="connsiteY1" fmla="*/ 0 h 8291770"/>
              <a:gd name="connsiteX2" fmla="*/ 7387084 w 7389378"/>
              <a:gd name="connsiteY2" fmla="*/ 7034572 h 8291770"/>
              <a:gd name="connsiteX3" fmla="*/ 1427443 w 7389378"/>
              <a:gd name="connsiteY3" fmla="*/ 8291770 h 8291770"/>
              <a:gd name="connsiteX4" fmla="*/ 0 w 7389378"/>
              <a:gd name="connsiteY4" fmla="*/ 1568962 h 8291770"/>
              <a:gd name="connsiteX0" fmla="*/ 0 w 7394663"/>
              <a:gd name="connsiteY0" fmla="*/ 1568962 h 8291770"/>
              <a:gd name="connsiteX1" fmla="*/ 7389100 w 7394663"/>
              <a:gd name="connsiteY1" fmla="*/ 0 h 8291770"/>
              <a:gd name="connsiteX2" fmla="*/ 7394663 w 7394663"/>
              <a:gd name="connsiteY2" fmla="*/ 7032961 h 8291770"/>
              <a:gd name="connsiteX3" fmla="*/ 1427443 w 7394663"/>
              <a:gd name="connsiteY3" fmla="*/ 8291770 h 8291770"/>
              <a:gd name="connsiteX4" fmla="*/ 0 w 7394663"/>
              <a:gd name="connsiteY4" fmla="*/ 1568962 h 8291770"/>
              <a:gd name="connsiteX0" fmla="*/ 0 w 7873073"/>
              <a:gd name="connsiteY0" fmla="*/ 1670651 h 8291770"/>
              <a:gd name="connsiteX1" fmla="*/ 7867510 w 7873073"/>
              <a:gd name="connsiteY1" fmla="*/ 0 h 8291770"/>
              <a:gd name="connsiteX2" fmla="*/ 7873073 w 7873073"/>
              <a:gd name="connsiteY2" fmla="*/ 7032961 h 8291770"/>
              <a:gd name="connsiteX3" fmla="*/ 1905853 w 7873073"/>
              <a:gd name="connsiteY3" fmla="*/ 8291770 h 8291770"/>
              <a:gd name="connsiteX4" fmla="*/ 0 w 7873073"/>
              <a:gd name="connsiteY4" fmla="*/ 1670651 h 8291770"/>
              <a:gd name="connsiteX0" fmla="*/ 0 w 7873073"/>
              <a:gd name="connsiteY0" fmla="*/ 1670651 h 8403860"/>
              <a:gd name="connsiteX1" fmla="*/ 7867510 w 7873073"/>
              <a:gd name="connsiteY1" fmla="*/ 0 h 8403860"/>
              <a:gd name="connsiteX2" fmla="*/ 7873073 w 7873073"/>
              <a:gd name="connsiteY2" fmla="*/ 7032961 h 8403860"/>
              <a:gd name="connsiteX3" fmla="*/ 1429654 w 7873073"/>
              <a:gd name="connsiteY3" fmla="*/ 8403860 h 8403860"/>
              <a:gd name="connsiteX4" fmla="*/ 0 w 7873073"/>
              <a:gd name="connsiteY4" fmla="*/ 1670651 h 8403860"/>
              <a:gd name="connsiteX0" fmla="*/ 0 w 7873073"/>
              <a:gd name="connsiteY0" fmla="*/ 1670651 h 7565694"/>
              <a:gd name="connsiteX1" fmla="*/ 7867510 w 7873073"/>
              <a:gd name="connsiteY1" fmla="*/ 0 h 7565694"/>
              <a:gd name="connsiteX2" fmla="*/ 7873073 w 7873073"/>
              <a:gd name="connsiteY2" fmla="*/ 7032961 h 7565694"/>
              <a:gd name="connsiteX3" fmla="*/ 5469714 w 7873073"/>
              <a:gd name="connsiteY3" fmla="*/ 7565695 h 7565694"/>
              <a:gd name="connsiteX4" fmla="*/ 0 w 7873073"/>
              <a:gd name="connsiteY4" fmla="*/ 1670651 h 7565694"/>
              <a:gd name="connsiteX0" fmla="*/ 1 w 3880757"/>
              <a:gd name="connsiteY0" fmla="*/ 801481 h 7565696"/>
              <a:gd name="connsiteX1" fmla="*/ 3875194 w 3880757"/>
              <a:gd name="connsiteY1" fmla="*/ 0 h 7565696"/>
              <a:gd name="connsiteX2" fmla="*/ 3880757 w 3880757"/>
              <a:gd name="connsiteY2" fmla="*/ 7032961 h 7565696"/>
              <a:gd name="connsiteX3" fmla="*/ 1477398 w 3880757"/>
              <a:gd name="connsiteY3" fmla="*/ 7565695 h 7565696"/>
              <a:gd name="connsiteX4" fmla="*/ 1 w 3880757"/>
              <a:gd name="connsiteY4" fmla="*/ 801481 h 7565696"/>
              <a:gd name="connsiteX0" fmla="*/ 0 w 3817509"/>
              <a:gd name="connsiteY0" fmla="*/ 808615 h 7565694"/>
              <a:gd name="connsiteX1" fmla="*/ 3811946 w 3817509"/>
              <a:gd name="connsiteY1" fmla="*/ 0 h 7565694"/>
              <a:gd name="connsiteX2" fmla="*/ 3817509 w 3817509"/>
              <a:gd name="connsiteY2" fmla="*/ 7032961 h 7565694"/>
              <a:gd name="connsiteX3" fmla="*/ 1414150 w 3817509"/>
              <a:gd name="connsiteY3" fmla="*/ 7565695 h 7565694"/>
              <a:gd name="connsiteX4" fmla="*/ 0 w 3817509"/>
              <a:gd name="connsiteY4" fmla="*/ 808615 h 7565694"/>
              <a:gd name="connsiteX0" fmla="*/ 0 w 2494762"/>
              <a:gd name="connsiteY0" fmla="*/ 540562 h 7565695"/>
              <a:gd name="connsiteX1" fmla="*/ 2489199 w 2494762"/>
              <a:gd name="connsiteY1" fmla="*/ 0 h 7565695"/>
              <a:gd name="connsiteX2" fmla="*/ 2494762 w 2494762"/>
              <a:gd name="connsiteY2" fmla="*/ 7032961 h 7565695"/>
              <a:gd name="connsiteX3" fmla="*/ 91403 w 2494762"/>
              <a:gd name="connsiteY3" fmla="*/ 7565695 h 7565695"/>
              <a:gd name="connsiteX4" fmla="*/ 0 w 2494762"/>
              <a:gd name="connsiteY4" fmla="*/ 540562 h 7565695"/>
              <a:gd name="connsiteX0" fmla="*/ 1 w 2513184"/>
              <a:gd name="connsiteY0" fmla="*/ 528650 h 7565695"/>
              <a:gd name="connsiteX1" fmla="*/ 2507621 w 2513184"/>
              <a:gd name="connsiteY1" fmla="*/ 0 h 7565695"/>
              <a:gd name="connsiteX2" fmla="*/ 2513184 w 2513184"/>
              <a:gd name="connsiteY2" fmla="*/ 7032961 h 7565695"/>
              <a:gd name="connsiteX3" fmla="*/ 109825 w 2513184"/>
              <a:gd name="connsiteY3" fmla="*/ 7565695 h 7565695"/>
              <a:gd name="connsiteX4" fmla="*/ 1 w 2513184"/>
              <a:gd name="connsiteY4" fmla="*/ 528650 h 7565695"/>
              <a:gd name="connsiteX0" fmla="*/ 0 w 2513183"/>
              <a:gd name="connsiteY0" fmla="*/ 528650 h 7245634"/>
              <a:gd name="connsiteX1" fmla="*/ 2507620 w 2513183"/>
              <a:gd name="connsiteY1" fmla="*/ 0 h 7245634"/>
              <a:gd name="connsiteX2" fmla="*/ 2513183 w 2513183"/>
              <a:gd name="connsiteY2" fmla="*/ 7032961 h 7245634"/>
              <a:gd name="connsiteX3" fmla="*/ 1453137 w 2513183"/>
              <a:gd name="connsiteY3" fmla="*/ 7245634 h 7245634"/>
              <a:gd name="connsiteX4" fmla="*/ 0 w 2513183"/>
              <a:gd name="connsiteY4" fmla="*/ 528650 h 7245634"/>
              <a:gd name="connsiteX0" fmla="*/ 0 w 2513183"/>
              <a:gd name="connsiteY0" fmla="*/ 528650 h 7215302"/>
              <a:gd name="connsiteX1" fmla="*/ 2507620 w 2513183"/>
              <a:gd name="connsiteY1" fmla="*/ 0 h 7215302"/>
              <a:gd name="connsiteX2" fmla="*/ 2513183 w 2513183"/>
              <a:gd name="connsiteY2" fmla="*/ 7032961 h 7215302"/>
              <a:gd name="connsiteX3" fmla="*/ 1446627 w 2513183"/>
              <a:gd name="connsiteY3" fmla="*/ 7215302 h 7215302"/>
              <a:gd name="connsiteX4" fmla="*/ 0 w 2513183"/>
              <a:gd name="connsiteY4" fmla="*/ 528650 h 7215302"/>
              <a:gd name="connsiteX0" fmla="*/ 0 w 2513183"/>
              <a:gd name="connsiteY0" fmla="*/ 528650 h 7221813"/>
              <a:gd name="connsiteX1" fmla="*/ 2507620 w 2513183"/>
              <a:gd name="connsiteY1" fmla="*/ 0 h 7221813"/>
              <a:gd name="connsiteX2" fmla="*/ 2513183 w 2513183"/>
              <a:gd name="connsiteY2" fmla="*/ 7032961 h 7221813"/>
              <a:gd name="connsiteX3" fmla="*/ 1416294 w 2513183"/>
              <a:gd name="connsiteY3" fmla="*/ 7221813 h 7221813"/>
              <a:gd name="connsiteX4" fmla="*/ 0 w 2513183"/>
              <a:gd name="connsiteY4" fmla="*/ 528650 h 7221813"/>
              <a:gd name="connsiteX0" fmla="*/ 0 w 2513183"/>
              <a:gd name="connsiteY0" fmla="*/ 528650 h 7231133"/>
              <a:gd name="connsiteX1" fmla="*/ 2507620 w 2513183"/>
              <a:gd name="connsiteY1" fmla="*/ 0 h 7231133"/>
              <a:gd name="connsiteX2" fmla="*/ 2513183 w 2513183"/>
              <a:gd name="connsiteY2" fmla="*/ 7032961 h 7231133"/>
              <a:gd name="connsiteX3" fmla="*/ 1418294 w 2513183"/>
              <a:gd name="connsiteY3" fmla="*/ 7231132 h 7231133"/>
              <a:gd name="connsiteX4" fmla="*/ 0 w 2513183"/>
              <a:gd name="connsiteY4" fmla="*/ 528650 h 7231133"/>
              <a:gd name="connsiteX0" fmla="*/ 0 w 2513183"/>
              <a:gd name="connsiteY0" fmla="*/ 528650 h 7236449"/>
              <a:gd name="connsiteX1" fmla="*/ 2507620 w 2513183"/>
              <a:gd name="connsiteY1" fmla="*/ 0 h 7236449"/>
              <a:gd name="connsiteX2" fmla="*/ 2513183 w 2513183"/>
              <a:gd name="connsiteY2" fmla="*/ 7032961 h 7236449"/>
              <a:gd name="connsiteX3" fmla="*/ 1438927 w 2513183"/>
              <a:gd name="connsiteY3" fmla="*/ 7236450 h 7236449"/>
              <a:gd name="connsiteX4" fmla="*/ 0 w 2513183"/>
              <a:gd name="connsiteY4" fmla="*/ 528650 h 7236449"/>
              <a:gd name="connsiteX0" fmla="*/ 0 w 2520499"/>
              <a:gd name="connsiteY0" fmla="*/ 539966 h 7236450"/>
              <a:gd name="connsiteX1" fmla="*/ 2514936 w 2520499"/>
              <a:gd name="connsiteY1" fmla="*/ 0 h 7236450"/>
              <a:gd name="connsiteX2" fmla="*/ 2520499 w 2520499"/>
              <a:gd name="connsiteY2" fmla="*/ 7032961 h 7236450"/>
              <a:gd name="connsiteX3" fmla="*/ 1446243 w 2520499"/>
              <a:gd name="connsiteY3" fmla="*/ 7236450 h 7236450"/>
              <a:gd name="connsiteX4" fmla="*/ 0 w 2520499"/>
              <a:gd name="connsiteY4" fmla="*/ 539966 h 7236450"/>
              <a:gd name="connsiteX0" fmla="*/ 0 w 2494549"/>
              <a:gd name="connsiteY0" fmla="*/ 524650 h 7236450"/>
              <a:gd name="connsiteX1" fmla="*/ 2488986 w 2494549"/>
              <a:gd name="connsiteY1" fmla="*/ 0 h 7236450"/>
              <a:gd name="connsiteX2" fmla="*/ 2494549 w 2494549"/>
              <a:gd name="connsiteY2" fmla="*/ 7032961 h 7236450"/>
              <a:gd name="connsiteX3" fmla="*/ 1420293 w 2494549"/>
              <a:gd name="connsiteY3" fmla="*/ 7236450 h 7236450"/>
              <a:gd name="connsiteX4" fmla="*/ 0 w 2494549"/>
              <a:gd name="connsiteY4" fmla="*/ 524650 h 7236450"/>
              <a:gd name="connsiteX0" fmla="*/ 0 w 2492549"/>
              <a:gd name="connsiteY0" fmla="*/ 533966 h 7236450"/>
              <a:gd name="connsiteX1" fmla="*/ 2486986 w 2492549"/>
              <a:gd name="connsiteY1" fmla="*/ 0 h 7236450"/>
              <a:gd name="connsiteX2" fmla="*/ 2492549 w 2492549"/>
              <a:gd name="connsiteY2" fmla="*/ 7032961 h 7236450"/>
              <a:gd name="connsiteX3" fmla="*/ 1418293 w 2492549"/>
              <a:gd name="connsiteY3" fmla="*/ 7236450 h 7236450"/>
              <a:gd name="connsiteX4" fmla="*/ 0 w 2492549"/>
              <a:gd name="connsiteY4" fmla="*/ 533966 h 7236450"/>
              <a:gd name="connsiteX0" fmla="*/ 0 w 2492549"/>
              <a:gd name="connsiteY0" fmla="*/ 533966 h 7042162"/>
              <a:gd name="connsiteX1" fmla="*/ 2486986 w 2492549"/>
              <a:gd name="connsiteY1" fmla="*/ 0 h 7042162"/>
              <a:gd name="connsiteX2" fmla="*/ 2492549 w 2492549"/>
              <a:gd name="connsiteY2" fmla="*/ 7032961 h 7042162"/>
              <a:gd name="connsiteX3" fmla="*/ 2471296 w 2492549"/>
              <a:gd name="connsiteY3" fmla="*/ 7042162 h 7042162"/>
              <a:gd name="connsiteX4" fmla="*/ 0 w 2492549"/>
              <a:gd name="connsiteY4" fmla="*/ 533966 h 7042162"/>
              <a:gd name="connsiteX0" fmla="*/ 0 w 1415722"/>
              <a:gd name="connsiteY0" fmla="*/ 302835 h 7042162"/>
              <a:gd name="connsiteX1" fmla="*/ 1410159 w 1415722"/>
              <a:gd name="connsiteY1" fmla="*/ 0 h 7042162"/>
              <a:gd name="connsiteX2" fmla="*/ 1415722 w 1415722"/>
              <a:gd name="connsiteY2" fmla="*/ 7032961 h 7042162"/>
              <a:gd name="connsiteX3" fmla="*/ 1394469 w 1415722"/>
              <a:gd name="connsiteY3" fmla="*/ 7042162 h 7042162"/>
              <a:gd name="connsiteX4" fmla="*/ 0 w 1415722"/>
              <a:gd name="connsiteY4" fmla="*/ 302835 h 7042162"/>
              <a:gd name="connsiteX0" fmla="*/ 0 w 1491555"/>
              <a:gd name="connsiteY0" fmla="*/ 319112 h 7042162"/>
              <a:gd name="connsiteX1" fmla="*/ 1485992 w 1491555"/>
              <a:gd name="connsiteY1" fmla="*/ 0 h 7042162"/>
              <a:gd name="connsiteX2" fmla="*/ 1491555 w 1491555"/>
              <a:gd name="connsiteY2" fmla="*/ 7032961 h 7042162"/>
              <a:gd name="connsiteX3" fmla="*/ 1470302 w 1491555"/>
              <a:gd name="connsiteY3" fmla="*/ 7042162 h 7042162"/>
              <a:gd name="connsiteX4" fmla="*/ 0 w 1491555"/>
              <a:gd name="connsiteY4" fmla="*/ 319112 h 7042162"/>
              <a:gd name="connsiteX0" fmla="*/ -1 w 1442799"/>
              <a:gd name="connsiteY0" fmla="*/ 324510 h 7042162"/>
              <a:gd name="connsiteX1" fmla="*/ 1437236 w 1442799"/>
              <a:gd name="connsiteY1" fmla="*/ 0 h 7042162"/>
              <a:gd name="connsiteX2" fmla="*/ 1442799 w 1442799"/>
              <a:gd name="connsiteY2" fmla="*/ 7032961 h 7042162"/>
              <a:gd name="connsiteX3" fmla="*/ 1421546 w 1442799"/>
              <a:gd name="connsiteY3" fmla="*/ 7042162 h 7042162"/>
              <a:gd name="connsiteX4" fmla="*/ -1 w 1442799"/>
              <a:gd name="connsiteY4" fmla="*/ 324510 h 7042162"/>
              <a:gd name="connsiteX0" fmla="*/ 1 w 1442801"/>
              <a:gd name="connsiteY0" fmla="*/ 309037 h 7026689"/>
              <a:gd name="connsiteX1" fmla="*/ 1427236 w 1442801"/>
              <a:gd name="connsiteY1" fmla="*/ 0 h 7026689"/>
              <a:gd name="connsiteX2" fmla="*/ 1442801 w 1442801"/>
              <a:gd name="connsiteY2" fmla="*/ 7017488 h 7026689"/>
              <a:gd name="connsiteX3" fmla="*/ 1421548 w 1442801"/>
              <a:gd name="connsiteY3" fmla="*/ 7026689 h 7026689"/>
              <a:gd name="connsiteX4" fmla="*/ 1 w 1442801"/>
              <a:gd name="connsiteY4" fmla="*/ 309037 h 7026689"/>
              <a:gd name="connsiteX0" fmla="*/ -1 w 1442799"/>
              <a:gd name="connsiteY0" fmla="*/ 309037 h 7017487"/>
              <a:gd name="connsiteX1" fmla="*/ 1427234 w 1442799"/>
              <a:gd name="connsiteY1" fmla="*/ 0 h 7017487"/>
              <a:gd name="connsiteX2" fmla="*/ 1442799 w 1442799"/>
              <a:gd name="connsiteY2" fmla="*/ 7017488 h 7017487"/>
              <a:gd name="connsiteX3" fmla="*/ 1431553 w 1442799"/>
              <a:gd name="connsiteY3" fmla="*/ 7011216 h 7017487"/>
              <a:gd name="connsiteX4" fmla="*/ -1 w 1442799"/>
              <a:gd name="connsiteY4" fmla="*/ 309037 h 7017487"/>
              <a:gd name="connsiteX0" fmla="*/ -1 w 1442799"/>
              <a:gd name="connsiteY0" fmla="*/ 353107 h 7061557"/>
              <a:gd name="connsiteX1" fmla="*/ 1428680 w 1442799"/>
              <a:gd name="connsiteY1" fmla="*/ 1 h 7061557"/>
              <a:gd name="connsiteX2" fmla="*/ 1442799 w 1442799"/>
              <a:gd name="connsiteY2" fmla="*/ 7061558 h 7061557"/>
              <a:gd name="connsiteX3" fmla="*/ 1431553 w 1442799"/>
              <a:gd name="connsiteY3" fmla="*/ 7055286 h 7061557"/>
              <a:gd name="connsiteX4" fmla="*/ -1 w 1442799"/>
              <a:gd name="connsiteY4" fmla="*/ 353107 h 7061557"/>
              <a:gd name="connsiteX0" fmla="*/ 0 w 1464516"/>
              <a:gd name="connsiteY0" fmla="*/ 303089 h 7061557"/>
              <a:gd name="connsiteX1" fmla="*/ 1450397 w 1464516"/>
              <a:gd name="connsiteY1" fmla="*/ 1 h 7061557"/>
              <a:gd name="connsiteX2" fmla="*/ 1464516 w 1464516"/>
              <a:gd name="connsiteY2" fmla="*/ 7061558 h 7061557"/>
              <a:gd name="connsiteX3" fmla="*/ 1453270 w 1464516"/>
              <a:gd name="connsiteY3" fmla="*/ 7055286 h 7061557"/>
              <a:gd name="connsiteX4" fmla="*/ 0 w 1464516"/>
              <a:gd name="connsiteY4" fmla="*/ 303089 h 7061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516" h="7061557">
                <a:moveTo>
                  <a:pt x="0" y="303089"/>
                </a:moveTo>
                <a:lnTo>
                  <a:pt x="1450397" y="1"/>
                </a:lnTo>
                <a:cubicBezTo>
                  <a:pt x="1451876" y="2433165"/>
                  <a:pt x="1463037" y="4628394"/>
                  <a:pt x="1464516" y="7061558"/>
                </a:cubicBezTo>
                <a:lnTo>
                  <a:pt x="1453270" y="7055286"/>
                </a:lnTo>
                <a:lnTo>
                  <a:pt x="0" y="303089"/>
                </a:lnTo>
                <a:close/>
              </a:path>
            </a:pathLst>
          </a:custGeom>
          <a:solidFill>
            <a:srgbClr val="E30A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2BDD811C-C50B-4A4E-828F-5209BC7D9D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299" y="6185420"/>
            <a:ext cx="1154487" cy="524137"/>
          </a:xfrm>
          <a:prstGeom prst="rect">
            <a:avLst/>
          </a:prstGeom>
        </p:spPr>
      </p:pic>
      <p:sp>
        <p:nvSpPr>
          <p:cNvPr id="13" name="Content Placeholder 2">
            <a:extLst>
              <a:ext uri="{FF2B5EF4-FFF2-40B4-BE49-F238E27FC236}">
                <a16:creationId xmlns:a16="http://schemas.microsoft.com/office/drawing/2014/main" id="{1957753C-E106-DC4D-9D84-C4CDF38E7EED}"/>
              </a:ext>
            </a:extLst>
          </p:cNvPr>
          <p:cNvSpPr txBox="1">
            <a:spLocks/>
          </p:cNvSpPr>
          <p:nvPr/>
        </p:nvSpPr>
        <p:spPr>
          <a:xfrm>
            <a:off x="684213" y="1196975"/>
            <a:ext cx="8208962" cy="5130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defRPr/>
            </a:pPr>
            <a:endParaRPr lang="en-GB" sz="1800" dirty="0"/>
          </a:p>
        </p:txBody>
      </p:sp>
    </p:spTree>
    <p:extLst>
      <p:ext uri="{BB962C8B-B14F-4D97-AF65-F5344CB8AC3E}">
        <p14:creationId xmlns:p14="http://schemas.microsoft.com/office/powerpoint/2010/main" val="235634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TotalTime>
  <Words>2241</Words>
  <Application>Microsoft Macintosh PowerPoint</Application>
  <PresentationFormat>Widescreen</PresentationFormat>
  <Paragraphs>187</Paragraphs>
  <Slides>36</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Arial Black</vt:lpstr>
      <vt:lpstr>Calibri</vt:lpstr>
      <vt:lpstr>Calibri Light</vt:lpstr>
      <vt:lpstr>Helvetica</vt:lpstr>
      <vt:lpstr>MentiText</vt:lpstr>
      <vt:lpstr>Tw Cen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LGBTQ+ issues</vt:lpstr>
      <vt:lpstr>Not to forget</vt:lpstr>
      <vt:lpstr>PowerPoint Presentation</vt:lpstr>
      <vt:lpstr>LGBTQ+ Health</vt:lpstr>
      <vt:lpstr>PowerPoint Presentation</vt:lpstr>
      <vt:lpstr>PowerPoint Presentation</vt:lpstr>
      <vt:lpstr>LGBTQ+ experiences in health and social care</vt:lpstr>
      <vt:lpstr>LGBTQ+ and cultural identity </vt:lpstr>
      <vt:lpstr>PowerPoint Presentation</vt:lpstr>
      <vt:lpstr>The partners</vt:lpstr>
      <vt:lpstr>Intellectual Outputs</vt:lpstr>
      <vt:lpstr>Needs assessment of teachers/trainers  in terms of LGBTQ+ teaching  and learning practice </vt:lpstr>
      <vt:lpstr>4 Main Dimensions </vt:lpstr>
      <vt:lpstr>PowerPoint Presentation</vt:lpstr>
      <vt:lpstr>Results</vt:lpstr>
      <vt:lpstr>Results</vt:lpstr>
      <vt:lpstr>Culturally Competent and Compassionate LGBTQ+ Healthcare</vt:lpstr>
      <vt:lpstr>    Queering the health and social care curriculum  </vt:lpstr>
      <vt:lpstr>Queering the health and social</vt:lpstr>
      <vt:lpstr>PowerPoint Presentation</vt:lpstr>
      <vt:lpstr>Finally…</vt:lpstr>
      <vt:lpstr>Scan this QR code to visit www.iene-lgbt.com </vt:lpstr>
      <vt:lpstr>PowerPoint Presentation</vt:lpstr>
      <vt:lpstr>PowerPoint Presentation</vt:lpstr>
      <vt:lpstr>References: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dc:title>
  <dc:creator>Alfonso Pezzella</dc:creator>
  <cp:lastModifiedBy>Alfonso Pezzella</cp:lastModifiedBy>
  <cp:revision>28</cp:revision>
  <dcterms:created xsi:type="dcterms:W3CDTF">2020-10-18T22:20:54Z</dcterms:created>
  <dcterms:modified xsi:type="dcterms:W3CDTF">2022-11-22T09:52:09Z</dcterms:modified>
</cp:coreProperties>
</file>