
<file path=[Content_Types].xml><?xml version="1.0" encoding="utf-8"?>
<Types xmlns="http://schemas.openxmlformats.org/package/2006/content-types">
  <Default Extension="jpg" ContentType="image/jpeg"/>
  <Default Extension="png" ContentType="image/png"/>
  <Default Extension="rels" ContentType="application/vnd.openxmlformats-package.relationships+xml"/>
  <Default Extension="svg" ContentType="image/svg+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theme/theme2.xml" ContentType="application/vnd.openxmlformats-officedocument.theme+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3.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1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17.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3" r:id="rId2"/>
    <p:sldMasterId id="2147483685" r:id="rId3"/>
  </p:sldMasterIdLst>
  <p:notesMasterIdLst>
    <p:notesMasterId r:id="rId30"/>
  </p:notesMasterIdLst>
  <p:sldIdLst>
    <p:sldId id="456" r:id="rId4"/>
    <p:sldId id="261" r:id="rId5"/>
    <p:sldId id="457" r:id="rId6"/>
    <p:sldId id="436" r:id="rId7"/>
    <p:sldId id="451" r:id="rId8"/>
    <p:sldId id="453" r:id="rId9"/>
    <p:sldId id="287" r:id="rId10"/>
    <p:sldId id="430" r:id="rId11"/>
    <p:sldId id="439" r:id="rId12"/>
    <p:sldId id="458" r:id="rId13"/>
    <p:sldId id="432" r:id="rId14"/>
    <p:sldId id="446" r:id="rId15"/>
    <p:sldId id="445" r:id="rId16"/>
    <p:sldId id="440" r:id="rId17"/>
    <p:sldId id="452" r:id="rId18"/>
    <p:sldId id="460" r:id="rId19"/>
    <p:sldId id="461" r:id="rId20"/>
    <p:sldId id="462" r:id="rId21"/>
    <p:sldId id="463" r:id="rId22"/>
    <p:sldId id="454" r:id="rId23"/>
    <p:sldId id="459" r:id="rId24"/>
    <p:sldId id="447" r:id="rId25"/>
    <p:sldId id="455" r:id="rId26"/>
    <p:sldId id="281" r:id="rId27"/>
    <p:sldId id="424" r:id="rId28"/>
    <p:sldId id="431" r:id="rId29"/>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999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8799B23B-EC83-4686-B30A-512413B5E67A}" styleName="Light Style 3 - Accent 3">
    <a:wholeTbl>
      <a:tcTxStyle>
        <a:fontRef idx="minor">
          <a:scrgbClr r="0" g="0" b="0"/>
        </a:fontRef>
        <a:schemeClr val="tx1"/>
      </a:tcTxStyle>
      <a:tcStyle>
        <a:tcBdr>
          <a:left>
            <a:ln w="12700" cmpd="sng">
              <a:solidFill>
                <a:schemeClr val="accent3"/>
              </a:solidFill>
            </a:ln>
          </a:left>
          <a:right>
            <a:ln w="12700" cmpd="sng">
              <a:solidFill>
                <a:schemeClr val="accent3"/>
              </a:solidFill>
            </a:ln>
          </a:right>
          <a:top>
            <a:ln w="12700" cmpd="sng">
              <a:solidFill>
                <a:schemeClr val="accent3"/>
              </a:solidFill>
            </a:ln>
          </a:top>
          <a:bottom>
            <a:ln w="12700" cmpd="sng">
              <a:solidFill>
                <a:schemeClr val="accent3"/>
              </a:solidFill>
            </a:ln>
          </a:bottom>
          <a:insideH>
            <a:ln w="12700" cmpd="sng">
              <a:solidFill>
                <a:schemeClr val="accent3"/>
              </a:solidFill>
            </a:ln>
          </a:insideH>
          <a:insideV>
            <a:ln w="12700" cmpd="sng">
              <a:solidFill>
                <a:schemeClr val="accent3"/>
              </a:solidFill>
            </a:ln>
          </a:insideV>
        </a:tcBdr>
        <a:fill>
          <a:noFill/>
        </a:fill>
      </a:tcStyle>
    </a:wholeTbl>
    <a:band1H>
      <a:tcStyle>
        <a:tcBdr/>
        <a:fill>
          <a:solidFill>
            <a:schemeClr val="accent3">
              <a:alpha val="20000"/>
            </a:schemeClr>
          </a:solidFill>
        </a:fill>
      </a:tcStyle>
    </a:band1H>
    <a:band1V>
      <a:tcStyle>
        <a:tcBdr/>
        <a:fill>
          <a:solidFill>
            <a:schemeClr val="accent3">
              <a:alpha val="20000"/>
            </a:schemeClr>
          </a:solidFill>
        </a:fill>
      </a:tcStyle>
    </a:band1V>
    <a:lastCol>
      <a:tcTxStyle b="on"/>
      <a:tcStyle>
        <a:tcBdr/>
      </a:tcStyle>
    </a:lastCol>
    <a:firstCol>
      <a:tcTxStyle b="on"/>
      <a:tcStyle>
        <a:tcBdr/>
      </a:tcStyle>
    </a:firstCol>
    <a:lastRow>
      <a:tcTxStyle b="on"/>
      <a:tcStyle>
        <a:tcBdr>
          <a:top>
            <a:ln w="50800" cmpd="dbl">
              <a:solidFill>
                <a:schemeClr val="accent3"/>
              </a:solidFill>
            </a:ln>
          </a:top>
        </a:tcBdr>
        <a:fill>
          <a:noFill/>
        </a:fill>
      </a:tcStyle>
    </a:lastRow>
    <a:firstRow>
      <a:tcTxStyle b="on"/>
      <a:tcStyle>
        <a:tcBdr>
          <a:bottom>
            <a:ln w="25400" cmpd="sng">
              <a:solidFill>
                <a:schemeClr val="accent3"/>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100" d="100"/>
          <a:sy n="100" d="100"/>
        </p:scale>
        <p:origin x="996"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 Type="http://schemas.openxmlformats.org/officeDocument/2006/relationships/slideMaster" Target="slideMasters/slideMaster3.xml"/><Relationship Id="rId21" Type="http://schemas.openxmlformats.org/officeDocument/2006/relationships/slide" Target="slides/slide18.xml"/><Relationship Id="rId34"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theme" Target="theme/theme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viewProps" Target="viewProp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presProps" Target="pres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notesMaster" Target="notesMasters/notesMaster1.xml"/><Relationship Id="rId8" Type="http://schemas.openxmlformats.org/officeDocument/2006/relationships/slide" Target="slides/slide5.xml"/></Relationships>
</file>

<file path=ppt/diagrams/_rels/data3.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19.png"/><Relationship Id="rId7" Type="http://schemas.openxmlformats.org/officeDocument/2006/relationships/image" Target="../media/image23.png"/><Relationship Id="rId12" Type="http://schemas.openxmlformats.org/officeDocument/2006/relationships/image" Target="../media/image28.svg"/><Relationship Id="rId2" Type="http://schemas.openxmlformats.org/officeDocument/2006/relationships/image" Target="../media/image18.svg"/><Relationship Id="rId1" Type="http://schemas.openxmlformats.org/officeDocument/2006/relationships/image" Target="../media/image17.png"/><Relationship Id="rId6" Type="http://schemas.openxmlformats.org/officeDocument/2006/relationships/image" Target="../media/image22.svg"/><Relationship Id="rId11" Type="http://schemas.openxmlformats.org/officeDocument/2006/relationships/image" Target="../media/image27.png"/><Relationship Id="rId5" Type="http://schemas.openxmlformats.org/officeDocument/2006/relationships/image" Target="../media/image21.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25.png"/></Relationships>
</file>

<file path=ppt/diagrams/_rels/data4.xml.rels><?xml version="1.0" encoding="UTF-8" standalone="yes"?>
<Relationships xmlns="http://schemas.openxmlformats.org/package/2006/relationships"><Relationship Id="rId8" Type="http://schemas.openxmlformats.org/officeDocument/2006/relationships/image" Target="../media/image41.svg"/><Relationship Id="rId13" Type="http://schemas.openxmlformats.org/officeDocument/2006/relationships/image" Target="../media/image46.png"/><Relationship Id="rId3" Type="http://schemas.openxmlformats.org/officeDocument/2006/relationships/image" Target="../media/image36.png"/><Relationship Id="rId7" Type="http://schemas.openxmlformats.org/officeDocument/2006/relationships/image" Target="../media/image40.png"/><Relationship Id="rId12" Type="http://schemas.openxmlformats.org/officeDocument/2006/relationships/image" Target="../media/image45.svg"/><Relationship Id="rId2" Type="http://schemas.openxmlformats.org/officeDocument/2006/relationships/image" Target="../media/image35.svg"/><Relationship Id="rId16" Type="http://schemas.openxmlformats.org/officeDocument/2006/relationships/image" Target="../media/image49.svg"/><Relationship Id="rId1" Type="http://schemas.openxmlformats.org/officeDocument/2006/relationships/image" Target="../media/image34.png"/><Relationship Id="rId6" Type="http://schemas.openxmlformats.org/officeDocument/2006/relationships/image" Target="../media/image39.svg"/><Relationship Id="rId11" Type="http://schemas.openxmlformats.org/officeDocument/2006/relationships/image" Target="../media/image44.png"/><Relationship Id="rId5" Type="http://schemas.openxmlformats.org/officeDocument/2006/relationships/image" Target="../media/image38.png"/><Relationship Id="rId15" Type="http://schemas.openxmlformats.org/officeDocument/2006/relationships/image" Target="../media/image48.png"/><Relationship Id="rId10" Type="http://schemas.openxmlformats.org/officeDocument/2006/relationships/image" Target="../media/image43.svg"/><Relationship Id="rId4" Type="http://schemas.openxmlformats.org/officeDocument/2006/relationships/image" Target="../media/image37.svg"/><Relationship Id="rId9" Type="http://schemas.openxmlformats.org/officeDocument/2006/relationships/image" Target="../media/image42.png"/><Relationship Id="rId14" Type="http://schemas.openxmlformats.org/officeDocument/2006/relationships/image" Target="../media/image47.svg"/></Relationships>
</file>

<file path=ppt/diagrams/_rels/data6.xml.rels><?xml version="1.0" encoding="UTF-8" standalone="yes"?>
<Relationships xmlns="http://schemas.openxmlformats.org/package/2006/relationships"><Relationship Id="rId3" Type="http://schemas.openxmlformats.org/officeDocument/2006/relationships/hyperlink" Target="mailto:keysupport2@onehousinggroup.co.uk" TargetMode="External"/><Relationship Id="rId2" Type="http://schemas.openxmlformats.org/officeDocument/2006/relationships/hyperlink" Target="https://live.housingjigsaw.co.uk/alert/duty-to-refer" TargetMode="External"/><Relationship Id="rId1" Type="http://schemas.openxmlformats.org/officeDocument/2006/relationships/hyperlink" Target="https://www.streetlink.org.uk/" TargetMode="External"/></Relationships>
</file>

<file path=ppt/diagrams/_rels/drawing3.xml.rels><?xml version="1.0" encoding="UTF-8" standalone="yes"?>
<Relationships xmlns="http://schemas.openxmlformats.org/package/2006/relationships"><Relationship Id="rId8" Type="http://schemas.openxmlformats.org/officeDocument/2006/relationships/image" Target="../media/image24.svg"/><Relationship Id="rId3" Type="http://schemas.openxmlformats.org/officeDocument/2006/relationships/image" Target="../media/image30.png"/><Relationship Id="rId7" Type="http://schemas.openxmlformats.org/officeDocument/2006/relationships/image" Target="../media/image23.png"/><Relationship Id="rId12" Type="http://schemas.openxmlformats.org/officeDocument/2006/relationships/image" Target="../media/image28.svg"/><Relationship Id="rId2" Type="http://schemas.openxmlformats.org/officeDocument/2006/relationships/image" Target="../media/image18.svg"/><Relationship Id="rId1" Type="http://schemas.openxmlformats.org/officeDocument/2006/relationships/image" Target="../media/image29.png"/><Relationship Id="rId6" Type="http://schemas.openxmlformats.org/officeDocument/2006/relationships/image" Target="../media/image22.svg"/><Relationship Id="rId11" Type="http://schemas.openxmlformats.org/officeDocument/2006/relationships/image" Target="../media/image33.png"/><Relationship Id="rId5" Type="http://schemas.openxmlformats.org/officeDocument/2006/relationships/image" Target="../media/image31.png"/><Relationship Id="rId10" Type="http://schemas.openxmlformats.org/officeDocument/2006/relationships/image" Target="../media/image26.svg"/><Relationship Id="rId4" Type="http://schemas.openxmlformats.org/officeDocument/2006/relationships/image" Target="../media/image20.svg"/><Relationship Id="rId9" Type="http://schemas.openxmlformats.org/officeDocument/2006/relationships/image" Target="../media/image32.png"/></Relationships>
</file>

<file path=ppt/diagrams/_rels/drawing4.xml.rels><?xml version="1.0" encoding="UTF-8" standalone="yes"?>
<Relationships xmlns="http://schemas.openxmlformats.org/package/2006/relationships"><Relationship Id="rId8" Type="http://schemas.openxmlformats.org/officeDocument/2006/relationships/image" Target="../media/image41.svg"/><Relationship Id="rId13" Type="http://schemas.openxmlformats.org/officeDocument/2006/relationships/image" Target="../media/image46.png"/><Relationship Id="rId3" Type="http://schemas.openxmlformats.org/officeDocument/2006/relationships/image" Target="../media/image36.png"/><Relationship Id="rId7" Type="http://schemas.openxmlformats.org/officeDocument/2006/relationships/image" Target="../media/image50.png"/><Relationship Id="rId12" Type="http://schemas.openxmlformats.org/officeDocument/2006/relationships/image" Target="../media/image45.svg"/><Relationship Id="rId2" Type="http://schemas.openxmlformats.org/officeDocument/2006/relationships/image" Target="../media/image35.svg"/><Relationship Id="rId16" Type="http://schemas.openxmlformats.org/officeDocument/2006/relationships/image" Target="../media/image49.svg"/><Relationship Id="rId1" Type="http://schemas.openxmlformats.org/officeDocument/2006/relationships/image" Target="../media/image34.png"/><Relationship Id="rId6" Type="http://schemas.openxmlformats.org/officeDocument/2006/relationships/image" Target="../media/image39.svg"/><Relationship Id="rId11" Type="http://schemas.openxmlformats.org/officeDocument/2006/relationships/image" Target="../media/image44.png"/><Relationship Id="rId5" Type="http://schemas.openxmlformats.org/officeDocument/2006/relationships/image" Target="../media/image38.png"/><Relationship Id="rId15" Type="http://schemas.openxmlformats.org/officeDocument/2006/relationships/image" Target="../media/image48.png"/><Relationship Id="rId10" Type="http://schemas.openxmlformats.org/officeDocument/2006/relationships/image" Target="../media/image43.svg"/><Relationship Id="rId4" Type="http://schemas.openxmlformats.org/officeDocument/2006/relationships/image" Target="../media/image37.svg"/><Relationship Id="rId9" Type="http://schemas.openxmlformats.org/officeDocument/2006/relationships/image" Target="../media/image42.png"/><Relationship Id="rId14" Type="http://schemas.openxmlformats.org/officeDocument/2006/relationships/image" Target="../media/image47.svg"/></Relationships>
</file>

<file path=ppt/diagrams/_rels/drawing6.xml.rels><?xml version="1.0" encoding="UTF-8" standalone="yes"?>
<Relationships xmlns="http://schemas.openxmlformats.org/package/2006/relationships"><Relationship Id="rId3" Type="http://schemas.openxmlformats.org/officeDocument/2006/relationships/hyperlink" Target="mailto:keysupport2@onehousinggroup.co.uk" TargetMode="External"/><Relationship Id="rId2" Type="http://schemas.openxmlformats.org/officeDocument/2006/relationships/hyperlink" Target="https://live.housingjigsaw.co.uk/alert/duty-to-refer" TargetMode="External"/><Relationship Id="rId1" Type="http://schemas.openxmlformats.org/officeDocument/2006/relationships/hyperlink" Target="https://www.streetlink.org.uk/" TargetMode="Externa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6_5">
  <dgm:title val=""/>
  <dgm:desc val=""/>
  <dgm:catLst>
    <dgm:cat type="accent6" pri="11500"/>
  </dgm:catLst>
  <dgm:styleLbl name="node0">
    <dgm:fillClrLst meth="cycle">
      <a:schemeClr val="accent6">
        <a:alpha val="80000"/>
      </a:schemeClr>
    </dgm:fillClrLst>
    <dgm:linClrLst meth="repeat">
      <a:schemeClr val="lt1"/>
    </dgm:linClrLst>
    <dgm:effectClrLst/>
    <dgm:txLinClrLst/>
    <dgm:txFillClrLst/>
    <dgm:txEffectClrLst/>
  </dgm:styleLbl>
  <dgm:styleLbl name="alignNode1">
    <dgm:fillClrLst>
      <a:schemeClr val="accent6">
        <a:alpha val="90000"/>
      </a:schemeClr>
      <a:schemeClr val="accent6">
        <a:alpha val="50000"/>
      </a:schemeClr>
    </dgm:fillClrLst>
    <dgm:linClrLst>
      <a:schemeClr val="accent6">
        <a:alpha val="90000"/>
      </a:schemeClr>
      <a:schemeClr val="accent6">
        <a:alpha val="50000"/>
      </a:schemeClr>
    </dgm:linClrLst>
    <dgm:effectClrLst/>
    <dgm:txLinClrLst/>
    <dgm:txFillClrLst/>
    <dgm:txEffectClrLst/>
  </dgm:styleLbl>
  <dgm:styleLbl name="node1">
    <dgm:fillClrLst>
      <a:schemeClr val="accent6">
        <a:alpha val="90000"/>
      </a:schemeClr>
      <a:schemeClr val="accent6">
        <a:alpha val="50000"/>
      </a:schemeClr>
    </dgm:fillClrLst>
    <dgm:linClrLst meth="repeat">
      <a:schemeClr val="lt1"/>
    </dgm:linClrLst>
    <dgm:effectClrLst/>
    <dgm:txLinClrLst/>
    <dgm:txFillClrLst/>
    <dgm:txEffectClrLst/>
  </dgm:styleLbl>
  <dgm:styleLbl name="lnNode1">
    <dgm:fillClrLst>
      <a:schemeClr val="accent6">
        <a:shade val="90000"/>
      </a:schemeClr>
      <a:schemeClr val="accent6">
        <a:tint val="50000"/>
        <a:alpha val="50000"/>
      </a:schemeClr>
    </dgm:fillClrLst>
    <dgm:linClrLst meth="repeat">
      <a:schemeClr val="lt1"/>
    </dgm:linClrLst>
    <dgm:effectClrLst/>
    <dgm:txLinClrLst/>
    <dgm:txFillClrLst/>
    <dgm:txEffectClrLst/>
  </dgm:styleLbl>
  <dgm:styleLbl name="vennNode1">
    <dgm:fillClrLst>
      <a:schemeClr val="accent6">
        <a:shade val="80000"/>
        <a:alpha val="50000"/>
      </a:schemeClr>
      <a:schemeClr val="accent6">
        <a:alpha val="80000"/>
      </a:schemeClr>
    </dgm:fillClrLst>
    <dgm:linClrLst meth="repeat">
      <a:schemeClr val="lt1"/>
    </dgm:linClrLst>
    <dgm:effectClrLst/>
    <dgm:txLinClrLst/>
    <dgm:txFillClrLst/>
    <dgm:txEffectClrLst/>
  </dgm:styleLbl>
  <dgm:styleLbl name="node2">
    <dgm:fillClrLst>
      <a:schemeClr val="accent6">
        <a:alpha val="70000"/>
      </a:schemeClr>
    </dgm:fillClrLst>
    <dgm:linClrLst meth="repeat">
      <a:schemeClr val="lt1"/>
    </dgm:linClrLst>
    <dgm:effectClrLst/>
    <dgm:txLinClrLst/>
    <dgm:txFillClrLst/>
    <dgm:txEffectClrLst/>
  </dgm:styleLbl>
  <dgm:styleLbl name="node3">
    <dgm:fillClrLst>
      <a:schemeClr val="accent6">
        <a:alpha val="50000"/>
      </a:schemeClr>
    </dgm:fillClrLst>
    <dgm:linClrLst meth="repeat">
      <a:schemeClr val="lt1"/>
    </dgm:linClrLst>
    <dgm:effectClrLst/>
    <dgm:txLinClrLst/>
    <dgm:txFillClrLst/>
    <dgm:txEffectClrLst/>
  </dgm:styleLbl>
  <dgm:styleLbl name="node4">
    <dgm:fillClrLst>
      <a:schemeClr val="accent6">
        <a:alpha val="30000"/>
      </a:schemeClr>
    </dgm:fillClrLst>
    <dgm:linClrLst meth="repeat">
      <a:schemeClr val="lt1"/>
    </dgm:linClrLst>
    <dgm:effectClrLst/>
    <dgm:txLinClrLst/>
    <dgm:txFillClrLst/>
    <dgm:txEffectClrLst/>
  </dgm:styleLbl>
  <dgm:styleLbl name="fgImgPlace1">
    <dgm:fillClrLst>
      <a:schemeClr val="accent6">
        <a:tint val="50000"/>
        <a:alpha val="90000"/>
      </a:schemeClr>
      <a:schemeClr val="accent6">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6">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f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bgSibTrans2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dgm:txEffectClrLst/>
  </dgm:styleLbl>
  <dgm:styleLbl name="sibTrans1D1">
    <dgm:fillClrLst>
      <a:schemeClr val="accent6">
        <a:shade val="90000"/>
      </a:schemeClr>
      <a:schemeClr val="accent6">
        <a:tint val="50000"/>
      </a:schemeClr>
    </dgm:fillClrLst>
    <dgm:linClrLst>
      <a:schemeClr val="accent6">
        <a:shade val="90000"/>
      </a:schemeClr>
      <a:schemeClr val="accent6">
        <a:tint val="50000"/>
      </a:schemeClr>
    </dgm:linClrLst>
    <dgm:effectClrLst/>
    <dgm:txLinClrLst/>
    <dgm:txFillClrLst meth="repeat">
      <a:schemeClr val="tx1"/>
    </dgm:txFillClrLst>
    <dgm:txEffectClrLst/>
  </dgm:styleLbl>
  <dgm:styleLbl name="callout">
    <dgm:fillClrLst meth="repeat">
      <a:schemeClr val="accent6"/>
    </dgm:fillClrLst>
    <dgm:linClrLst meth="repeat">
      <a:schemeClr val="accent6"/>
    </dgm:linClrLst>
    <dgm:effectClrLst/>
    <dgm:txLinClrLst/>
    <dgm:txFillClrLst meth="repeat">
      <a:schemeClr val="tx1"/>
    </dgm:txFillClrLst>
    <dgm:txEffectClrLst/>
  </dgm:styleLbl>
  <dgm:styleLbl name="asst0">
    <dgm:fillClrLst meth="repeat">
      <a:schemeClr val="accent6">
        <a:alpha val="90000"/>
      </a:schemeClr>
    </dgm:fillClrLst>
    <dgm:linClrLst meth="repeat">
      <a:schemeClr val="lt1"/>
    </dgm:linClrLst>
    <dgm:effectClrLst/>
    <dgm:txLinClrLst/>
    <dgm:txFillClrLst/>
    <dgm:txEffectClrLst/>
  </dgm:styleLbl>
  <dgm:styleLbl name="asst1">
    <dgm:fillClrLst meth="repeat">
      <a:schemeClr val="accent6">
        <a:alpha val="90000"/>
      </a:schemeClr>
    </dgm:fillClrLst>
    <dgm:linClrLst meth="repeat">
      <a:schemeClr val="lt1"/>
    </dgm:linClrLst>
    <dgm:effectClrLst/>
    <dgm:txLinClrLst/>
    <dgm:txFillClrLst/>
    <dgm:txEffectClrLst/>
  </dgm:styleLbl>
  <dgm:styleLbl name="asst2">
    <dgm:fillClrLst>
      <a:schemeClr val="accent6">
        <a:alpha val="90000"/>
      </a:schemeClr>
    </dgm:fillClrLst>
    <dgm:linClrLst meth="repeat">
      <a:schemeClr val="lt1"/>
    </dgm:linClrLst>
    <dgm:effectClrLst/>
    <dgm:txLinClrLst/>
    <dgm:txFillClrLst/>
    <dgm:txEffectClrLst/>
  </dgm:styleLbl>
  <dgm:styleLbl name="asst3">
    <dgm:fillClrLst>
      <a:schemeClr val="accent6">
        <a:alpha val="70000"/>
      </a:schemeClr>
    </dgm:fillClrLst>
    <dgm:linClrLst meth="repeat">
      <a:schemeClr val="lt1"/>
    </dgm:linClrLst>
    <dgm:effectClrLst/>
    <dgm:txLinClrLst/>
    <dgm:txFillClrLst/>
    <dgm:txEffectClrLst/>
  </dgm:styleLbl>
  <dgm:styleLbl name="asst4">
    <dgm:fillClrLst>
      <a:schemeClr val="accent6">
        <a:alpha val="50000"/>
      </a:schemeClr>
    </dgm:fillClrLst>
    <dgm:linClrLst meth="repeat">
      <a:schemeClr val="lt1"/>
    </dgm:linClrLst>
    <dgm:effectClrLst/>
    <dgm:txLinClrLst/>
    <dgm:txFillClrLst/>
    <dgm:txEffectClrLst/>
  </dgm:styleLbl>
  <dgm:styleLbl name="parChTrans2D1">
    <dgm:fillClrLst meth="repeat">
      <a:schemeClr val="accent6">
        <a:shade val="80000"/>
      </a:schemeClr>
    </dgm:fillClrLst>
    <dgm:linClrLst meth="repeat">
      <a:schemeClr val="accent6">
        <a:shade val="80000"/>
      </a:schemeClr>
    </dgm:linClrLst>
    <dgm:effectClrLst/>
    <dgm:txLinClrLst/>
    <dgm:txFillClrLst/>
    <dgm:txEffectClrLst/>
  </dgm:styleLbl>
  <dgm:styleLbl name="parChTrans2D2">
    <dgm:fillClrLst meth="repeat">
      <a:schemeClr val="accent6">
        <a:tint val="90000"/>
      </a:schemeClr>
    </dgm:fillClrLst>
    <dgm:linClrLst meth="repeat">
      <a:schemeClr val="accent6">
        <a:tint val="90000"/>
      </a:schemeClr>
    </dgm:linClrLst>
    <dgm:effectClrLst/>
    <dgm:txLinClrLst/>
    <dgm:txFillClrLst/>
    <dgm:txEffectClrLst/>
  </dgm:styleLbl>
  <dgm:styleLbl name="parChTrans2D3">
    <dgm:fillClrLst meth="repeat">
      <a:schemeClr val="accent6">
        <a:tint val="70000"/>
      </a:schemeClr>
    </dgm:fillClrLst>
    <dgm:linClrLst meth="repeat">
      <a:schemeClr val="accent6">
        <a:tint val="70000"/>
      </a:schemeClr>
    </dgm:linClrLst>
    <dgm:effectClrLst/>
    <dgm:txLinClrLst/>
    <dgm:txFillClrLst/>
    <dgm:txEffectClrLst/>
  </dgm:styleLbl>
  <dgm:styleLbl name="parChTrans2D4">
    <dgm:fillClrLst meth="repeat">
      <a:schemeClr val="accent6">
        <a:tint val="50000"/>
      </a:schemeClr>
    </dgm:fillClrLst>
    <dgm:linClrLst meth="repeat">
      <a:schemeClr val="accent6">
        <a:tint val="50000"/>
      </a:schemeClr>
    </dgm:linClrLst>
    <dgm:effectClrLst/>
    <dgm:txLinClrLst/>
    <dgm:txFillClrLst meth="repeat">
      <a:schemeClr val="dk1"/>
    </dgm:txFillClrLst>
    <dgm:txEffectClrLst/>
  </dgm:styleLbl>
  <dgm:styleLbl name="parChTrans1D1">
    <dgm:fillClrLst meth="repeat">
      <a:schemeClr val="accent6">
        <a:shade val="80000"/>
      </a:schemeClr>
    </dgm:fillClrLst>
    <dgm:linClrLst meth="repeat">
      <a:schemeClr val="accent6">
        <a:shade val="80000"/>
      </a:schemeClr>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a:tint val="90000"/>
      </a:schemeClr>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6">
        <a:tint val="70000"/>
      </a:schemeClr>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6">
        <a:alpha val="90000"/>
      </a:schemeClr>
      <a:schemeClr val="accent6">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6"/>
    </dgm:linClrLst>
    <dgm:effectClrLst/>
    <dgm:txLinClrLst/>
    <dgm:txFillClrLst meth="repeat">
      <a:schemeClr val="dk1"/>
    </dgm:txFillClrLst>
    <dgm:txEffectClrLst/>
  </dgm:styleLbl>
  <dgm:styleLbl name="fgAccFollowNode1">
    <dgm:fillClrLst>
      <a:schemeClr val="accent6">
        <a:alpha val="90000"/>
        <a:tint val="40000"/>
      </a:schemeClr>
      <a:schemeClr val="accent6">
        <a:alpha val="5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alignAccFollowNode1">
    <dgm:fillClrLst meth="repeat">
      <a:schemeClr val="accent6">
        <a:alpha val="90000"/>
        <a:tint val="40000"/>
      </a:schemeClr>
    </dgm:fillClrLst>
    <dgm:linClrLst meth="repeat">
      <a:schemeClr val="accent6">
        <a:alpha val="90000"/>
        <a:tint val="40000"/>
      </a:schemeClr>
    </dgm:linClrLst>
    <dgm:effectClrLst/>
    <dgm:txLinClrLst/>
    <dgm:txFillClrLst meth="repeat">
      <a:schemeClr val="dk1"/>
    </dgm:txFillClrLst>
    <dgm:txEffectClrLst/>
  </dgm:styleLbl>
  <dgm:styleLbl name="bgAccFollowNode1">
    <dgm:fillClrLst meth="repeat">
      <a:schemeClr val="accent6">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6">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6">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6">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6">
        <a:tint val="50000"/>
      </a:schemeClr>
    </dgm:linClrLst>
    <dgm:effectClrLst/>
    <dgm:txLinClrLst/>
    <dgm:txFillClrLst meth="repeat">
      <a:schemeClr val="dk1"/>
    </dgm:txFillClrLst>
    <dgm:txEffectClrLst/>
  </dgm:styleLbl>
  <dgm:styleLbl name="bgShp">
    <dgm:fillClrLst meth="repeat">
      <a:schemeClr val="accent6">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6">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6">
        <a:tint val="50000"/>
        <a:alpha val="40000"/>
      </a:schemeClr>
    </dgm:fillClrLst>
    <dgm:linClrLst meth="repeat">
      <a:schemeClr val="accent6"/>
    </dgm:linClrLst>
    <dgm:effectClrLst/>
    <dgm:txLinClrLst/>
    <dgm:txFillClrLst meth="repeat">
      <a:schemeClr val="lt1"/>
    </dgm:txFillClrLst>
    <dgm:txEffectClrLst/>
  </dgm:styleLbl>
  <dgm:styleLbl name="fgShp">
    <dgm:fillClrLst meth="repeat">
      <a:schemeClr val="accent6">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18/5/colors/Iconchunking_neutralicontext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bg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18/5/colors/Iconchunking_neutralicon_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bg1"/>
    </dgm:fillClrLst>
    <dgm:linClrLst meth="repeat">
      <a:schemeClr val="lt1">
        <a:alpha val="0"/>
      </a:schemeClr>
    </dgm:linClrLst>
    <dgm:effectClrLst/>
    <dgm:txLinClrLst/>
    <dgm:txFillClrLst meth="repeat">
      <a:schemeClr val="dk1"/>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schemeClr val="accent3"/>
      <a:schemeClr val="accent4"/>
      <a:schemeClr val="accent5"/>
      <a:schemeClr val="accent6"/>
    </dgm:fillClrLst>
    <dgm:linClrLst meth="repeat">
      <a:schemeClr val="lt1">
        <a:alpha val="0"/>
      </a:schemeClr>
    </dgm:linClrLst>
    <dgm:effectClrLst/>
    <dgm:txLinClrLst/>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1C50C58D-5CCF-4A71-8286-7194841351D6}" type="doc">
      <dgm:prSet loTypeId="urn:microsoft.com/office/officeart/2005/8/layout/radial4" loCatId="relationship" qsTypeId="urn:microsoft.com/office/officeart/2005/8/quickstyle/simple1" qsCatId="simple" csTypeId="urn:microsoft.com/office/officeart/2005/8/colors/accent1_2" csCatId="accent1" phldr="1"/>
      <dgm:spPr/>
      <dgm:t>
        <a:bodyPr/>
        <a:lstStyle/>
        <a:p>
          <a:endParaRPr lang="en-GB"/>
        </a:p>
      </dgm:t>
    </dgm:pt>
    <dgm:pt modelId="{A37DBF7B-9A99-4A25-A42C-2892CD90F589}">
      <dgm:prSet phldrT="[Text]" custT="1"/>
      <dgm:spPr/>
      <dgm:t>
        <a:bodyPr/>
        <a:lstStyle/>
        <a:p>
          <a:pPr marL="0" indent="0" defTabSz="1076325"/>
          <a:r>
            <a:rPr lang="en-GB" sz="1500" b="1" dirty="0"/>
            <a:t>Homelessness</a:t>
          </a:r>
        </a:p>
      </dgm:t>
    </dgm:pt>
    <dgm:pt modelId="{6892B15D-A9D3-4D2C-8E58-9C7EA1F755C9}" type="parTrans" cxnId="{E526C8E2-0DB7-42CF-B66E-DB672A68AD2B}">
      <dgm:prSet/>
      <dgm:spPr/>
      <dgm:t>
        <a:bodyPr/>
        <a:lstStyle/>
        <a:p>
          <a:endParaRPr lang="en-GB"/>
        </a:p>
      </dgm:t>
    </dgm:pt>
    <dgm:pt modelId="{85F43A20-04DC-467C-81FD-11815C1A3F78}" type="sibTrans" cxnId="{E526C8E2-0DB7-42CF-B66E-DB672A68AD2B}">
      <dgm:prSet/>
      <dgm:spPr/>
      <dgm:t>
        <a:bodyPr/>
        <a:lstStyle/>
        <a:p>
          <a:endParaRPr lang="en-GB"/>
        </a:p>
      </dgm:t>
    </dgm:pt>
    <dgm:pt modelId="{019CB72F-FFB6-4713-A047-12BF17135BAE}">
      <dgm:prSet phldrT="[Text]"/>
      <dgm:spPr/>
      <dgm:t>
        <a:bodyPr/>
        <a:lstStyle/>
        <a:p>
          <a:r>
            <a:rPr lang="en-GB" dirty="0"/>
            <a:t>Individual Circumstances</a:t>
          </a:r>
        </a:p>
      </dgm:t>
    </dgm:pt>
    <dgm:pt modelId="{5D1C0B42-ECA9-4283-8C51-C08E1B832482}" type="parTrans" cxnId="{BA481983-5E1F-4BA4-8791-9334D2A5F023}">
      <dgm:prSet/>
      <dgm:spPr/>
      <dgm:t>
        <a:bodyPr/>
        <a:lstStyle/>
        <a:p>
          <a:endParaRPr lang="en-GB"/>
        </a:p>
      </dgm:t>
    </dgm:pt>
    <dgm:pt modelId="{957455A0-E23A-4B8D-8927-0B338A734C4D}" type="sibTrans" cxnId="{BA481983-5E1F-4BA4-8791-9334D2A5F023}">
      <dgm:prSet/>
      <dgm:spPr/>
      <dgm:t>
        <a:bodyPr/>
        <a:lstStyle/>
        <a:p>
          <a:endParaRPr lang="en-GB"/>
        </a:p>
      </dgm:t>
    </dgm:pt>
    <dgm:pt modelId="{304C439E-C21B-45D5-BCB9-1CC42A0A30BC}">
      <dgm:prSet phldrT="[Text]"/>
      <dgm:spPr/>
      <dgm:t>
        <a:bodyPr/>
        <a:lstStyle/>
        <a:p>
          <a:r>
            <a:rPr lang="en-GB" dirty="0"/>
            <a:t>Local Systems and Services</a:t>
          </a:r>
        </a:p>
      </dgm:t>
    </dgm:pt>
    <dgm:pt modelId="{E832D4F4-FB14-4B8D-9B5D-CFB8309CF759}" type="parTrans" cxnId="{77DF0583-775D-4079-9380-143A1A7AFEBD}">
      <dgm:prSet/>
      <dgm:spPr/>
      <dgm:t>
        <a:bodyPr/>
        <a:lstStyle/>
        <a:p>
          <a:endParaRPr lang="en-GB"/>
        </a:p>
      </dgm:t>
    </dgm:pt>
    <dgm:pt modelId="{A6214260-E800-4D7E-8D7D-AAB30208AEFE}" type="sibTrans" cxnId="{77DF0583-775D-4079-9380-143A1A7AFEBD}">
      <dgm:prSet/>
      <dgm:spPr/>
      <dgm:t>
        <a:bodyPr/>
        <a:lstStyle/>
        <a:p>
          <a:endParaRPr lang="en-GB"/>
        </a:p>
      </dgm:t>
    </dgm:pt>
    <dgm:pt modelId="{6BBD3672-84AC-4462-865B-B59D46A7FD40}">
      <dgm:prSet phldrT="[Text]"/>
      <dgm:spPr/>
      <dgm:t>
        <a:bodyPr/>
        <a:lstStyle/>
        <a:p>
          <a:r>
            <a:rPr lang="en-GB" dirty="0"/>
            <a:t>Structural and social factors</a:t>
          </a:r>
        </a:p>
      </dgm:t>
    </dgm:pt>
    <dgm:pt modelId="{BAF789E0-4BDE-4996-ACCE-C30029F37D82}" type="parTrans" cxnId="{54E359D6-40AF-407F-81D9-EE72207CA96B}">
      <dgm:prSet/>
      <dgm:spPr/>
      <dgm:t>
        <a:bodyPr/>
        <a:lstStyle/>
        <a:p>
          <a:endParaRPr lang="en-GB"/>
        </a:p>
      </dgm:t>
    </dgm:pt>
    <dgm:pt modelId="{E78D4273-12CE-476E-AE34-FBB398D345BE}" type="sibTrans" cxnId="{54E359D6-40AF-407F-81D9-EE72207CA96B}">
      <dgm:prSet/>
      <dgm:spPr/>
      <dgm:t>
        <a:bodyPr/>
        <a:lstStyle/>
        <a:p>
          <a:endParaRPr lang="en-GB"/>
        </a:p>
      </dgm:t>
    </dgm:pt>
    <dgm:pt modelId="{D2D6BA9D-F1A6-49CA-B995-71A1977FA5EC}" type="pres">
      <dgm:prSet presAssocID="{1C50C58D-5CCF-4A71-8286-7194841351D6}" presName="cycle" presStyleCnt="0">
        <dgm:presLayoutVars>
          <dgm:chMax val="1"/>
          <dgm:dir/>
          <dgm:animLvl val="ctr"/>
          <dgm:resizeHandles val="exact"/>
        </dgm:presLayoutVars>
      </dgm:prSet>
      <dgm:spPr/>
    </dgm:pt>
    <dgm:pt modelId="{49C5EF8C-4AA6-4A53-83DE-193952D3A7DB}" type="pres">
      <dgm:prSet presAssocID="{A37DBF7B-9A99-4A25-A42C-2892CD90F589}" presName="centerShape" presStyleLbl="node0" presStyleIdx="0" presStyleCnt="1" custScaleX="102617" custScaleY="83664"/>
      <dgm:spPr/>
    </dgm:pt>
    <dgm:pt modelId="{53292262-3B39-4491-BE61-070A4516F583}" type="pres">
      <dgm:prSet presAssocID="{5D1C0B42-ECA9-4283-8C51-C08E1B832482}" presName="parTrans" presStyleLbl="bgSibTrans2D1" presStyleIdx="0" presStyleCnt="3"/>
      <dgm:spPr/>
    </dgm:pt>
    <dgm:pt modelId="{E0D70BC3-AB1E-485A-BE73-9B21D0744C8E}" type="pres">
      <dgm:prSet presAssocID="{019CB72F-FFB6-4713-A047-12BF17135BAE}" presName="node" presStyleLbl="node1" presStyleIdx="0" presStyleCnt="3">
        <dgm:presLayoutVars>
          <dgm:bulletEnabled val="1"/>
        </dgm:presLayoutVars>
      </dgm:prSet>
      <dgm:spPr/>
    </dgm:pt>
    <dgm:pt modelId="{506216BE-9FFD-4BE1-A48F-C6382E0DC40C}" type="pres">
      <dgm:prSet presAssocID="{E832D4F4-FB14-4B8D-9B5D-CFB8309CF759}" presName="parTrans" presStyleLbl="bgSibTrans2D1" presStyleIdx="1" presStyleCnt="3"/>
      <dgm:spPr/>
    </dgm:pt>
    <dgm:pt modelId="{547E4C52-2E1B-46AB-8949-241ED942087D}" type="pres">
      <dgm:prSet presAssocID="{304C439E-C21B-45D5-BCB9-1CC42A0A30BC}" presName="node" presStyleLbl="node1" presStyleIdx="1" presStyleCnt="3">
        <dgm:presLayoutVars>
          <dgm:bulletEnabled val="1"/>
        </dgm:presLayoutVars>
      </dgm:prSet>
      <dgm:spPr/>
    </dgm:pt>
    <dgm:pt modelId="{8C9CCD5A-B2A1-46C8-8C89-1A3F292F9298}" type="pres">
      <dgm:prSet presAssocID="{BAF789E0-4BDE-4996-ACCE-C30029F37D82}" presName="parTrans" presStyleLbl="bgSibTrans2D1" presStyleIdx="2" presStyleCnt="3"/>
      <dgm:spPr/>
    </dgm:pt>
    <dgm:pt modelId="{548D55D1-3BBD-4B5C-B58A-FB67D92199DE}" type="pres">
      <dgm:prSet presAssocID="{6BBD3672-84AC-4462-865B-B59D46A7FD40}" presName="node" presStyleLbl="node1" presStyleIdx="2" presStyleCnt="3">
        <dgm:presLayoutVars>
          <dgm:bulletEnabled val="1"/>
        </dgm:presLayoutVars>
      </dgm:prSet>
      <dgm:spPr/>
    </dgm:pt>
  </dgm:ptLst>
  <dgm:cxnLst>
    <dgm:cxn modelId="{3DCB760A-EC31-49B2-9A1C-DA69F28F7328}" type="presOf" srcId="{A37DBF7B-9A99-4A25-A42C-2892CD90F589}" destId="{49C5EF8C-4AA6-4A53-83DE-193952D3A7DB}" srcOrd="0" destOrd="0" presId="urn:microsoft.com/office/officeart/2005/8/layout/radial4"/>
    <dgm:cxn modelId="{2886C732-23DB-4926-8F45-754D74279792}" type="presOf" srcId="{304C439E-C21B-45D5-BCB9-1CC42A0A30BC}" destId="{547E4C52-2E1B-46AB-8949-241ED942087D}" srcOrd="0" destOrd="0" presId="urn:microsoft.com/office/officeart/2005/8/layout/radial4"/>
    <dgm:cxn modelId="{1D326D35-49F4-4199-9A3E-107EE3DBA20D}" type="presOf" srcId="{BAF789E0-4BDE-4996-ACCE-C30029F37D82}" destId="{8C9CCD5A-B2A1-46C8-8C89-1A3F292F9298}" srcOrd="0" destOrd="0" presId="urn:microsoft.com/office/officeart/2005/8/layout/radial4"/>
    <dgm:cxn modelId="{9F26F365-BAD9-4BFA-A666-860CEEC1F53E}" type="presOf" srcId="{6BBD3672-84AC-4462-865B-B59D46A7FD40}" destId="{548D55D1-3BBD-4B5C-B58A-FB67D92199DE}" srcOrd="0" destOrd="0" presId="urn:microsoft.com/office/officeart/2005/8/layout/radial4"/>
    <dgm:cxn modelId="{E3788C72-98C1-4119-88CB-64E65B910F62}" type="presOf" srcId="{E832D4F4-FB14-4B8D-9B5D-CFB8309CF759}" destId="{506216BE-9FFD-4BE1-A48F-C6382E0DC40C}" srcOrd="0" destOrd="0" presId="urn:microsoft.com/office/officeart/2005/8/layout/radial4"/>
    <dgm:cxn modelId="{D061A877-ECDC-4F7B-BE37-09BF09CF9446}" type="presOf" srcId="{1C50C58D-5CCF-4A71-8286-7194841351D6}" destId="{D2D6BA9D-F1A6-49CA-B995-71A1977FA5EC}" srcOrd="0" destOrd="0" presId="urn:microsoft.com/office/officeart/2005/8/layout/radial4"/>
    <dgm:cxn modelId="{2AB8775A-FFB5-4395-A157-026E8784634E}" type="presOf" srcId="{5D1C0B42-ECA9-4283-8C51-C08E1B832482}" destId="{53292262-3B39-4491-BE61-070A4516F583}" srcOrd="0" destOrd="0" presId="urn:microsoft.com/office/officeart/2005/8/layout/radial4"/>
    <dgm:cxn modelId="{77DF0583-775D-4079-9380-143A1A7AFEBD}" srcId="{A37DBF7B-9A99-4A25-A42C-2892CD90F589}" destId="{304C439E-C21B-45D5-BCB9-1CC42A0A30BC}" srcOrd="1" destOrd="0" parTransId="{E832D4F4-FB14-4B8D-9B5D-CFB8309CF759}" sibTransId="{A6214260-E800-4D7E-8D7D-AAB30208AEFE}"/>
    <dgm:cxn modelId="{BA481983-5E1F-4BA4-8791-9334D2A5F023}" srcId="{A37DBF7B-9A99-4A25-A42C-2892CD90F589}" destId="{019CB72F-FFB6-4713-A047-12BF17135BAE}" srcOrd="0" destOrd="0" parTransId="{5D1C0B42-ECA9-4283-8C51-C08E1B832482}" sibTransId="{957455A0-E23A-4B8D-8927-0B338A734C4D}"/>
    <dgm:cxn modelId="{36D132B7-717A-40BA-94ED-988D6AE50E02}" type="presOf" srcId="{019CB72F-FFB6-4713-A047-12BF17135BAE}" destId="{E0D70BC3-AB1E-485A-BE73-9B21D0744C8E}" srcOrd="0" destOrd="0" presId="urn:microsoft.com/office/officeart/2005/8/layout/radial4"/>
    <dgm:cxn modelId="{54E359D6-40AF-407F-81D9-EE72207CA96B}" srcId="{A37DBF7B-9A99-4A25-A42C-2892CD90F589}" destId="{6BBD3672-84AC-4462-865B-B59D46A7FD40}" srcOrd="2" destOrd="0" parTransId="{BAF789E0-4BDE-4996-ACCE-C30029F37D82}" sibTransId="{E78D4273-12CE-476E-AE34-FBB398D345BE}"/>
    <dgm:cxn modelId="{E526C8E2-0DB7-42CF-B66E-DB672A68AD2B}" srcId="{1C50C58D-5CCF-4A71-8286-7194841351D6}" destId="{A37DBF7B-9A99-4A25-A42C-2892CD90F589}" srcOrd="0" destOrd="0" parTransId="{6892B15D-A9D3-4D2C-8E58-9C7EA1F755C9}" sibTransId="{85F43A20-04DC-467C-81FD-11815C1A3F78}"/>
    <dgm:cxn modelId="{273892EC-767D-441C-8487-620A2972F35E}" type="presParOf" srcId="{D2D6BA9D-F1A6-49CA-B995-71A1977FA5EC}" destId="{49C5EF8C-4AA6-4A53-83DE-193952D3A7DB}" srcOrd="0" destOrd="0" presId="urn:microsoft.com/office/officeart/2005/8/layout/radial4"/>
    <dgm:cxn modelId="{9670E733-5A68-4EEC-B170-1120F2D43820}" type="presParOf" srcId="{D2D6BA9D-F1A6-49CA-B995-71A1977FA5EC}" destId="{53292262-3B39-4491-BE61-070A4516F583}" srcOrd="1" destOrd="0" presId="urn:microsoft.com/office/officeart/2005/8/layout/radial4"/>
    <dgm:cxn modelId="{21DF8B6A-A624-4E59-8461-B6A60C01EB1A}" type="presParOf" srcId="{D2D6BA9D-F1A6-49CA-B995-71A1977FA5EC}" destId="{E0D70BC3-AB1E-485A-BE73-9B21D0744C8E}" srcOrd="2" destOrd="0" presId="urn:microsoft.com/office/officeart/2005/8/layout/radial4"/>
    <dgm:cxn modelId="{04D1A5B7-7CA9-4E5C-B64E-930886EFCA77}" type="presParOf" srcId="{D2D6BA9D-F1A6-49CA-B995-71A1977FA5EC}" destId="{506216BE-9FFD-4BE1-A48F-C6382E0DC40C}" srcOrd="3" destOrd="0" presId="urn:microsoft.com/office/officeart/2005/8/layout/radial4"/>
    <dgm:cxn modelId="{C76270D9-B01E-4A3C-8446-4D535FB017D9}" type="presParOf" srcId="{D2D6BA9D-F1A6-49CA-B995-71A1977FA5EC}" destId="{547E4C52-2E1B-46AB-8949-241ED942087D}" srcOrd="4" destOrd="0" presId="urn:microsoft.com/office/officeart/2005/8/layout/radial4"/>
    <dgm:cxn modelId="{933B07B2-07F6-4478-A75C-5D59FA5C2CBE}" type="presParOf" srcId="{D2D6BA9D-F1A6-49CA-B995-71A1977FA5EC}" destId="{8C9CCD5A-B2A1-46C8-8C89-1A3F292F9298}" srcOrd="5" destOrd="0" presId="urn:microsoft.com/office/officeart/2005/8/layout/radial4"/>
    <dgm:cxn modelId="{B7929C61-6DA3-446D-8AE0-740B261CDE58}" type="presParOf" srcId="{D2D6BA9D-F1A6-49CA-B995-71A1977FA5EC}" destId="{548D55D1-3BBD-4B5C-B58A-FB67D92199DE}" srcOrd="6" destOrd="0" presId="urn:microsoft.com/office/officeart/2005/8/layout/radial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839DABF6-54D4-492E-99E4-6AC4E35D6588}" type="doc">
      <dgm:prSet loTypeId="urn:microsoft.com/office/officeart/2005/8/layout/vList2" loCatId="list" qsTypeId="urn:microsoft.com/office/officeart/2005/8/quickstyle/simple1" qsCatId="simple" csTypeId="urn:microsoft.com/office/officeart/2005/8/colors/accent6_5" csCatId="accent6" phldr="1"/>
      <dgm:spPr/>
      <dgm:t>
        <a:bodyPr/>
        <a:lstStyle/>
        <a:p>
          <a:endParaRPr lang="en-US"/>
        </a:p>
      </dgm:t>
    </dgm:pt>
    <dgm:pt modelId="{21E76DE6-E622-4436-8B9B-BFFDAA3FAECD}">
      <dgm:prSet/>
      <dgm:spPr/>
      <dgm:t>
        <a:bodyPr/>
        <a:lstStyle/>
        <a:p>
          <a:r>
            <a:rPr lang="en-GB" b="1" dirty="0">
              <a:solidFill>
                <a:schemeClr val="tx1"/>
              </a:solidFill>
              <a:latin typeface="HelveticaNeueLT Std" panose="020B0604020202020204" pitchFamily="34" charset="0"/>
            </a:rPr>
            <a:t>Abuse &amp; Neglect can include;</a:t>
          </a:r>
          <a:endParaRPr lang="en-US" b="1" dirty="0">
            <a:solidFill>
              <a:schemeClr val="tx1"/>
            </a:solidFill>
            <a:latin typeface="HelveticaNeueLT Std" panose="020B0604020202020204" pitchFamily="34" charset="0"/>
          </a:endParaRPr>
        </a:p>
      </dgm:t>
    </dgm:pt>
    <dgm:pt modelId="{0D817670-550A-4F20-8F3E-4B8957644B6A}" type="parTrans" cxnId="{3C433A3C-6FF0-4689-BA06-7D9BE7621BD2}">
      <dgm:prSet/>
      <dgm:spPr/>
      <dgm:t>
        <a:bodyPr/>
        <a:lstStyle/>
        <a:p>
          <a:endParaRPr lang="en-US"/>
        </a:p>
      </dgm:t>
    </dgm:pt>
    <dgm:pt modelId="{7EAC4B56-635D-4484-AD7B-559D94B15C7D}" type="sibTrans" cxnId="{3C433A3C-6FF0-4689-BA06-7D9BE7621BD2}">
      <dgm:prSet/>
      <dgm:spPr/>
      <dgm:t>
        <a:bodyPr/>
        <a:lstStyle/>
        <a:p>
          <a:endParaRPr lang="en-US"/>
        </a:p>
      </dgm:t>
    </dgm:pt>
    <dgm:pt modelId="{71D8F047-56BE-433B-BC5D-AC011E3C7CB5}">
      <dgm:prSet/>
      <dgm:spPr/>
      <dgm:t>
        <a:bodyPr/>
        <a:lstStyle/>
        <a:p>
          <a:r>
            <a:rPr lang="en-GB" dirty="0">
              <a:latin typeface="HelveticaNeueLT Std" panose="020B0604020202020204" pitchFamily="34" charset="0"/>
            </a:rPr>
            <a:t>Physical </a:t>
          </a:r>
          <a:endParaRPr lang="en-US" dirty="0">
            <a:latin typeface="HelveticaNeueLT Std" panose="020B0604020202020204" pitchFamily="34" charset="0"/>
          </a:endParaRPr>
        </a:p>
      </dgm:t>
    </dgm:pt>
    <dgm:pt modelId="{4EB77938-9A68-460C-91D2-744B66D5AE71}" type="parTrans" cxnId="{D26A3FA5-026F-49ED-9D90-41FD583D7DC4}">
      <dgm:prSet/>
      <dgm:spPr/>
      <dgm:t>
        <a:bodyPr/>
        <a:lstStyle/>
        <a:p>
          <a:endParaRPr lang="en-US"/>
        </a:p>
      </dgm:t>
    </dgm:pt>
    <dgm:pt modelId="{92C489A5-C8F6-414D-BED7-5A4D51FCB325}" type="sibTrans" cxnId="{D26A3FA5-026F-49ED-9D90-41FD583D7DC4}">
      <dgm:prSet/>
      <dgm:spPr/>
      <dgm:t>
        <a:bodyPr/>
        <a:lstStyle/>
        <a:p>
          <a:endParaRPr lang="en-US"/>
        </a:p>
      </dgm:t>
    </dgm:pt>
    <dgm:pt modelId="{B6A7AD14-57E7-4078-A57B-95E7F8FB8235}">
      <dgm:prSet/>
      <dgm:spPr/>
      <dgm:t>
        <a:bodyPr/>
        <a:lstStyle/>
        <a:p>
          <a:r>
            <a:rPr lang="en-GB" dirty="0">
              <a:latin typeface="HelveticaNeueLT Std" panose="020B0604020202020204" pitchFamily="34" charset="0"/>
            </a:rPr>
            <a:t>Domestic violence</a:t>
          </a:r>
          <a:endParaRPr lang="en-US" dirty="0">
            <a:latin typeface="HelveticaNeueLT Std" panose="020B0604020202020204" pitchFamily="34" charset="0"/>
          </a:endParaRPr>
        </a:p>
      </dgm:t>
    </dgm:pt>
    <dgm:pt modelId="{A56F5E0C-E817-40C9-9900-AF93686084D9}" type="parTrans" cxnId="{9DCCA4B3-CBD4-436A-8870-2138AF88EDBC}">
      <dgm:prSet/>
      <dgm:spPr/>
      <dgm:t>
        <a:bodyPr/>
        <a:lstStyle/>
        <a:p>
          <a:endParaRPr lang="en-US"/>
        </a:p>
      </dgm:t>
    </dgm:pt>
    <dgm:pt modelId="{E7E96A66-CAA4-49AF-BFA3-1BAE9D7A8CA0}" type="sibTrans" cxnId="{9DCCA4B3-CBD4-436A-8870-2138AF88EDBC}">
      <dgm:prSet/>
      <dgm:spPr/>
      <dgm:t>
        <a:bodyPr/>
        <a:lstStyle/>
        <a:p>
          <a:endParaRPr lang="en-US"/>
        </a:p>
      </dgm:t>
    </dgm:pt>
    <dgm:pt modelId="{4D2BB192-AC6C-49E6-8ABE-31ABC03FAF44}">
      <dgm:prSet/>
      <dgm:spPr/>
      <dgm:t>
        <a:bodyPr/>
        <a:lstStyle/>
        <a:p>
          <a:r>
            <a:rPr lang="en-GB" dirty="0">
              <a:latin typeface="HelveticaNeueLT Std" panose="020B0604020202020204" pitchFamily="34" charset="0"/>
            </a:rPr>
            <a:t>Sexual </a:t>
          </a:r>
          <a:endParaRPr lang="en-US" dirty="0">
            <a:latin typeface="HelveticaNeueLT Std" panose="020B0604020202020204" pitchFamily="34" charset="0"/>
          </a:endParaRPr>
        </a:p>
      </dgm:t>
    </dgm:pt>
    <dgm:pt modelId="{0A24EEAB-B1F1-4A94-BF88-6C5B4901B755}" type="parTrans" cxnId="{8497847B-C39A-49AF-8D43-E40C2E520E7A}">
      <dgm:prSet/>
      <dgm:spPr/>
      <dgm:t>
        <a:bodyPr/>
        <a:lstStyle/>
        <a:p>
          <a:endParaRPr lang="en-US"/>
        </a:p>
      </dgm:t>
    </dgm:pt>
    <dgm:pt modelId="{60A1BE5A-58DD-484C-8129-D9F8024D40D2}" type="sibTrans" cxnId="{8497847B-C39A-49AF-8D43-E40C2E520E7A}">
      <dgm:prSet/>
      <dgm:spPr/>
      <dgm:t>
        <a:bodyPr/>
        <a:lstStyle/>
        <a:p>
          <a:endParaRPr lang="en-US"/>
        </a:p>
      </dgm:t>
    </dgm:pt>
    <dgm:pt modelId="{D918B9BF-62EA-4F0C-975A-A8449648B422}">
      <dgm:prSet/>
      <dgm:spPr/>
      <dgm:t>
        <a:bodyPr/>
        <a:lstStyle/>
        <a:p>
          <a:r>
            <a:rPr lang="en-GB" dirty="0">
              <a:latin typeface="HelveticaNeueLT Std" panose="020B0604020202020204" pitchFamily="34" charset="0"/>
            </a:rPr>
            <a:t>Psychological or emotional </a:t>
          </a:r>
          <a:endParaRPr lang="en-US" dirty="0">
            <a:latin typeface="HelveticaNeueLT Std" panose="020B0604020202020204" pitchFamily="34" charset="0"/>
          </a:endParaRPr>
        </a:p>
      </dgm:t>
    </dgm:pt>
    <dgm:pt modelId="{BED6453C-8CD6-4921-A1D3-F83B491F3ED6}" type="parTrans" cxnId="{6DB5362E-C4E3-436B-8D1C-8347981D9EE7}">
      <dgm:prSet/>
      <dgm:spPr/>
      <dgm:t>
        <a:bodyPr/>
        <a:lstStyle/>
        <a:p>
          <a:endParaRPr lang="en-US"/>
        </a:p>
      </dgm:t>
    </dgm:pt>
    <dgm:pt modelId="{FCF78D37-1632-49B5-864D-B1AD7DC116DE}" type="sibTrans" cxnId="{6DB5362E-C4E3-436B-8D1C-8347981D9EE7}">
      <dgm:prSet/>
      <dgm:spPr/>
      <dgm:t>
        <a:bodyPr/>
        <a:lstStyle/>
        <a:p>
          <a:endParaRPr lang="en-US"/>
        </a:p>
      </dgm:t>
    </dgm:pt>
    <dgm:pt modelId="{8F203B7B-75A3-4F55-817F-2B126ACE9E93}">
      <dgm:prSet/>
      <dgm:spPr/>
      <dgm:t>
        <a:bodyPr/>
        <a:lstStyle/>
        <a:p>
          <a:r>
            <a:rPr lang="en-GB" dirty="0">
              <a:latin typeface="HelveticaNeueLT Std" panose="020B0604020202020204" pitchFamily="34" charset="0"/>
            </a:rPr>
            <a:t>Financial or material</a:t>
          </a:r>
          <a:endParaRPr lang="en-US" dirty="0">
            <a:latin typeface="HelveticaNeueLT Std" panose="020B0604020202020204" pitchFamily="34" charset="0"/>
          </a:endParaRPr>
        </a:p>
      </dgm:t>
    </dgm:pt>
    <dgm:pt modelId="{62B6E704-0CA2-47EA-B851-7C4A62BE8E5D}" type="parTrans" cxnId="{8647F414-5200-4187-A932-691689523D4F}">
      <dgm:prSet/>
      <dgm:spPr/>
      <dgm:t>
        <a:bodyPr/>
        <a:lstStyle/>
        <a:p>
          <a:endParaRPr lang="en-US"/>
        </a:p>
      </dgm:t>
    </dgm:pt>
    <dgm:pt modelId="{BBED40D8-1D20-4BB6-AE8B-9DB45FBC7FA6}" type="sibTrans" cxnId="{8647F414-5200-4187-A932-691689523D4F}">
      <dgm:prSet/>
      <dgm:spPr/>
      <dgm:t>
        <a:bodyPr/>
        <a:lstStyle/>
        <a:p>
          <a:endParaRPr lang="en-US"/>
        </a:p>
      </dgm:t>
    </dgm:pt>
    <dgm:pt modelId="{D573E809-C06B-4822-8424-B9F96631234C}">
      <dgm:prSet/>
      <dgm:spPr/>
      <dgm:t>
        <a:bodyPr/>
        <a:lstStyle/>
        <a:p>
          <a:r>
            <a:rPr lang="en-GB">
              <a:latin typeface="HelveticaNeueLT Std" panose="020B0604020202020204" pitchFamily="34" charset="0"/>
            </a:rPr>
            <a:t>Modern slavery</a:t>
          </a:r>
          <a:endParaRPr lang="en-US">
            <a:latin typeface="HelveticaNeueLT Std" panose="020B0604020202020204" pitchFamily="34" charset="0"/>
          </a:endParaRPr>
        </a:p>
      </dgm:t>
    </dgm:pt>
    <dgm:pt modelId="{3556613D-0177-4040-8BBD-11140007CE2E}" type="parTrans" cxnId="{EB66A69B-0377-42D5-B528-A352FD317F51}">
      <dgm:prSet/>
      <dgm:spPr/>
      <dgm:t>
        <a:bodyPr/>
        <a:lstStyle/>
        <a:p>
          <a:endParaRPr lang="en-US"/>
        </a:p>
      </dgm:t>
    </dgm:pt>
    <dgm:pt modelId="{51ED4B4F-1C65-4A5E-8DF0-F508A1CDFC04}" type="sibTrans" cxnId="{EB66A69B-0377-42D5-B528-A352FD317F51}">
      <dgm:prSet/>
      <dgm:spPr/>
      <dgm:t>
        <a:bodyPr/>
        <a:lstStyle/>
        <a:p>
          <a:endParaRPr lang="en-US"/>
        </a:p>
      </dgm:t>
    </dgm:pt>
    <dgm:pt modelId="{A15F11BD-5BDF-4EAC-9395-40A6F1460750}">
      <dgm:prSet/>
      <dgm:spPr/>
      <dgm:t>
        <a:bodyPr/>
        <a:lstStyle/>
        <a:p>
          <a:r>
            <a:rPr lang="en-GB" dirty="0">
              <a:latin typeface="HelveticaNeueLT Std" panose="020B0604020202020204" pitchFamily="34" charset="0"/>
            </a:rPr>
            <a:t>Discriminatory (Equality Act)</a:t>
          </a:r>
          <a:endParaRPr lang="en-US" dirty="0">
            <a:latin typeface="HelveticaNeueLT Std" panose="020B0604020202020204" pitchFamily="34" charset="0"/>
          </a:endParaRPr>
        </a:p>
      </dgm:t>
    </dgm:pt>
    <dgm:pt modelId="{250DB6E6-8E72-40AB-AC15-CEBF9EF1C323}" type="parTrans" cxnId="{89B2A05F-10CF-46DA-8064-E8889EAD7B4C}">
      <dgm:prSet/>
      <dgm:spPr/>
      <dgm:t>
        <a:bodyPr/>
        <a:lstStyle/>
        <a:p>
          <a:endParaRPr lang="en-US"/>
        </a:p>
      </dgm:t>
    </dgm:pt>
    <dgm:pt modelId="{9407DA19-3757-46E0-8975-D5BF0D1A6620}" type="sibTrans" cxnId="{89B2A05F-10CF-46DA-8064-E8889EAD7B4C}">
      <dgm:prSet/>
      <dgm:spPr/>
      <dgm:t>
        <a:bodyPr/>
        <a:lstStyle/>
        <a:p>
          <a:endParaRPr lang="en-US"/>
        </a:p>
      </dgm:t>
    </dgm:pt>
    <dgm:pt modelId="{09B94EF8-03B4-45CA-A87E-1C01DA308FB4}">
      <dgm:prSet/>
      <dgm:spPr/>
      <dgm:t>
        <a:bodyPr/>
        <a:lstStyle/>
        <a:p>
          <a:r>
            <a:rPr lang="en-GB" dirty="0">
              <a:latin typeface="HelveticaNeueLT Std" panose="020B0604020202020204" pitchFamily="34" charset="0"/>
            </a:rPr>
            <a:t>Organisational or institutional </a:t>
          </a:r>
          <a:endParaRPr lang="en-US" dirty="0">
            <a:latin typeface="HelveticaNeueLT Std" panose="020B0604020202020204" pitchFamily="34" charset="0"/>
          </a:endParaRPr>
        </a:p>
      </dgm:t>
    </dgm:pt>
    <dgm:pt modelId="{C3CF0BBF-D915-496D-A166-1C36B0548B52}" type="parTrans" cxnId="{2D397CB5-783D-4C69-AFB6-6CBBF977E9FF}">
      <dgm:prSet/>
      <dgm:spPr/>
      <dgm:t>
        <a:bodyPr/>
        <a:lstStyle/>
        <a:p>
          <a:endParaRPr lang="en-US"/>
        </a:p>
      </dgm:t>
    </dgm:pt>
    <dgm:pt modelId="{8C3DDFC8-595D-49B1-B663-0603DC2ACD23}" type="sibTrans" cxnId="{2D397CB5-783D-4C69-AFB6-6CBBF977E9FF}">
      <dgm:prSet/>
      <dgm:spPr/>
      <dgm:t>
        <a:bodyPr/>
        <a:lstStyle/>
        <a:p>
          <a:endParaRPr lang="en-US"/>
        </a:p>
      </dgm:t>
    </dgm:pt>
    <dgm:pt modelId="{7E75F13D-A45C-4E05-BBD6-94BA83E4C81F}">
      <dgm:prSet/>
      <dgm:spPr/>
      <dgm:t>
        <a:bodyPr/>
        <a:lstStyle/>
        <a:p>
          <a:r>
            <a:rPr lang="en-GB" dirty="0">
              <a:latin typeface="HelveticaNeueLT Std" panose="020B0604020202020204" pitchFamily="34" charset="0"/>
            </a:rPr>
            <a:t>Neglect or acts of omission</a:t>
          </a:r>
          <a:endParaRPr lang="en-US" dirty="0">
            <a:latin typeface="HelveticaNeueLT Std" panose="020B0604020202020204" pitchFamily="34" charset="0"/>
          </a:endParaRPr>
        </a:p>
      </dgm:t>
    </dgm:pt>
    <dgm:pt modelId="{2EC1FF9E-3519-449F-9FCF-A7A6F7BF2543}" type="parTrans" cxnId="{2069E6B9-DC39-497B-B97D-68BD28BE1EE9}">
      <dgm:prSet/>
      <dgm:spPr/>
      <dgm:t>
        <a:bodyPr/>
        <a:lstStyle/>
        <a:p>
          <a:endParaRPr lang="en-US"/>
        </a:p>
      </dgm:t>
    </dgm:pt>
    <dgm:pt modelId="{65F9B92D-3B2F-4A9E-8327-D596611E414A}" type="sibTrans" cxnId="{2069E6B9-DC39-497B-B97D-68BD28BE1EE9}">
      <dgm:prSet/>
      <dgm:spPr/>
      <dgm:t>
        <a:bodyPr/>
        <a:lstStyle/>
        <a:p>
          <a:endParaRPr lang="en-US"/>
        </a:p>
      </dgm:t>
    </dgm:pt>
    <dgm:pt modelId="{93F04055-048E-43FE-B5A8-7D9B4BB596F5}">
      <dgm:prSet/>
      <dgm:spPr/>
      <dgm:t>
        <a:bodyPr/>
        <a:lstStyle/>
        <a:p>
          <a:r>
            <a:rPr lang="en-GB">
              <a:latin typeface="HelveticaNeueLT Std" panose="020B0604020202020204" pitchFamily="34" charset="0"/>
            </a:rPr>
            <a:t>Self-neglect</a:t>
          </a:r>
          <a:endParaRPr lang="en-US">
            <a:latin typeface="HelveticaNeueLT Std" panose="020B0604020202020204" pitchFamily="34" charset="0"/>
          </a:endParaRPr>
        </a:p>
      </dgm:t>
    </dgm:pt>
    <dgm:pt modelId="{9BFE2C1A-CD50-4EFB-BADA-78C77A00BB93}" type="parTrans" cxnId="{787BD309-19C8-4261-8523-867A8D8FEE9B}">
      <dgm:prSet/>
      <dgm:spPr/>
      <dgm:t>
        <a:bodyPr/>
        <a:lstStyle/>
        <a:p>
          <a:endParaRPr lang="en-US"/>
        </a:p>
      </dgm:t>
    </dgm:pt>
    <dgm:pt modelId="{481FD48F-47EA-4428-A00E-D981DD2A1CF2}" type="sibTrans" cxnId="{787BD309-19C8-4261-8523-867A8D8FEE9B}">
      <dgm:prSet/>
      <dgm:spPr/>
      <dgm:t>
        <a:bodyPr/>
        <a:lstStyle/>
        <a:p>
          <a:endParaRPr lang="en-US"/>
        </a:p>
      </dgm:t>
    </dgm:pt>
    <dgm:pt modelId="{D46CB798-2F05-41DC-A689-E37AF401FEC3}" type="pres">
      <dgm:prSet presAssocID="{839DABF6-54D4-492E-99E4-6AC4E35D6588}" presName="linear" presStyleCnt="0">
        <dgm:presLayoutVars>
          <dgm:animLvl val="lvl"/>
          <dgm:resizeHandles val="exact"/>
        </dgm:presLayoutVars>
      </dgm:prSet>
      <dgm:spPr/>
    </dgm:pt>
    <dgm:pt modelId="{9A5A0DAB-F3F2-4E20-88F9-AC621C34800F}" type="pres">
      <dgm:prSet presAssocID="{21E76DE6-E622-4436-8B9B-BFFDAA3FAECD}" presName="parentText" presStyleLbl="node1" presStyleIdx="0" presStyleCnt="11">
        <dgm:presLayoutVars>
          <dgm:chMax val="0"/>
          <dgm:bulletEnabled val="1"/>
        </dgm:presLayoutVars>
      </dgm:prSet>
      <dgm:spPr/>
    </dgm:pt>
    <dgm:pt modelId="{C17E33A4-3143-428E-A87D-56C6DE23DFD6}" type="pres">
      <dgm:prSet presAssocID="{7EAC4B56-635D-4484-AD7B-559D94B15C7D}" presName="spacer" presStyleCnt="0"/>
      <dgm:spPr/>
    </dgm:pt>
    <dgm:pt modelId="{2DE996A5-5058-4011-8944-AEA2C525F7A8}" type="pres">
      <dgm:prSet presAssocID="{71D8F047-56BE-433B-BC5D-AC011E3C7CB5}" presName="parentText" presStyleLbl="node1" presStyleIdx="1" presStyleCnt="11">
        <dgm:presLayoutVars>
          <dgm:chMax val="0"/>
          <dgm:bulletEnabled val="1"/>
        </dgm:presLayoutVars>
      </dgm:prSet>
      <dgm:spPr/>
    </dgm:pt>
    <dgm:pt modelId="{23C48452-A49D-419C-859F-C53857D7A1DF}" type="pres">
      <dgm:prSet presAssocID="{92C489A5-C8F6-414D-BED7-5A4D51FCB325}" presName="spacer" presStyleCnt="0"/>
      <dgm:spPr/>
    </dgm:pt>
    <dgm:pt modelId="{7EFBE74E-8C9D-40B6-8D40-DB8EEC8C262A}" type="pres">
      <dgm:prSet presAssocID="{B6A7AD14-57E7-4078-A57B-95E7F8FB8235}" presName="parentText" presStyleLbl="node1" presStyleIdx="2" presStyleCnt="11">
        <dgm:presLayoutVars>
          <dgm:chMax val="0"/>
          <dgm:bulletEnabled val="1"/>
        </dgm:presLayoutVars>
      </dgm:prSet>
      <dgm:spPr/>
    </dgm:pt>
    <dgm:pt modelId="{D9F0D670-E3BF-4670-AE2D-3B5E4F55D63A}" type="pres">
      <dgm:prSet presAssocID="{E7E96A66-CAA4-49AF-BFA3-1BAE9D7A8CA0}" presName="spacer" presStyleCnt="0"/>
      <dgm:spPr/>
    </dgm:pt>
    <dgm:pt modelId="{BFFA0C33-BA03-48D7-AA67-73A54C4E5802}" type="pres">
      <dgm:prSet presAssocID="{4D2BB192-AC6C-49E6-8ABE-31ABC03FAF44}" presName="parentText" presStyleLbl="node1" presStyleIdx="3" presStyleCnt="11">
        <dgm:presLayoutVars>
          <dgm:chMax val="0"/>
          <dgm:bulletEnabled val="1"/>
        </dgm:presLayoutVars>
      </dgm:prSet>
      <dgm:spPr/>
    </dgm:pt>
    <dgm:pt modelId="{1B11D230-6E2D-4D02-9DC5-58E203400674}" type="pres">
      <dgm:prSet presAssocID="{60A1BE5A-58DD-484C-8129-D9F8024D40D2}" presName="spacer" presStyleCnt="0"/>
      <dgm:spPr/>
    </dgm:pt>
    <dgm:pt modelId="{2C78AEBF-2533-433D-843E-2321A66C6C04}" type="pres">
      <dgm:prSet presAssocID="{D918B9BF-62EA-4F0C-975A-A8449648B422}" presName="parentText" presStyleLbl="node1" presStyleIdx="4" presStyleCnt="11">
        <dgm:presLayoutVars>
          <dgm:chMax val="0"/>
          <dgm:bulletEnabled val="1"/>
        </dgm:presLayoutVars>
      </dgm:prSet>
      <dgm:spPr/>
    </dgm:pt>
    <dgm:pt modelId="{4BE2FF8D-6213-4CF8-9F47-8FF6A2E68A49}" type="pres">
      <dgm:prSet presAssocID="{FCF78D37-1632-49B5-864D-B1AD7DC116DE}" presName="spacer" presStyleCnt="0"/>
      <dgm:spPr/>
    </dgm:pt>
    <dgm:pt modelId="{33C73E2E-B11F-40A0-969A-4687D2D0A5F0}" type="pres">
      <dgm:prSet presAssocID="{8F203B7B-75A3-4F55-817F-2B126ACE9E93}" presName="parentText" presStyleLbl="node1" presStyleIdx="5" presStyleCnt="11">
        <dgm:presLayoutVars>
          <dgm:chMax val="0"/>
          <dgm:bulletEnabled val="1"/>
        </dgm:presLayoutVars>
      </dgm:prSet>
      <dgm:spPr/>
    </dgm:pt>
    <dgm:pt modelId="{A4C031E4-578B-418B-8956-18803F800DA8}" type="pres">
      <dgm:prSet presAssocID="{BBED40D8-1D20-4BB6-AE8B-9DB45FBC7FA6}" presName="spacer" presStyleCnt="0"/>
      <dgm:spPr/>
    </dgm:pt>
    <dgm:pt modelId="{57A1BBA3-6870-41B6-916A-4A9E1D19FA90}" type="pres">
      <dgm:prSet presAssocID="{D573E809-C06B-4822-8424-B9F96631234C}" presName="parentText" presStyleLbl="node1" presStyleIdx="6" presStyleCnt="11">
        <dgm:presLayoutVars>
          <dgm:chMax val="0"/>
          <dgm:bulletEnabled val="1"/>
        </dgm:presLayoutVars>
      </dgm:prSet>
      <dgm:spPr/>
    </dgm:pt>
    <dgm:pt modelId="{CCCD678F-FBDB-46F3-8A4E-FACA64E07A9B}" type="pres">
      <dgm:prSet presAssocID="{51ED4B4F-1C65-4A5E-8DF0-F508A1CDFC04}" presName="spacer" presStyleCnt="0"/>
      <dgm:spPr/>
    </dgm:pt>
    <dgm:pt modelId="{DD98041F-9C2D-4EF5-BCA9-282FE39A7C92}" type="pres">
      <dgm:prSet presAssocID="{A15F11BD-5BDF-4EAC-9395-40A6F1460750}" presName="parentText" presStyleLbl="node1" presStyleIdx="7" presStyleCnt="11">
        <dgm:presLayoutVars>
          <dgm:chMax val="0"/>
          <dgm:bulletEnabled val="1"/>
        </dgm:presLayoutVars>
      </dgm:prSet>
      <dgm:spPr/>
    </dgm:pt>
    <dgm:pt modelId="{57002961-6443-4EFE-8AAD-4F1C52640C22}" type="pres">
      <dgm:prSet presAssocID="{9407DA19-3757-46E0-8975-D5BF0D1A6620}" presName="spacer" presStyleCnt="0"/>
      <dgm:spPr/>
    </dgm:pt>
    <dgm:pt modelId="{F79FAD82-03B6-476E-A82D-CC89947A4030}" type="pres">
      <dgm:prSet presAssocID="{09B94EF8-03B4-45CA-A87E-1C01DA308FB4}" presName="parentText" presStyleLbl="node1" presStyleIdx="8" presStyleCnt="11">
        <dgm:presLayoutVars>
          <dgm:chMax val="0"/>
          <dgm:bulletEnabled val="1"/>
        </dgm:presLayoutVars>
      </dgm:prSet>
      <dgm:spPr/>
    </dgm:pt>
    <dgm:pt modelId="{83D9EFD7-D05B-49ED-B888-1AF17C3B2A19}" type="pres">
      <dgm:prSet presAssocID="{8C3DDFC8-595D-49B1-B663-0603DC2ACD23}" presName="spacer" presStyleCnt="0"/>
      <dgm:spPr/>
    </dgm:pt>
    <dgm:pt modelId="{A949A868-81DA-42B3-A445-B35639A47007}" type="pres">
      <dgm:prSet presAssocID="{7E75F13D-A45C-4E05-BBD6-94BA83E4C81F}" presName="parentText" presStyleLbl="node1" presStyleIdx="9" presStyleCnt="11">
        <dgm:presLayoutVars>
          <dgm:chMax val="0"/>
          <dgm:bulletEnabled val="1"/>
        </dgm:presLayoutVars>
      </dgm:prSet>
      <dgm:spPr/>
    </dgm:pt>
    <dgm:pt modelId="{9DD94430-EACF-4F81-9E21-EB726BB74BF6}" type="pres">
      <dgm:prSet presAssocID="{65F9B92D-3B2F-4A9E-8327-D596611E414A}" presName="spacer" presStyleCnt="0"/>
      <dgm:spPr/>
    </dgm:pt>
    <dgm:pt modelId="{BEE0129C-7905-4304-B4FD-175C5E043D57}" type="pres">
      <dgm:prSet presAssocID="{93F04055-048E-43FE-B5A8-7D9B4BB596F5}" presName="parentText" presStyleLbl="node1" presStyleIdx="10" presStyleCnt="11">
        <dgm:presLayoutVars>
          <dgm:chMax val="0"/>
          <dgm:bulletEnabled val="1"/>
        </dgm:presLayoutVars>
      </dgm:prSet>
      <dgm:spPr/>
    </dgm:pt>
  </dgm:ptLst>
  <dgm:cxnLst>
    <dgm:cxn modelId="{787BD309-19C8-4261-8523-867A8D8FEE9B}" srcId="{839DABF6-54D4-492E-99E4-6AC4E35D6588}" destId="{93F04055-048E-43FE-B5A8-7D9B4BB596F5}" srcOrd="10" destOrd="0" parTransId="{9BFE2C1A-CD50-4EFB-BADA-78C77A00BB93}" sibTransId="{481FD48F-47EA-4428-A00E-D981DD2A1CF2}"/>
    <dgm:cxn modelId="{8647F414-5200-4187-A932-691689523D4F}" srcId="{839DABF6-54D4-492E-99E4-6AC4E35D6588}" destId="{8F203B7B-75A3-4F55-817F-2B126ACE9E93}" srcOrd="5" destOrd="0" parTransId="{62B6E704-0CA2-47EA-B851-7C4A62BE8E5D}" sibTransId="{BBED40D8-1D20-4BB6-AE8B-9DB45FBC7FA6}"/>
    <dgm:cxn modelId="{BE44C72A-83B6-41A1-88C7-3A6CCCD917C7}" type="presOf" srcId="{7E75F13D-A45C-4E05-BBD6-94BA83E4C81F}" destId="{A949A868-81DA-42B3-A445-B35639A47007}" srcOrd="0" destOrd="0" presId="urn:microsoft.com/office/officeart/2005/8/layout/vList2"/>
    <dgm:cxn modelId="{D4ED392B-4B39-4262-9745-7CE6D97D0752}" type="presOf" srcId="{D918B9BF-62EA-4F0C-975A-A8449648B422}" destId="{2C78AEBF-2533-433D-843E-2321A66C6C04}" srcOrd="0" destOrd="0" presId="urn:microsoft.com/office/officeart/2005/8/layout/vList2"/>
    <dgm:cxn modelId="{6DB5362E-C4E3-436B-8D1C-8347981D9EE7}" srcId="{839DABF6-54D4-492E-99E4-6AC4E35D6588}" destId="{D918B9BF-62EA-4F0C-975A-A8449648B422}" srcOrd="4" destOrd="0" parTransId="{BED6453C-8CD6-4921-A1D3-F83B491F3ED6}" sibTransId="{FCF78D37-1632-49B5-864D-B1AD7DC116DE}"/>
    <dgm:cxn modelId="{3C433A3C-6FF0-4689-BA06-7D9BE7621BD2}" srcId="{839DABF6-54D4-492E-99E4-6AC4E35D6588}" destId="{21E76DE6-E622-4436-8B9B-BFFDAA3FAECD}" srcOrd="0" destOrd="0" parTransId="{0D817670-550A-4F20-8F3E-4B8957644B6A}" sibTransId="{7EAC4B56-635D-4484-AD7B-559D94B15C7D}"/>
    <dgm:cxn modelId="{89B2A05F-10CF-46DA-8064-E8889EAD7B4C}" srcId="{839DABF6-54D4-492E-99E4-6AC4E35D6588}" destId="{A15F11BD-5BDF-4EAC-9395-40A6F1460750}" srcOrd="7" destOrd="0" parTransId="{250DB6E6-8E72-40AB-AC15-CEBF9EF1C323}" sibTransId="{9407DA19-3757-46E0-8975-D5BF0D1A6620}"/>
    <dgm:cxn modelId="{029B2063-8BA7-4796-9288-2737F4D6313B}" type="presOf" srcId="{D573E809-C06B-4822-8424-B9F96631234C}" destId="{57A1BBA3-6870-41B6-916A-4A9E1D19FA90}" srcOrd="0" destOrd="0" presId="urn:microsoft.com/office/officeart/2005/8/layout/vList2"/>
    <dgm:cxn modelId="{DDC08366-18FB-4600-AF00-6029E15D324C}" type="presOf" srcId="{8F203B7B-75A3-4F55-817F-2B126ACE9E93}" destId="{33C73E2E-B11F-40A0-969A-4687D2D0A5F0}" srcOrd="0" destOrd="0" presId="urn:microsoft.com/office/officeart/2005/8/layout/vList2"/>
    <dgm:cxn modelId="{66B6ED46-B9EA-4542-A215-BCD29FC069CB}" type="presOf" srcId="{93F04055-048E-43FE-B5A8-7D9B4BB596F5}" destId="{BEE0129C-7905-4304-B4FD-175C5E043D57}" srcOrd="0" destOrd="0" presId="urn:microsoft.com/office/officeart/2005/8/layout/vList2"/>
    <dgm:cxn modelId="{0AD6E96B-8A14-4430-8FD5-10A74F953D3F}" type="presOf" srcId="{71D8F047-56BE-433B-BC5D-AC011E3C7CB5}" destId="{2DE996A5-5058-4011-8944-AEA2C525F7A8}" srcOrd="0" destOrd="0" presId="urn:microsoft.com/office/officeart/2005/8/layout/vList2"/>
    <dgm:cxn modelId="{8497847B-C39A-49AF-8D43-E40C2E520E7A}" srcId="{839DABF6-54D4-492E-99E4-6AC4E35D6588}" destId="{4D2BB192-AC6C-49E6-8ABE-31ABC03FAF44}" srcOrd="3" destOrd="0" parTransId="{0A24EEAB-B1F1-4A94-BF88-6C5B4901B755}" sibTransId="{60A1BE5A-58DD-484C-8129-D9F8024D40D2}"/>
    <dgm:cxn modelId="{1B734D87-9E83-4470-8C28-8ACD3FCFC99C}" type="presOf" srcId="{839DABF6-54D4-492E-99E4-6AC4E35D6588}" destId="{D46CB798-2F05-41DC-A689-E37AF401FEC3}" srcOrd="0" destOrd="0" presId="urn:microsoft.com/office/officeart/2005/8/layout/vList2"/>
    <dgm:cxn modelId="{78880A8A-C6ED-49D8-80E9-2097A1EE4520}" type="presOf" srcId="{09B94EF8-03B4-45CA-A87E-1C01DA308FB4}" destId="{F79FAD82-03B6-476E-A82D-CC89947A4030}" srcOrd="0" destOrd="0" presId="urn:microsoft.com/office/officeart/2005/8/layout/vList2"/>
    <dgm:cxn modelId="{8A8C6C99-0FC5-410D-B986-CB586B624705}" type="presOf" srcId="{A15F11BD-5BDF-4EAC-9395-40A6F1460750}" destId="{DD98041F-9C2D-4EF5-BCA9-282FE39A7C92}" srcOrd="0" destOrd="0" presId="urn:microsoft.com/office/officeart/2005/8/layout/vList2"/>
    <dgm:cxn modelId="{EB66A69B-0377-42D5-B528-A352FD317F51}" srcId="{839DABF6-54D4-492E-99E4-6AC4E35D6588}" destId="{D573E809-C06B-4822-8424-B9F96631234C}" srcOrd="6" destOrd="0" parTransId="{3556613D-0177-4040-8BBD-11140007CE2E}" sibTransId="{51ED4B4F-1C65-4A5E-8DF0-F508A1CDFC04}"/>
    <dgm:cxn modelId="{D26A3FA5-026F-49ED-9D90-41FD583D7DC4}" srcId="{839DABF6-54D4-492E-99E4-6AC4E35D6588}" destId="{71D8F047-56BE-433B-BC5D-AC011E3C7CB5}" srcOrd="1" destOrd="0" parTransId="{4EB77938-9A68-460C-91D2-744B66D5AE71}" sibTransId="{92C489A5-C8F6-414D-BED7-5A4D51FCB325}"/>
    <dgm:cxn modelId="{9DCCA4B3-CBD4-436A-8870-2138AF88EDBC}" srcId="{839DABF6-54D4-492E-99E4-6AC4E35D6588}" destId="{B6A7AD14-57E7-4078-A57B-95E7F8FB8235}" srcOrd="2" destOrd="0" parTransId="{A56F5E0C-E817-40C9-9900-AF93686084D9}" sibTransId="{E7E96A66-CAA4-49AF-BFA3-1BAE9D7A8CA0}"/>
    <dgm:cxn modelId="{2D397CB5-783D-4C69-AFB6-6CBBF977E9FF}" srcId="{839DABF6-54D4-492E-99E4-6AC4E35D6588}" destId="{09B94EF8-03B4-45CA-A87E-1C01DA308FB4}" srcOrd="8" destOrd="0" parTransId="{C3CF0BBF-D915-496D-A166-1C36B0548B52}" sibTransId="{8C3DDFC8-595D-49B1-B663-0603DC2ACD23}"/>
    <dgm:cxn modelId="{2069E6B9-DC39-497B-B97D-68BD28BE1EE9}" srcId="{839DABF6-54D4-492E-99E4-6AC4E35D6588}" destId="{7E75F13D-A45C-4E05-BBD6-94BA83E4C81F}" srcOrd="9" destOrd="0" parTransId="{2EC1FF9E-3519-449F-9FCF-A7A6F7BF2543}" sibTransId="{65F9B92D-3B2F-4A9E-8327-D596611E414A}"/>
    <dgm:cxn modelId="{1DB5A0C3-FCA5-43F0-9EFA-6A7F9612D010}" type="presOf" srcId="{21E76DE6-E622-4436-8B9B-BFFDAA3FAECD}" destId="{9A5A0DAB-F3F2-4E20-88F9-AC621C34800F}" srcOrd="0" destOrd="0" presId="urn:microsoft.com/office/officeart/2005/8/layout/vList2"/>
    <dgm:cxn modelId="{EAA93AEC-7445-436A-9E29-598951FB7F6A}" type="presOf" srcId="{4D2BB192-AC6C-49E6-8ABE-31ABC03FAF44}" destId="{BFFA0C33-BA03-48D7-AA67-73A54C4E5802}" srcOrd="0" destOrd="0" presId="urn:microsoft.com/office/officeart/2005/8/layout/vList2"/>
    <dgm:cxn modelId="{A866D3F7-D67B-42EE-BDC2-40B30EC86CE2}" type="presOf" srcId="{B6A7AD14-57E7-4078-A57B-95E7F8FB8235}" destId="{7EFBE74E-8C9D-40B6-8D40-DB8EEC8C262A}" srcOrd="0" destOrd="0" presId="urn:microsoft.com/office/officeart/2005/8/layout/vList2"/>
    <dgm:cxn modelId="{635464FA-16C5-40F4-A6DE-954F1C9DD59C}" type="presParOf" srcId="{D46CB798-2F05-41DC-A689-E37AF401FEC3}" destId="{9A5A0DAB-F3F2-4E20-88F9-AC621C34800F}" srcOrd="0" destOrd="0" presId="urn:microsoft.com/office/officeart/2005/8/layout/vList2"/>
    <dgm:cxn modelId="{AD5436D4-0788-473E-8CC6-7C9B090F9ACF}" type="presParOf" srcId="{D46CB798-2F05-41DC-A689-E37AF401FEC3}" destId="{C17E33A4-3143-428E-A87D-56C6DE23DFD6}" srcOrd="1" destOrd="0" presId="urn:microsoft.com/office/officeart/2005/8/layout/vList2"/>
    <dgm:cxn modelId="{6DF4264C-4108-4DEF-98EA-E603A4F37A5C}" type="presParOf" srcId="{D46CB798-2F05-41DC-A689-E37AF401FEC3}" destId="{2DE996A5-5058-4011-8944-AEA2C525F7A8}" srcOrd="2" destOrd="0" presId="urn:microsoft.com/office/officeart/2005/8/layout/vList2"/>
    <dgm:cxn modelId="{EA1FFA35-6671-43C2-92FF-8AB87E550409}" type="presParOf" srcId="{D46CB798-2F05-41DC-A689-E37AF401FEC3}" destId="{23C48452-A49D-419C-859F-C53857D7A1DF}" srcOrd="3" destOrd="0" presId="urn:microsoft.com/office/officeart/2005/8/layout/vList2"/>
    <dgm:cxn modelId="{4CCF6C02-024B-40B6-A5DE-F97F2336DF75}" type="presParOf" srcId="{D46CB798-2F05-41DC-A689-E37AF401FEC3}" destId="{7EFBE74E-8C9D-40B6-8D40-DB8EEC8C262A}" srcOrd="4" destOrd="0" presId="urn:microsoft.com/office/officeart/2005/8/layout/vList2"/>
    <dgm:cxn modelId="{21BDE613-7797-45D8-87C3-B28C10017E0B}" type="presParOf" srcId="{D46CB798-2F05-41DC-A689-E37AF401FEC3}" destId="{D9F0D670-E3BF-4670-AE2D-3B5E4F55D63A}" srcOrd="5" destOrd="0" presId="urn:microsoft.com/office/officeart/2005/8/layout/vList2"/>
    <dgm:cxn modelId="{D8AB4701-42F1-4644-A5F7-90B0EC7CFA3C}" type="presParOf" srcId="{D46CB798-2F05-41DC-A689-E37AF401FEC3}" destId="{BFFA0C33-BA03-48D7-AA67-73A54C4E5802}" srcOrd="6" destOrd="0" presId="urn:microsoft.com/office/officeart/2005/8/layout/vList2"/>
    <dgm:cxn modelId="{0543BB45-0C8D-42C1-AE75-6C8276D752E1}" type="presParOf" srcId="{D46CB798-2F05-41DC-A689-E37AF401FEC3}" destId="{1B11D230-6E2D-4D02-9DC5-58E203400674}" srcOrd="7" destOrd="0" presId="urn:microsoft.com/office/officeart/2005/8/layout/vList2"/>
    <dgm:cxn modelId="{FDDB1E0D-8A77-4A0B-96EA-31608306C3DC}" type="presParOf" srcId="{D46CB798-2F05-41DC-A689-E37AF401FEC3}" destId="{2C78AEBF-2533-433D-843E-2321A66C6C04}" srcOrd="8" destOrd="0" presId="urn:microsoft.com/office/officeart/2005/8/layout/vList2"/>
    <dgm:cxn modelId="{82899251-E2F3-41BD-B29F-049C6A5732CD}" type="presParOf" srcId="{D46CB798-2F05-41DC-A689-E37AF401FEC3}" destId="{4BE2FF8D-6213-4CF8-9F47-8FF6A2E68A49}" srcOrd="9" destOrd="0" presId="urn:microsoft.com/office/officeart/2005/8/layout/vList2"/>
    <dgm:cxn modelId="{B742B577-078C-4F76-A0C1-73C9A2C836A0}" type="presParOf" srcId="{D46CB798-2F05-41DC-A689-E37AF401FEC3}" destId="{33C73E2E-B11F-40A0-969A-4687D2D0A5F0}" srcOrd="10" destOrd="0" presId="urn:microsoft.com/office/officeart/2005/8/layout/vList2"/>
    <dgm:cxn modelId="{FD2F2C37-D8C9-411D-8B22-D4316C7A7A22}" type="presParOf" srcId="{D46CB798-2F05-41DC-A689-E37AF401FEC3}" destId="{A4C031E4-578B-418B-8956-18803F800DA8}" srcOrd="11" destOrd="0" presId="urn:microsoft.com/office/officeart/2005/8/layout/vList2"/>
    <dgm:cxn modelId="{0C154604-7D7E-486D-99B7-1BC1C13413B1}" type="presParOf" srcId="{D46CB798-2F05-41DC-A689-E37AF401FEC3}" destId="{57A1BBA3-6870-41B6-916A-4A9E1D19FA90}" srcOrd="12" destOrd="0" presId="urn:microsoft.com/office/officeart/2005/8/layout/vList2"/>
    <dgm:cxn modelId="{3232DAAE-5260-41C1-B00F-4C068C6FB498}" type="presParOf" srcId="{D46CB798-2F05-41DC-A689-E37AF401FEC3}" destId="{CCCD678F-FBDB-46F3-8A4E-FACA64E07A9B}" srcOrd="13" destOrd="0" presId="urn:microsoft.com/office/officeart/2005/8/layout/vList2"/>
    <dgm:cxn modelId="{55769DD5-C50D-41E0-B5BC-CD80D19FB0CB}" type="presParOf" srcId="{D46CB798-2F05-41DC-A689-E37AF401FEC3}" destId="{DD98041F-9C2D-4EF5-BCA9-282FE39A7C92}" srcOrd="14" destOrd="0" presId="urn:microsoft.com/office/officeart/2005/8/layout/vList2"/>
    <dgm:cxn modelId="{A2884FD6-8DEC-4FAD-92FC-94D33425844E}" type="presParOf" srcId="{D46CB798-2F05-41DC-A689-E37AF401FEC3}" destId="{57002961-6443-4EFE-8AAD-4F1C52640C22}" srcOrd="15" destOrd="0" presId="urn:microsoft.com/office/officeart/2005/8/layout/vList2"/>
    <dgm:cxn modelId="{70A9ECA3-A516-419A-AC1D-058F72E9639F}" type="presParOf" srcId="{D46CB798-2F05-41DC-A689-E37AF401FEC3}" destId="{F79FAD82-03B6-476E-A82D-CC89947A4030}" srcOrd="16" destOrd="0" presId="urn:microsoft.com/office/officeart/2005/8/layout/vList2"/>
    <dgm:cxn modelId="{5D08A557-2C18-485A-8D43-E201A976B36F}" type="presParOf" srcId="{D46CB798-2F05-41DC-A689-E37AF401FEC3}" destId="{83D9EFD7-D05B-49ED-B888-1AF17C3B2A19}" srcOrd="17" destOrd="0" presId="urn:microsoft.com/office/officeart/2005/8/layout/vList2"/>
    <dgm:cxn modelId="{614E1481-8B9E-46BB-B4CA-923378DD118D}" type="presParOf" srcId="{D46CB798-2F05-41DC-A689-E37AF401FEC3}" destId="{A949A868-81DA-42B3-A445-B35639A47007}" srcOrd="18" destOrd="0" presId="urn:microsoft.com/office/officeart/2005/8/layout/vList2"/>
    <dgm:cxn modelId="{6F9024B1-10F5-4D97-AD6A-0F194FE511C8}" type="presParOf" srcId="{D46CB798-2F05-41DC-A689-E37AF401FEC3}" destId="{9DD94430-EACF-4F81-9E21-EB726BB74BF6}" srcOrd="19" destOrd="0" presId="urn:microsoft.com/office/officeart/2005/8/layout/vList2"/>
    <dgm:cxn modelId="{CF95EBE1-7B98-4628-88C3-B04119265200}" type="presParOf" srcId="{D46CB798-2F05-41DC-A689-E37AF401FEC3}" destId="{BEE0129C-7905-4304-B4FD-175C5E043D57}" srcOrd="20"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BCD88979-94A3-458F-B67B-1AABAE91CFAA}" type="doc">
      <dgm:prSet loTypeId="urn:microsoft.com/office/officeart/2018/2/layout/IconVerticalSolidList" loCatId="icon" qsTypeId="urn:microsoft.com/office/officeart/2005/8/quickstyle/simple1" qsCatId="simple" csTypeId="urn:microsoft.com/office/officeart/2018/5/colors/Iconchunking_neutralicontext_colorful1" csCatId="colorful" phldr="1"/>
      <dgm:spPr/>
      <dgm:t>
        <a:bodyPr/>
        <a:lstStyle/>
        <a:p>
          <a:endParaRPr lang="en-US"/>
        </a:p>
      </dgm:t>
    </dgm:pt>
    <dgm:pt modelId="{EC3F4861-E138-4B41-B986-201DEC4CE8F1}">
      <dgm:prSet/>
      <dgm:spPr/>
      <dgm:t>
        <a:bodyPr/>
        <a:lstStyle/>
        <a:p>
          <a:r>
            <a:rPr lang="en-GB" dirty="0"/>
            <a:t>Professional curiosity</a:t>
          </a:r>
          <a:endParaRPr lang="en-US" dirty="0"/>
        </a:p>
      </dgm:t>
    </dgm:pt>
    <dgm:pt modelId="{D30C5FFD-2753-44D3-BC80-CD39FB5617DD}" type="parTrans" cxnId="{6531EAB7-F95C-4FAD-A5AB-683D1728D686}">
      <dgm:prSet/>
      <dgm:spPr/>
      <dgm:t>
        <a:bodyPr/>
        <a:lstStyle/>
        <a:p>
          <a:endParaRPr lang="en-US"/>
        </a:p>
      </dgm:t>
    </dgm:pt>
    <dgm:pt modelId="{C5D214D0-D06F-4C57-9E2A-698335F02078}" type="sibTrans" cxnId="{6531EAB7-F95C-4FAD-A5AB-683D1728D686}">
      <dgm:prSet/>
      <dgm:spPr/>
      <dgm:t>
        <a:bodyPr/>
        <a:lstStyle/>
        <a:p>
          <a:endParaRPr lang="en-US"/>
        </a:p>
      </dgm:t>
    </dgm:pt>
    <dgm:pt modelId="{C6770704-3D72-4831-8B8C-83696B026A3F}">
      <dgm:prSet/>
      <dgm:spPr/>
      <dgm:t>
        <a:bodyPr/>
        <a:lstStyle/>
        <a:p>
          <a:r>
            <a:rPr lang="en-GB" dirty="0"/>
            <a:t>Understand their ‘story’ – perseverance, non-judgemental approach, trust and positive regard</a:t>
          </a:r>
          <a:endParaRPr lang="en-US" dirty="0"/>
        </a:p>
      </dgm:t>
    </dgm:pt>
    <dgm:pt modelId="{05114587-4E6F-4FAA-A821-F8D538479087}" type="parTrans" cxnId="{E20B429A-4DE7-4639-AE25-87951021B48E}">
      <dgm:prSet/>
      <dgm:spPr/>
      <dgm:t>
        <a:bodyPr/>
        <a:lstStyle/>
        <a:p>
          <a:endParaRPr lang="en-US"/>
        </a:p>
      </dgm:t>
    </dgm:pt>
    <dgm:pt modelId="{E7E73C39-08BD-4448-BCBE-DFD5FE2FCBE4}" type="sibTrans" cxnId="{E20B429A-4DE7-4639-AE25-87951021B48E}">
      <dgm:prSet/>
      <dgm:spPr/>
      <dgm:t>
        <a:bodyPr/>
        <a:lstStyle/>
        <a:p>
          <a:endParaRPr lang="en-US"/>
        </a:p>
      </dgm:t>
    </dgm:pt>
    <dgm:pt modelId="{A7E1E6BD-DE52-4982-AFD2-41D81FDFEBFC}">
      <dgm:prSet/>
      <dgm:spPr/>
      <dgm:t>
        <a:bodyPr/>
        <a:lstStyle/>
        <a:p>
          <a:r>
            <a:rPr lang="en-GB" dirty="0"/>
            <a:t>Make Safeguarding Personal – give choice, ask questions, involve them in action you take</a:t>
          </a:r>
          <a:endParaRPr lang="en-US" dirty="0"/>
        </a:p>
      </dgm:t>
    </dgm:pt>
    <dgm:pt modelId="{D3125376-0A6E-48B8-BD98-6323C635A016}" type="parTrans" cxnId="{F01B43E7-2D98-4089-ACAF-302703796980}">
      <dgm:prSet/>
      <dgm:spPr/>
      <dgm:t>
        <a:bodyPr/>
        <a:lstStyle/>
        <a:p>
          <a:endParaRPr lang="en-US"/>
        </a:p>
      </dgm:t>
    </dgm:pt>
    <dgm:pt modelId="{55CAC9A7-7AB6-4466-8118-8E3402D5D506}" type="sibTrans" cxnId="{F01B43E7-2D98-4089-ACAF-302703796980}">
      <dgm:prSet/>
      <dgm:spPr/>
      <dgm:t>
        <a:bodyPr/>
        <a:lstStyle/>
        <a:p>
          <a:endParaRPr lang="en-US"/>
        </a:p>
      </dgm:t>
    </dgm:pt>
    <dgm:pt modelId="{6716D94C-22F5-455F-B125-439E437363B3}">
      <dgm:prSet/>
      <dgm:spPr/>
      <dgm:t>
        <a:bodyPr/>
        <a:lstStyle/>
        <a:p>
          <a:r>
            <a:rPr lang="en-GB" dirty="0"/>
            <a:t>Be flexible – location, time, length of meeting </a:t>
          </a:r>
          <a:endParaRPr lang="en-US" dirty="0"/>
        </a:p>
      </dgm:t>
    </dgm:pt>
    <dgm:pt modelId="{1A8B0E76-435C-4098-BDB0-C67F29FC8215}" type="parTrans" cxnId="{07447BE6-510E-4E9E-8C8F-845D787A8BED}">
      <dgm:prSet/>
      <dgm:spPr/>
      <dgm:t>
        <a:bodyPr/>
        <a:lstStyle/>
        <a:p>
          <a:endParaRPr lang="en-US"/>
        </a:p>
      </dgm:t>
    </dgm:pt>
    <dgm:pt modelId="{9A386902-C2F8-44A9-8488-6E8DAA6D3B04}" type="sibTrans" cxnId="{07447BE6-510E-4E9E-8C8F-845D787A8BED}">
      <dgm:prSet/>
      <dgm:spPr/>
      <dgm:t>
        <a:bodyPr/>
        <a:lstStyle/>
        <a:p>
          <a:endParaRPr lang="en-US"/>
        </a:p>
      </dgm:t>
    </dgm:pt>
    <dgm:pt modelId="{56920A20-74D7-4AA2-8C81-D448D6AD26E5}">
      <dgm:prSet/>
      <dgm:spPr/>
      <dgm:t>
        <a:bodyPr/>
        <a:lstStyle/>
        <a:p>
          <a:r>
            <a:rPr lang="en-GB" dirty="0"/>
            <a:t>Understand the housing legislation and their housing history</a:t>
          </a:r>
          <a:endParaRPr lang="en-US" dirty="0"/>
        </a:p>
      </dgm:t>
    </dgm:pt>
    <dgm:pt modelId="{6FE72D2F-058E-4A5C-9321-B658CFB10571}" type="parTrans" cxnId="{34860174-CB90-4921-BBBF-5EEE05EB63AD}">
      <dgm:prSet/>
      <dgm:spPr/>
      <dgm:t>
        <a:bodyPr/>
        <a:lstStyle/>
        <a:p>
          <a:endParaRPr lang="en-US"/>
        </a:p>
      </dgm:t>
    </dgm:pt>
    <dgm:pt modelId="{66C6B9FE-F134-4817-8B26-E0AC23B3D0EB}" type="sibTrans" cxnId="{34860174-CB90-4921-BBBF-5EEE05EB63AD}">
      <dgm:prSet/>
      <dgm:spPr/>
      <dgm:t>
        <a:bodyPr/>
        <a:lstStyle/>
        <a:p>
          <a:endParaRPr lang="en-US"/>
        </a:p>
      </dgm:t>
    </dgm:pt>
    <dgm:pt modelId="{8800F0B9-AD6C-43C4-9CDC-059BD0BC5F02}">
      <dgm:prSet/>
      <dgm:spPr/>
      <dgm:t>
        <a:bodyPr/>
        <a:lstStyle/>
        <a:p>
          <a:r>
            <a:rPr lang="en-GB" dirty="0"/>
            <a:t>Get to know local services and pathways</a:t>
          </a:r>
          <a:endParaRPr lang="en-US" dirty="0"/>
        </a:p>
      </dgm:t>
    </dgm:pt>
    <dgm:pt modelId="{81BA4DAC-84EA-4DA1-8794-525A86042BAE}" type="parTrans" cxnId="{7F023704-3229-44D8-A40A-6943234ACF74}">
      <dgm:prSet/>
      <dgm:spPr/>
      <dgm:t>
        <a:bodyPr/>
        <a:lstStyle/>
        <a:p>
          <a:endParaRPr lang="en-US"/>
        </a:p>
      </dgm:t>
    </dgm:pt>
    <dgm:pt modelId="{FBA92CFB-4FBF-430B-A7F8-999C8144CD34}" type="sibTrans" cxnId="{7F023704-3229-44D8-A40A-6943234ACF74}">
      <dgm:prSet/>
      <dgm:spPr/>
      <dgm:t>
        <a:bodyPr/>
        <a:lstStyle/>
        <a:p>
          <a:endParaRPr lang="en-US"/>
        </a:p>
      </dgm:t>
    </dgm:pt>
    <dgm:pt modelId="{D826DF1F-7781-4445-9878-15116671E8D9}" type="pres">
      <dgm:prSet presAssocID="{BCD88979-94A3-458F-B67B-1AABAE91CFAA}" presName="root" presStyleCnt="0">
        <dgm:presLayoutVars>
          <dgm:dir/>
          <dgm:resizeHandles val="exact"/>
        </dgm:presLayoutVars>
      </dgm:prSet>
      <dgm:spPr/>
    </dgm:pt>
    <dgm:pt modelId="{4D4E5861-9B20-4E2F-B566-A378DF4ACCFA}" type="pres">
      <dgm:prSet presAssocID="{EC3F4861-E138-4B41-B986-201DEC4CE8F1}" presName="compNode" presStyleCnt="0"/>
      <dgm:spPr/>
    </dgm:pt>
    <dgm:pt modelId="{DDBC3F32-9D2C-4B44-9616-3420064EF992}" type="pres">
      <dgm:prSet presAssocID="{EC3F4861-E138-4B41-B986-201DEC4CE8F1}" presName="bgRect" presStyleLbl="bgShp" presStyleIdx="0" presStyleCnt="6"/>
      <dgm:spPr/>
    </dgm:pt>
    <dgm:pt modelId="{CDCB5998-615B-4245-819C-BFE2E9F6BAD9}" type="pres">
      <dgm:prSet presAssocID="{EC3F4861-E138-4B41-B986-201DEC4CE8F1}" presName="iconRect" presStyleLbl="node1" presStyleIdx="0" presStyleCnt="6"/>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Head with Gears"/>
        </a:ext>
      </dgm:extLst>
    </dgm:pt>
    <dgm:pt modelId="{CC3E1E7C-2106-4DA4-B98C-B4466CCDAF29}" type="pres">
      <dgm:prSet presAssocID="{EC3F4861-E138-4B41-B986-201DEC4CE8F1}" presName="spaceRect" presStyleCnt="0"/>
      <dgm:spPr/>
    </dgm:pt>
    <dgm:pt modelId="{172ED06A-E02E-4B10-A754-C81B7989C14A}" type="pres">
      <dgm:prSet presAssocID="{EC3F4861-E138-4B41-B986-201DEC4CE8F1}" presName="parTx" presStyleLbl="revTx" presStyleIdx="0" presStyleCnt="6">
        <dgm:presLayoutVars>
          <dgm:chMax val="0"/>
          <dgm:chPref val="0"/>
        </dgm:presLayoutVars>
      </dgm:prSet>
      <dgm:spPr/>
    </dgm:pt>
    <dgm:pt modelId="{09D6532B-734E-4DDF-AB27-0CAD1BF33026}" type="pres">
      <dgm:prSet presAssocID="{C5D214D0-D06F-4C57-9E2A-698335F02078}" presName="sibTrans" presStyleCnt="0"/>
      <dgm:spPr/>
    </dgm:pt>
    <dgm:pt modelId="{0682AB2A-87D2-49E2-9C89-EA13CBD63C7F}" type="pres">
      <dgm:prSet presAssocID="{C6770704-3D72-4831-8B8C-83696B026A3F}" presName="compNode" presStyleCnt="0"/>
      <dgm:spPr/>
    </dgm:pt>
    <dgm:pt modelId="{1E7F1DD4-9C39-4827-9862-E470442130C9}" type="pres">
      <dgm:prSet presAssocID="{C6770704-3D72-4831-8B8C-83696B026A3F}" presName="bgRect" presStyleLbl="bgShp" presStyleIdx="1" presStyleCnt="6"/>
      <dgm:spPr/>
    </dgm:pt>
    <dgm:pt modelId="{B4C8659E-3FF7-4BD8-991A-9CE1A67A06B5}" type="pres">
      <dgm:prSet presAssocID="{C6770704-3D72-4831-8B8C-83696B026A3F}" presName="iconRect" presStyleLbl="node1" presStyleIdx="1" presStyleCnt="6"/>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Questions"/>
        </a:ext>
      </dgm:extLst>
    </dgm:pt>
    <dgm:pt modelId="{D8902056-4DEB-4BA4-9E97-C82E15079D4B}" type="pres">
      <dgm:prSet presAssocID="{C6770704-3D72-4831-8B8C-83696B026A3F}" presName="spaceRect" presStyleCnt="0"/>
      <dgm:spPr/>
    </dgm:pt>
    <dgm:pt modelId="{00002B0B-7404-46E4-AA89-4D4F3761F980}" type="pres">
      <dgm:prSet presAssocID="{C6770704-3D72-4831-8B8C-83696B026A3F}" presName="parTx" presStyleLbl="revTx" presStyleIdx="1" presStyleCnt="6">
        <dgm:presLayoutVars>
          <dgm:chMax val="0"/>
          <dgm:chPref val="0"/>
        </dgm:presLayoutVars>
      </dgm:prSet>
      <dgm:spPr/>
    </dgm:pt>
    <dgm:pt modelId="{0CC3D318-2287-43CA-92EE-B6378D4C2B7B}" type="pres">
      <dgm:prSet presAssocID="{E7E73C39-08BD-4448-BCBE-DFD5FE2FCBE4}" presName="sibTrans" presStyleCnt="0"/>
      <dgm:spPr/>
    </dgm:pt>
    <dgm:pt modelId="{4C4D3A6E-F33C-43B9-9EC6-C2EE36F0BB18}" type="pres">
      <dgm:prSet presAssocID="{A7E1E6BD-DE52-4982-AFD2-41D81FDFEBFC}" presName="compNode" presStyleCnt="0"/>
      <dgm:spPr/>
    </dgm:pt>
    <dgm:pt modelId="{FC4992BC-FF8C-49C6-B85A-4DDF11DF1E9E}" type="pres">
      <dgm:prSet presAssocID="{A7E1E6BD-DE52-4982-AFD2-41D81FDFEBFC}" presName="bgRect" presStyleLbl="bgShp" presStyleIdx="2" presStyleCnt="6"/>
      <dgm:spPr/>
    </dgm:pt>
    <dgm:pt modelId="{37120E3C-791A-4418-AF93-FFFAB5E20626}" type="pres">
      <dgm:prSet presAssocID="{A7E1E6BD-DE52-4982-AFD2-41D81FDFEBFC}" presName="iconRect" presStyleLbl="node1" presStyleIdx="2" presStyleCnt="6"/>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Heart Lock"/>
        </a:ext>
      </dgm:extLst>
    </dgm:pt>
    <dgm:pt modelId="{7EEDC10C-F15E-4129-9262-00DF0F8EA51B}" type="pres">
      <dgm:prSet presAssocID="{A7E1E6BD-DE52-4982-AFD2-41D81FDFEBFC}" presName="spaceRect" presStyleCnt="0"/>
      <dgm:spPr/>
    </dgm:pt>
    <dgm:pt modelId="{3CBE2AA8-C618-472A-AF48-9B053BC48798}" type="pres">
      <dgm:prSet presAssocID="{A7E1E6BD-DE52-4982-AFD2-41D81FDFEBFC}" presName="parTx" presStyleLbl="revTx" presStyleIdx="2" presStyleCnt="6">
        <dgm:presLayoutVars>
          <dgm:chMax val="0"/>
          <dgm:chPref val="0"/>
        </dgm:presLayoutVars>
      </dgm:prSet>
      <dgm:spPr/>
    </dgm:pt>
    <dgm:pt modelId="{C22F1782-1B1F-472E-9305-29CB28F9D87B}" type="pres">
      <dgm:prSet presAssocID="{55CAC9A7-7AB6-4466-8118-8E3402D5D506}" presName="sibTrans" presStyleCnt="0"/>
      <dgm:spPr/>
    </dgm:pt>
    <dgm:pt modelId="{592DF581-EDB5-47C8-AFC0-8E8BB5AB7843}" type="pres">
      <dgm:prSet presAssocID="{6716D94C-22F5-455F-B125-439E437363B3}" presName="compNode" presStyleCnt="0"/>
      <dgm:spPr/>
    </dgm:pt>
    <dgm:pt modelId="{A1DC9335-2F5F-4958-B5A7-A600ECB4A7E8}" type="pres">
      <dgm:prSet presAssocID="{6716D94C-22F5-455F-B125-439E437363B3}" presName="bgRect" presStyleLbl="bgShp" presStyleIdx="3" presStyleCnt="6"/>
      <dgm:spPr/>
    </dgm:pt>
    <dgm:pt modelId="{869AF8F9-4169-4018-A711-51E506800BE8}" type="pres">
      <dgm:prSet presAssocID="{6716D94C-22F5-455F-B125-439E437363B3}" presName="iconRect" presStyleLbl="node1" presStyleIdx="3" presStyleCnt="6"/>
      <dgm:spPr>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a:noFill/>
        </a:ln>
      </dgm:spPr>
      <dgm:extLst>
        <a:ext uri="{E40237B7-FDA0-4F09-8148-C483321AD2D9}">
          <dgm14:cNvPr xmlns:dgm14="http://schemas.microsoft.com/office/drawing/2010/diagram" id="0" name="" descr="Gymnast Rings"/>
        </a:ext>
      </dgm:extLst>
    </dgm:pt>
    <dgm:pt modelId="{7D240B98-1B48-4DE9-8564-BFEBE77CEEAC}" type="pres">
      <dgm:prSet presAssocID="{6716D94C-22F5-455F-B125-439E437363B3}" presName="spaceRect" presStyleCnt="0"/>
      <dgm:spPr/>
    </dgm:pt>
    <dgm:pt modelId="{AF5E06A4-5916-4231-A3A4-472E9867FBDE}" type="pres">
      <dgm:prSet presAssocID="{6716D94C-22F5-455F-B125-439E437363B3}" presName="parTx" presStyleLbl="revTx" presStyleIdx="3" presStyleCnt="6">
        <dgm:presLayoutVars>
          <dgm:chMax val="0"/>
          <dgm:chPref val="0"/>
        </dgm:presLayoutVars>
      </dgm:prSet>
      <dgm:spPr/>
    </dgm:pt>
    <dgm:pt modelId="{524BAAD7-C3C6-4F1C-BCD0-0C0EB5C93023}" type="pres">
      <dgm:prSet presAssocID="{9A386902-C2F8-44A9-8488-6E8DAA6D3B04}" presName="sibTrans" presStyleCnt="0"/>
      <dgm:spPr/>
    </dgm:pt>
    <dgm:pt modelId="{E4A70685-F719-41A9-B7DF-B55112A2BDB7}" type="pres">
      <dgm:prSet presAssocID="{56920A20-74D7-4AA2-8C81-D448D6AD26E5}" presName="compNode" presStyleCnt="0"/>
      <dgm:spPr/>
    </dgm:pt>
    <dgm:pt modelId="{4716C0EB-091D-4BE4-8316-787E215B9252}" type="pres">
      <dgm:prSet presAssocID="{56920A20-74D7-4AA2-8C81-D448D6AD26E5}" presName="bgRect" presStyleLbl="bgShp" presStyleIdx="4" presStyleCnt="6"/>
      <dgm:spPr/>
    </dgm:pt>
    <dgm:pt modelId="{D530CF29-51C3-4104-8334-2AA93B3B9F9F}" type="pres">
      <dgm:prSet presAssocID="{56920A20-74D7-4AA2-8C81-D448D6AD26E5}" presName="iconRect" presStyleLbl="node1" presStyleIdx="4" presStyleCnt="6"/>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ouse"/>
        </a:ext>
      </dgm:extLst>
    </dgm:pt>
    <dgm:pt modelId="{0AF14F1E-93A9-4648-80C8-2D967FD767A3}" type="pres">
      <dgm:prSet presAssocID="{56920A20-74D7-4AA2-8C81-D448D6AD26E5}" presName="spaceRect" presStyleCnt="0"/>
      <dgm:spPr/>
    </dgm:pt>
    <dgm:pt modelId="{77BC11AB-52C8-47C5-BD97-13F57F39F8F1}" type="pres">
      <dgm:prSet presAssocID="{56920A20-74D7-4AA2-8C81-D448D6AD26E5}" presName="parTx" presStyleLbl="revTx" presStyleIdx="4" presStyleCnt="6">
        <dgm:presLayoutVars>
          <dgm:chMax val="0"/>
          <dgm:chPref val="0"/>
        </dgm:presLayoutVars>
      </dgm:prSet>
      <dgm:spPr/>
    </dgm:pt>
    <dgm:pt modelId="{B6659AE7-9BC4-41F7-BCC8-0CBEFA5E81E1}" type="pres">
      <dgm:prSet presAssocID="{66C6B9FE-F134-4817-8B26-E0AC23B3D0EB}" presName="sibTrans" presStyleCnt="0"/>
      <dgm:spPr/>
    </dgm:pt>
    <dgm:pt modelId="{F27AD689-89DC-4B32-8D3E-4E2870DC6AAE}" type="pres">
      <dgm:prSet presAssocID="{8800F0B9-AD6C-43C4-9CDC-059BD0BC5F02}" presName="compNode" presStyleCnt="0"/>
      <dgm:spPr/>
    </dgm:pt>
    <dgm:pt modelId="{3AEF69AB-E03E-43E0-978A-F372F4DE8B7E}" type="pres">
      <dgm:prSet presAssocID="{8800F0B9-AD6C-43C4-9CDC-059BD0BC5F02}" presName="bgRect" presStyleLbl="bgShp" presStyleIdx="5" presStyleCnt="6"/>
      <dgm:spPr/>
    </dgm:pt>
    <dgm:pt modelId="{3183023F-30AA-4BCE-A883-D6C2A90EFE53}" type="pres">
      <dgm:prSet presAssocID="{8800F0B9-AD6C-43C4-9CDC-059BD0BC5F02}" presName="iconRect" presStyleLbl="node1" presStyleIdx="5" presStyleCnt="6"/>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Medical"/>
        </a:ext>
      </dgm:extLst>
    </dgm:pt>
    <dgm:pt modelId="{A2848F1E-D74B-4C26-BD6A-78EF90DB3A7D}" type="pres">
      <dgm:prSet presAssocID="{8800F0B9-AD6C-43C4-9CDC-059BD0BC5F02}" presName="spaceRect" presStyleCnt="0"/>
      <dgm:spPr/>
    </dgm:pt>
    <dgm:pt modelId="{5A4052E6-ACE2-4CC0-9A79-9E706915A096}" type="pres">
      <dgm:prSet presAssocID="{8800F0B9-AD6C-43C4-9CDC-059BD0BC5F02}" presName="parTx" presStyleLbl="revTx" presStyleIdx="5" presStyleCnt="6">
        <dgm:presLayoutVars>
          <dgm:chMax val="0"/>
          <dgm:chPref val="0"/>
        </dgm:presLayoutVars>
      </dgm:prSet>
      <dgm:spPr/>
    </dgm:pt>
  </dgm:ptLst>
  <dgm:cxnLst>
    <dgm:cxn modelId="{7F023704-3229-44D8-A40A-6943234ACF74}" srcId="{BCD88979-94A3-458F-B67B-1AABAE91CFAA}" destId="{8800F0B9-AD6C-43C4-9CDC-059BD0BC5F02}" srcOrd="5" destOrd="0" parTransId="{81BA4DAC-84EA-4DA1-8794-525A86042BAE}" sibTransId="{FBA92CFB-4FBF-430B-A7F8-999C8144CD34}"/>
    <dgm:cxn modelId="{F05D7507-ECB1-4F68-A55D-AA1B5AD10AF9}" type="presOf" srcId="{C6770704-3D72-4831-8B8C-83696B026A3F}" destId="{00002B0B-7404-46E4-AA89-4D4F3761F980}" srcOrd="0" destOrd="0" presId="urn:microsoft.com/office/officeart/2018/2/layout/IconVerticalSolidList"/>
    <dgm:cxn modelId="{5D47CF0D-F2AA-4080-B138-983545AED8B0}" type="presOf" srcId="{56920A20-74D7-4AA2-8C81-D448D6AD26E5}" destId="{77BC11AB-52C8-47C5-BD97-13F57F39F8F1}" srcOrd="0" destOrd="0" presId="urn:microsoft.com/office/officeart/2018/2/layout/IconVerticalSolidList"/>
    <dgm:cxn modelId="{C7045F3F-B3A3-40A4-ABBA-DA8571C7AA80}" type="presOf" srcId="{BCD88979-94A3-458F-B67B-1AABAE91CFAA}" destId="{D826DF1F-7781-4445-9878-15116671E8D9}" srcOrd="0" destOrd="0" presId="urn:microsoft.com/office/officeart/2018/2/layout/IconVerticalSolidList"/>
    <dgm:cxn modelId="{34860174-CB90-4921-BBBF-5EEE05EB63AD}" srcId="{BCD88979-94A3-458F-B67B-1AABAE91CFAA}" destId="{56920A20-74D7-4AA2-8C81-D448D6AD26E5}" srcOrd="4" destOrd="0" parTransId="{6FE72D2F-058E-4A5C-9321-B658CFB10571}" sibTransId="{66C6B9FE-F134-4817-8B26-E0AC23B3D0EB}"/>
    <dgm:cxn modelId="{EE653858-4D50-44FA-8CE7-FBEFE9ECB6AF}" type="presOf" srcId="{EC3F4861-E138-4B41-B986-201DEC4CE8F1}" destId="{172ED06A-E02E-4B10-A754-C81B7989C14A}" srcOrd="0" destOrd="0" presId="urn:microsoft.com/office/officeart/2018/2/layout/IconVerticalSolidList"/>
    <dgm:cxn modelId="{E20B429A-4DE7-4639-AE25-87951021B48E}" srcId="{BCD88979-94A3-458F-B67B-1AABAE91CFAA}" destId="{C6770704-3D72-4831-8B8C-83696B026A3F}" srcOrd="1" destOrd="0" parTransId="{05114587-4E6F-4FAA-A821-F8D538479087}" sibTransId="{E7E73C39-08BD-4448-BCBE-DFD5FE2FCBE4}"/>
    <dgm:cxn modelId="{6531EAB7-F95C-4FAD-A5AB-683D1728D686}" srcId="{BCD88979-94A3-458F-B67B-1AABAE91CFAA}" destId="{EC3F4861-E138-4B41-B986-201DEC4CE8F1}" srcOrd="0" destOrd="0" parTransId="{D30C5FFD-2753-44D3-BC80-CD39FB5617DD}" sibTransId="{C5D214D0-D06F-4C57-9E2A-698335F02078}"/>
    <dgm:cxn modelId="{D6BAD8B9-3621-4849-88E9-E362528D4091}" type="presOf" srcId="{A7E1E6BD-DE52-4982-AFD2-41D81FDFEBFC}" destId="{3CBE2AA8-C618-472A-AF48-9B053BC48798}" srcOrd="0" destOrd="0" presId="urn:microsoft.com/office/officeart/2018/2/layout/IconVerticalSolidList"/>
    <dgm:cxn modelId="{AE9DF3C4-2A0D-4993-83EC-2655B3436259}" type="presOf" srcId="{8800F0B9-AD6C-43C4-9CDC-059BD0BC5F02}" destId="{5A4052E6-ACE2-4CC0-9A79-9E706915A096}" srcOrd="0" destOrd="0" presId="urn:microsoft.com/office/officeart/2018/2/layout/IconVerticalSolidList"/>
    <dgm:cxn modelId="{BA543AC7-6AC6-4AC4-8BE0-D256C6ED25C5}" type="presOf" srcId="{6716D94C-22F5-455F-B125-439E437363B3}" destId="{AF5E06A4-5916-4231-A3A4-472E9867FBDE}" srcOrd="0" destOrd="0" presId="urn:microsoft.com/office/officeart/2018/2/layout/IconVerticalSolidList"/>
    <dgm:cxn modelId="{07447BE6-510E-4E9E-8C8F-845D787A8BED}" srcId="{BCD88979-94A3-458F-B67B-1AABAE91CFAA}" destId="{6716D94C-22F5-455F-B125-439E437363B3}" srcOrd="3" destOrd="0" parTransId="{1A8B0E76-435C-4098-BDB0-C67F29FC8215}" sibTransId="{9A386902-C2F8-44A9-8488-6E8DAA6D3B04}"/>
    <dgm:cxn modelId="{F01B43E7-2D98-4089-ACAF-302703796980}" srcId="{BCD88979-94A3-458F-B67B-1AABAE91CFAA}" destId="{A7E1E6BD-DE52-4982-AFD2-41D81FDFEBFC}" srcOrd="2" destOrd="0" parTransId="{D3125376-0A6E-48B8-BD98-6323C635A016}" sibTransId="{55CAC9A7-7AB6-4466-8118-8E3402D5D506}"/>
    <dgm:cxn modelId="{7965FB42-C503-45DA-A24E-58FB77CFC9E2}" type="presParOf" srcId="{D826DF1F-7781-4445-9878-15116671E8D9}" destId="{4D4E5861-9B20-4E2F-B566-A378DF4ACCFA}" srcOrd="0" destOrd="0" presId="urn:microsoft.com/office/officeart/2018/2/layout/IconVerticalSolidList"/>
    <dgm:cxn modelId="{2618B3C2-B02C-44AD-85C0-B59820118A48}" type="presParOf" srcId="{4D4E5861-9B20-4E2F-B566-A378DF4ACCFA}" destId="{DDBC3F32-9D2C-4B44-9616-3420064EF992}" srcOrd="0" destOrd="0" presId="urn:microsoft.com/office/officeart/2018/2/layout/IconVerticalSolidList"/>
    <dgm:cxn modelId="{C01E20AB-EC82-4FD2-8841-EC0A2930F257}" type="presParOf" srcId="{4D4E5861-9B20-4E2F-B566-A378DF4ACCFA}" destId="{CDCB5998-615B-4245-819C-BFE2E9F6BAD9}" srcOrd="1" destOrd="0" presId="urn:microsoft.com/office/officeart/2018/2/layout/IconVerticalSolidList"/>
    <dgm:cxn modelId="{E3B98850-5FA8-4DAA-943F-FDB44E74C116}" type="presParOf" srcId="{4D4E5861-9B20-4E2F-B566-A378DF4ACCFA}" destId="{CC3E1E7C-2106-4DA4-B98C-B4466CCDAF29}" srcOrd="2" destOrd="0" presId="urn:microsoft.com/office/officeart/2018/2/layout/IconVerticalSolidList"/>
    <dgm:cxn modelId="{6AA92166-E2A5-4715-A870-B2B1F5E9DAB7}" type="presParOf" srcId="{4D4E5861-9B20-4E2F-B566-A378DF4ACCFA}" destId="{172ED06A-E02E-4B10-A754-C81B7989C14A}" srcOrd="3" destOrd="0" presId="urn:microsoft.com/office/officeart/2018/2/layout/IconVerticalSolidList"/>
    <dgm:cxn modelId="{5304E933-692D-4458-A93F-37FA4DBDF05E}" type="presParOf" srcId="{D826DF1F-7781-4445-9878-15116671E8D9}" destId="{09D6532B-734E-4DDF-AB27-0CAD1BF33026}" srcOrd="1" destOrd="0" presId="urn:microsoft.com/office/officeart/2018/2/layout/IconVerticalSolidList"/>
    <dgm:cxn modelId="{BB00C715-B9C6-4A3F-A8D8-7F254691635B}" type="presParOf" srcId="{D826DF1F-7781-4445-9878-15116671E8D9}" destId="{0682AB2A-87D2-49E2-9C89-EA13CBD63C7F}" srcOrd="2" destOrd="0" presId="urn:microsoft.com/office/officeart/2018/2/layout/IconVerticalSolidList"/>
    <dgm:cxn modelId="{B11B3458-90F3-4ADB-B4E5-E87557F9C265}" type="presParOf" srcId="{0682AB2A-87D2-49E2-9C89-EA13CBD63C7F}" destId="{1E7F1DD4-9C39-4827-9862-E470442130C9}" srcOrd="0" destOrd="0" presId="urn:microsoft.com/office/officeart/2018/2/layout/IconVerticalSolidList"/>
    <dgm:cxn modelId="{70CD6A4C-F55C-4391-A7D7-DBBD4FAFC216}" type="presParOf" srcId="{0682AB2A-87D2-49E2-9C89-EA13CBD63C7F}" destId="{B4C8659E-3FF7-4BD8-991A-9CE1A67A06B5}" srcOrd="1" destOrd="0" presId="urn:microsoft.com/office/officeart/2018/2/layout/IconVerticalSolidList"/>
    <dgm:cxn modelId="{2FC3B152-8A22-4699-BA4E-B6AD2D08C666}" type="presParOf" srcId="{0682AB2A-87D2-49E2-9C89-EA13CBD63C7F}" destId="{D8902056-4DEB-4BA4-9E97-C82E15079D4B}" srcOrd="2" destOrd="0" presId="urn:microsoft.com/office/officeart/2018/2/layout/IconVerticalSolidList"/>
    <dgm:cxn modelId="{349B009A-6A64-400D-AFE8-F15DE456E1C4}" type="presParOf" srcId="{0682AB2A-87D2-49E2-9C89-EA13CBD63C7F}" destId="{00002B0B-7404-46E4-AA89-4D4F3761F980}" srcOrd="3" destOrd="0" presId="urn:microsoft.com/office/officeart/2018/2/layout/IconVerticalSolidList"/>
    <dgm:cxn modelId="{CB97E4CF-E6F9-4CC8-95F5-9E65D3D4EBF3}" type="presParOf" srcId="{D826DF1F-7781-4445-9878-15116671E8D9}" destId="{0CC3D318-2287-43CA-92EE-B6378D4C2B7B}" srcOrd="3" destOrd="0" presId="urn:microsoft.com/office/officeart/2018/2/layout/IconVerticalSolidList"/>
    <dgm:cxn modelId="{A9004199-D7B6-4A97-A5B6-D41D0944DBE3}" type="presParOf" srcId="{D826DF1F-7781-4445-9878-15116671E8D9}" destId="{4C4D3A6E-F33C-43B9-9EC6-C2EE36F0BB18}" srcOrd="4" destOrd="0" presId="urn:microsoft.com/office/officeart/2018/2/layout/IconVerticalSolidList"/>
    <dgm:cxn modelId="{5A950AD4-1EAE-4EF4-8A44-ACAD55F86551}" type="presParOf" srcId="{4C4D3A6E-F33C-43B9-9EC6-C2EE36F0BB18}" destId="{FC4992BC-FF8C-49C6-B85A-4DDF11DF1E9E}" srcOrd="0" destOrd="0" presId="urn:microsoft.com/office/officeart/2018/2/layout/IconVerticalSolidList"/>
    <dgm:cxn modelId="{9B97A91C-8F0B-4AC3-95E8-D29F6509580D}" type="presParOf" srcId="{4C4D3A6E-F33C-43B9-9EC6-C2EE36F0BB18}" destId="{37120E3C-791A-4418-AF93-FFFAB5E20626}" srcOrd="1" destOrd="0" presId="urn:microsoft.com/office/officeart/2018/2/layout/IconVerticalSolidList"/>
    <dgm:cxn modelId="{E067BA5C-50FA-4984-BF1B-492D78A74F5C}" type="presParOf" srcId="{4C4D3A6E-F33C-43B9-9EC6-C2EE36F0BB18}" destId="{7EEDC10C-F15E-4129-9262-00DF0F8EA51B}" srcOrd="2" destOrd="0" presId="urn:microsoft.com/office/officeart/2018/2/layout/IconVerticalSolidList"/>
    <dgm:cxn modelId="{74CB71F5-BDD2-4903-9D66-62FA80619764}" type="presParOf" srcId="{4C4D3A6E-F33C-43B9-9EC6-C2EE36F0BB18}" destId="{3CBE2AA8-C618-472A-AF48-9B053BC48798}" srcOrd="3" destOrd="0" presId="urn:microsoft.com/office/officeart/2018/2/layout/IconVerticalSolidList"/>
    <dgm:cxn modelId="{16048C6F-1287-4DF1-8A30-B7081D25A2F8}" type="presParOf" srcId="{D826DF1F-7781-4445-9878-15116671E8D9}" destId="{C22F1782-1B1F-472E-9305-29CB28F9D87B}" srcOrd="5" destOrd="0" presId="urn:microsoft.com/office/officeart/2018/2/layout/IconVerticalSolidList"/>
    <dgm:cxn modelId="{E178460D-3941-4F28-8310-965585DA0BC3}" type="presParOf" srcId="{D826DF1F-7781-4445-9878-15116671E8D9}" destId="{592DF581-EDB5-47C8-AFC0-8E8BB5AB7843}" srcOrd="6" destOrd="0" presId="urn:microsoft.com/office/officeart/2018/2/layout/IconVerticalSolidList"/>
    <dgm:cxn modelId="{7672EF06-9307-4A63-B684-4EF6E5E2CCE2}" type="presParOf" srcId="{592DF581-EDB5-47C8-AFC0-8E8BB5AB7843}" destId="{A1DC9335-2F5F-4958-B5A7-A600ECB4A7E8}" srcOrd="0" destOrd="0" presId="urn:microsoft.com/office/officeart/2018/2/layout/IconVerticalSolidList"/>
    <dgm:cxn modelId="{764F466F-26F2-4226-8023-D7D5B2FEAFD7}" type="presParOf" srcId="{592DF581-EDB5-47C8-AFC0-8E8BB5AB7843}" destId="{869AF8F9-4169-4018-A711-51E506800BE8}" srcOrd="1" destOrd="0" presId="urn:microsoft.com/office/officeart/2018/2/layout/IconVerticalSolidList"/>
    <dgm:cxn modelId="{68278433-845F-476C-87FC-D7A11F288314}" type="presParOf" srcId="{592DF581-EDB5-47C8-AFC0-8E8BB5AB7843}" destId="{7D240B98-1B48-4DE9-8564-BFEBE77CEEAC}" srcOrd="2" destOrd="0" presId="urn:microsoft.com/office/officeart/2018/2/layout/IconVerticalSolidList"/>
    <dgm:cxn modelId="{C8B33073-5563-4723-B865-56FF95B900FE}" type="presParOf" srcId="{592DF581-EDB5-47C8-AFC0-8E8BB5AB7843}" destId="{AF5E06A4-5916-4231-A3A4-472E9867FBDE}" srcOrd="3" destOrd="0" presId="urn:microsoft.com/office/officeart/2018/2/layout/IconVerticalSolidList"/>
    <dgm:cxn modelId="{6DDECE36-1CB0-471A-AF8F-CC2DB5ADCF9B}" type="presParOf" srcId="{D826DF1F-7781-4445-9878-15116671E8D9}" destId="{524BAAD7-C3C6-4F1C-BCD0-0C0EB5C93023}" srcOrd="7" destOrd="0" presId="urn:microsoft.com/office/officeart/2018/2/layout/IconVerticalSolidList"/>
    <dgm:cxn modelId="{9D877321-E76C-4C97-831C-630854FA92B2}" type="presParOf" srcId="{D826DF1F-7781-4445-9878-15116671E8D9}" destId="{E4A70685-F719-41A9-B7DF-B55112A2BDB7}" srcOrd="8" destOrd="0" presId="urn:microsoft.com/office/officeart/2018/2/layout/IconVerticalSolidList"/>
    <dgm:cxn modelId="{DF3F021C-C133-453F-A9AA-438E5104FC7C}" type="presParOf" srcId="{E4A70685-F719-41A9-B7DF-B55112A2BDB7}" destId="{4716C0EB-091D-4BE4-8316-787E215B9252}" srcOrd="0" destOrd="0" presId="urn:microsoft.com/office/officeart/2018/2/layout/IconVerticalSolidList"/>
    <dgm:cxn modelId="{8118AC29-ACFA-4D25-B2A2-271BFDF3BCEF}" type="presParOf" srcId="{E4A70685-F719-41A9-B7DF-B55112A2BDB7}" destId="{D530CF29-51C3-4104-8334-2AA93B3B9F9F}" srcOrd="1" destOrd="0" presId="urn:microsoft.com/office/officeart/2018/2/layout/IconVerticalSolidList"/>
    <dgm:cxn modelId="{FDFC667B-3077-4C4C-B1B5-05521331E636}" type="presParOf" srcId="{E4A70685-F719-41A9-B7DF-B55112A2BDB7}" destId="{0AF14F1E-93A9-4648-80C8-2D967FD767A3}" srcOrd="2" destOrd="0" presId="urn:microsoft.com/office/officeart/2018/2/layout/IconVerticalSolidList"/>
    <dgm:cxn modelId="{489EC985-9829-48FB-91A2-1C250AF3F8C6}" type="presParOf" srcId="{E4A70685-F719-41A9-B7DF-B55112A2BDB7}" destId="{77BC11AB-52C8-47C5-BD97-13F57F39F8F1}" srcOrd="3" destOrd="0" presId="urn:microsoft.com/office/officeart/2018/2/layout/IconVerticalSolidList"/>
    <dgm:cxn modelId="{CEA402D8-D645-40E6-97C8-28CAC5B9F645}" type="presParOf" srcId="{D826DF1F-7781-4445-9878-15116671E8D9}" destId="{B6659AE7-9BC4-41F7-BCC8-0CBEFA5E81E1}" srcOrd="9" destOrd="0" presId="urn:microsoft.com/office/officeart/2018/2/layout/IconVerticalSolidList"/>
    <dgm:cxn modelId="{F5C95942-D7BA-4086-B3B3-8D3933D95196}" type="presParOf" srcId="{D826DF1F-7781-4445-9878-15116671E8D9}" destId="{F27AD689-89DC-4B32-8D3E-4E2870DC6AAE}" srcOrd="10" destOrd="0" presId="urn:microsoft.com/office/officeart/2018/2/layout/IconVerticalSolidList"/>
    <dgm:cxn modelId="{78153740-5C39-4CB7-9793-66C0776A5B63}" type="presParOf" srcId="{F27AD689-89DC-4B32-8D3E-4E2870DC6AAE}" destId="{3AEF69AB-E03E-43E0-978A-F372F4DE8B7E}" srcOrd="0" destOrd="0" presId="urn:microsoft.com/office/officeart/2018/2/layout/IconVerticalSolidList"/>
    <dgm:cxn modelId="{838FB092-F584-43F1-A862-2FDC21C6131B}" type="presParOf" srcId="{F27AD689-89DC-4B32-8D3E-4E2870DC6AAE}" destId="{3183023F-30AA-4BCE-A883-D6C2A90EFE53}" srcOrd="1" destOrd="0" presId="urn:microsoft.com/office/officeart/2018/2/layout/IconVerticalSolidList"/>
    <dgm:cxn modelId="{6C188F20-9210-452B-AC0A-F80E0988C3D0}" type="presParOf" srcId="{F27AD689-89DC-4B32-8D3E-4E2870DC6AAE}" destId="{A2848F1E-D74B-4C26-BD6A-78EF90DB3A7D}" srcOrd="2" destOrd="0" presId="urn:microsoft.com/office/officeart/2018/2/layout/IconVerticalSolidList"/>
    <dgm:cxn modelId="{457EFB52-02D5-4272-876A-8EE46AC92C6B}" type="presParOf" srcId="{F27AD689-89DC-4B32-8D3E-4E2870DC6AAE}" destId="{5A4052E6-ACE2-4CC0-9A79-9E706915A096}" srcOrd="3" destOrd="0" presId="urn:microsoft.com/office/officeart/2018/2/layout/IconVerticalSolid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4FBE3E7C-AE19-4E71-BEFF-A8BDF1FB21C5}" type="doc">
      <dgm:prSet loTypeId="urn:microsoft.com/office/officeart/2018/5/layout/IconCircleLabelList" loCatId="icon" qsTypeId="urn:microsoft.com/office/officeart/2005/8/quickstyle/simple1" qsCatId="simple" csTypeId="urn:microsoft.com/office/officeart/2018/5/colors/Iconchunking_neutralicon_colorful1" csCatId="colorful" phldr="1"/>
      <dgm:spPr/>
      <dgm:t>
        <a:bodyPr/>
        <a:lstStyle/>
        <a:p>
          <a:endParaRPr lang="en-US"/>
        </a:p>
      </dgm:t>
    </dgm:pt>
    <dgm:pt modelId="{4DD8BB1F-2613-4333-8FDC-B174749F3EE9}">
      <dgm:prSet/>
      <dgm:spPr/>
      <dgm:t>
        <a:bodyPr/>
        <a:lstStyle/>
        <a:p>
          <a:pPr>
            <a:defRPr cap="all"/>
          </a:pPr>
          <a:r>
            <a:rPr lang="en-GB" dirty="0">
              <a:latin typeface="HelveticaNeueLT Std" panose="020B0604020202020204" pitchFamily="34" charset="0"/>
            </a:rPr>
            <a:t>Don’t be afraid to Be curious!</a:t>
          </a:r>
          <a:endParaRPr lang="en-US" dirty="0">
            <a:latin typeface="HelveticaNeueLT Std" panose="020B0604020202020204" pitchFamily="34" charset="0"/>
          </a:endParaRPr>
        </a:p>
      </dgm:t>
    </dgm:pt>
    <dgm:pt modelId="{9BA9EAFB-D024-4175-A4F0-ED3CF4C19ABE}" type="parTrans" cxnId="{30808F02-5BF8-41D0-ADF0-0FCF32E25277}">
      <dgm:prSet/>
      <dgm:spPr/>
      <dgm:t>
        <a:bodyPr/>
        <a:lstStyle/>
        <a:p>
          <a:endParaRPr lang="en-US"/>
        </a:p>
      </dgm:t>
    </dgm:pt>
    <dgm:pt modelId="{02B8F35E-ABF7-460C-BCCD-D6224C9407B1}" type="sibTrans" cxnId="{30808F02-5BF8-41D0-ADF0-0FCF32E25277}">
      <dgm:prSet/>
      <dgm:spPr/>
      <dgm:t>
        <a:bodyPr/>
        <a:lstStyle/>
        <a:p>
          <a:endParaRPr lang="en-US"/>
        </a:p>
      </dgm:t>
    </dgm:pt>
    <dgm:pt modelId="{E3557890-A02B-4801-8DFE-0D12F902AB87}">
      <dgm:prSet/>
      <dgm:spPr/>
      <dgm:t>
        <a:bodyPr/>
        <a:lstStyle/>
        <a:p>
          <a:pPr>
            <a:defRPr cap="all"/>
          </a:pPr>
          <a:r>
            <a:rPr lang="en-GB">
              <a:latin typeface="HelveticaNeueLT Std" panose="020B0604020202020204" pitchFamily="34" charset="0"/>
            </a:rPr>
            <a:t>Identify lead practitioner</a:t>
          </a:r>
          <a:endParaRPr lang="en-US">
            <a:latin typeface="HelveticaNeueLT Std" panose="020B0604020202020204" pitchFamily="34" charset="0"/>
          </a:endParaRPr>
        </a:p>
      </dgm:t>
    </dgm:pt>
    <dgm:pt modelId="{10FA4F0F-539B-42FF-B27D-004FB40AC5DD}" type="parTrans" cxnId="{71F89A72-C791-4625-BC3F-34D8AB1978C0}">
      <dgm:prSet/>
      <dgm:spPr/>
      <dgm:t>
        <a:bodyPr/>
        <a:lstStyle/>
        <a:p>
          <a:endParaRPr lang="en-US"/>
        </a:p>
      </dgm:t>
    </dgm:pt>
    <dgm:pt modelId="{8D1592B0-B5CE-431D-80FA-DF8BB7999D1F}" type="sibTrans" cxnId="{71F89A72-C791-4625-BC3F-34D8AB1978C0}">
      <dgm:prSet/>
      <dgm:spPr/>
      <dgm:t>
        <a:bodyPr/>
        <a:lstStyle/>
        <a:p>
          <a:endParaRPr lang="en-US"/>
        </a:p>
      </dgm:t>
    </dgm:pt>
    <dgm:pt modelId="{121D303B-1CB2-42C1-ADB5-D91897F40BD7}">
      <dgm:prSet/>
      <dgm:spPr/>
      <dgm:t>
        <a:bodyPr/>
        <a:lstStyle/>
        <a:p>
          <a:pPr>
            <a:defRPr cap="all"/>
          </a:pPr>
          <a:r>
            <a:rPr lang="en-GB" dirty="0">
              <a:latin typeface="HelveticaNeueLT Std" panose="020B0604020202020204" pitchFamily="34" charset="0"/>
            </a:rPr>
            <a:t>Identify other key contacts</a:t>
          </a:r>
          <a:endParaRPr lang="en-US" dirty="0">
            <a:latin typeface="HelveticaNeueLT Std" panose="020B0604020202020204" pitchFamily="34" charset="0"/>
          </a:endParaRPr>
        </a:p>
      </dgm:t>
    </dgm:pt>
    <dgm:pt modelId="{8F652B91-D768-44ED-9745-92C675AFCB9D}" type="parTrans" cxnId="{7B96C177-B8A1-4148-8488-A8B161B52761}">
      <dgm:prSet/>
      <dgm:spPr/>
      <dgm:t>
        <a:bodyPr/>
        <a:lstStyle/>
        <a:p>
          <a:endParaRPr lang="en-US"/>
        </a:p>
      </dgm:t>
    </dgm:pt>
    <dgm:pt modelId="{76D5FA27-7DAD-4142-8765-2314DCAD6999}" type="sibTrans" cxnId="{7B96C177-B8A1-4148-8488-A8B161B52761}">
      <dgm:prSet/>
      <dgm:spPr/>
      <dgm:t>
        <a:bodyPr/>
        <a:lstStyle/>
        <a:p>
          <a:endParaRPr lang="en-US"/>
        </a:p>
      </dgm:t>
    </dgm:pt>
    <dgm:pt modelId="{2D3714FB-7C09-47C4-B622-2E5728D970BD}">
      <dgm:prSet/>
      <dgm:spPr/>
      <dgm:t>
        <a:bodyPr/>
        <a:lstStyle/>
        <a:p>
          <a:pPr>
            <a:defRPr cap="all"/>
          </a:pPr>
          <a:r>
            <a:rPr lang="en-GB" dirty="0">
              <a:latin typeface="HelveticaNeueLT Std" panose="020B0604020202020204" pitchFamily="34" charset="0"/>
            </a:rPr>
            <a:t>Informed consent</a:t>
          </a:r>
          <a:endParaRPr lang="en-US" dirty="0">
            <a:latin typeface="HelveticaNeueLT Std" panose="020B0604020202020204" pitchFamily="34" charset="0"/>
          </a:endParaRPr>
        </a:p>
      </dgm:t>
    </dgm:pt>
    <dgm:pt modelId="{F3D545F3-1AB0-4165-B4A4-9AEDD9ACE126}" type="parTrans" cxnId="{6D3375D7-48EE-4D3C-B5A7-743EE604BC16}">
      <dgm:prSet/>
      <dgm:spPr/>
      <dgm:t>
        <a:bodyPr/>
        <a:lstStyle/>
        <a:p>
          <a:endParaRPr lang="en-US"/>
        </a:p>
      </dgm:t>
    </dgm:pt>
    <dgm:pt modelId="{AC9E4D34-4099-47C8-821D-F90CA2EB1F74}" type="sibTrans" cxnId="{6D3375D7-48EE-4D3C-B5A7-743EE604BC16}">
      <dgm:prSet/>
      <dgm:spPr/>
      <dgm:t>
        <a:bodyPr/>
        <a:lstStyle/>
        <a:p>
          <a:endParaRPr lang="en-US"/>
        </a:p>
      </dgm:t>
    </dgm:pt>
    <dgm:pt modelId="{CC4B1418-B4B4-4D52-BDB8-63FC1C6591B5}">
      <dgm:prSet/>
      <dgm:spPr/>
      <dgm:t>
        <a:bodyPr/>
        <a:lstStyle/>
        <a:p>
          <a:pPr>
            <a:defRPr cap="all"/>
          </a:pPr>
          <a:r>
            <a:rPr lang="en-GB" dirty="0">
              <a:latin typeface="HelveticaNeueLT Std" panose="020B0604020202020204" pitchFamily="34" charset="0"/>
            </a:rPr>
            <a:t>Collaborate and Share expertise</a:t>
          </a:r>
          <a:endParaRPr lang="en-US" dirty="0">
            <a:latin typeface="HelveticaNeueLT Std" panose="020B0604020202020204" pitchFamily="34" charset="0"/>
          </a:endParaRPr>
        </a:p>
      </dgm:t>
    </dgm:pt>
    <dgm:pt modelId="{56B08899-F229-488F-BB95-C7E92F9A3C71}" type="parTrans" cxnId="{2AEDFB30-999D-4628-8913-FFA532B37991}">
      <dgm:prSet/>
      <dgm:spPr/>
      <dgm:t>
        <a:bodyPr/>
        <a:lstStyle/>
        <a:p>
          <a:endParaRPr lang="en-US"/>
        </a:p>
      </dgm:t>
    </dgm:pt>
    <dgm:pt modelId="{68CB08CA-8DD9-4E8F-B4A0-4859179597C0}" type="sibTrans" cxnId="{2AEDFB30-999D-4628-8913-FFA532B37991}">
      <dgm:prSet/>
      <dgm:spPr/>
      <dgm:t>
        <a:bodyPr/>
        <a:lstStyle/>
        <a:p>
          <a:endParaRPr lang="en-US"/>
        </a:p>
      </dgm:t>
    </dgm:pt>
    <dgm:pt modelId="{CD36A457-9E72-4E54-B207-E71B8F2EFA37}">
      <dgm:prSet/>
      <dgm:spPr/>
      <dgm:t>
        <a:bodyPr/>
        <a:lstStyle/>
        <a:p>
          <a:pPr>
            <a:defRPr cap="all"/>
          </a:pPr>
          <a:r>
            <a:rPr lang="en-GB">
              <a:latin typeface="HelveticaNeueLT Std" panose="020B0604020202020204" pitchFamily="34" charset="0"/>
            </a:rPr>
            <a:t>Case conferencing</a:t>
          </a:r>
          <a:endParaRPr lang="en-US">
            <a:latin typeface="HelveticaNeueLT Std" panose="020B0604020202020204" pitchFamily="34" charset="0"/>
          </a:endParaRPr>
        </a:p>
      </dgm:t>
    </dgm:pt>
    <dgm:pt modelId="{CF18701F-5281-4C38-B113-1B8421CE6951}" type="parTrans" cxnId="{25E3E868-E6A8-47AF-BEDC-E4058DD38E76}">
      <dgm:prSet/>
      <dgm:spPr/>
      <dgm:t>
        <a:bodyPr/>
        <a:lstStyle/>
        <a:p>
          <a:endParaRPr lang="en-US"/>
        </a:p>
      </dgm:t>
    </dgm:pt>
    <dgm:pt modelId="{2B69C439-CE26-438C-9D64-41D5542B0AE1}" type="sibTrans" cxnId="{25E3E868-E6A8-47AF-BEDC-E4058DD38E76}">
      <dgm:prSet/>
      <dgm:spPr/>
      <dgm:t>
        <a:bodyPr/>
        <a:lstStyle/>
        <a:p>
          <a:endParaRPr lang="en-US"/>
        </a:p>
      </dgm:t>
    </dgm:pt>
    <dgm:pt modelId="{9CFD6025-0ADE-4994-8A2E-4C72DA853BEB}">
      <dgm:prSet/>
      <dgm:spPr/>
      <dgm:t>
        <a:bodyPr/>
        <a:lstStyle/>
        <a:p>
          <a:pPr>
            <a:defRPr cap="all"/>
          </a:pPr>
          <a:r>
            <a:rPr lang="en-GB" dirty="0">
              <a:latin typeface="HelveticaNeueLT Std" panose="020B0604020202020204" pitchFamily="34" charset="0"/>
            </a:rPr>
            <a:t>Information sharing protocols</a:t>
          </a:r>
          <a:endParaRPr lang="en-US" dirty="0">
            <a:latin typeface="HelveticaNeueLT Std" panose="020B0604020202020204" pitchFamily="34" charset="0"/>
          </a:endParaRPr>
        </a:p>
      </dgm:t>
    </dgm:pt>
    <dgm:pt modelId="{B3BB4CB3-BF6D-46DF-B354-60386B406979}" type="parTrans" cxnId="{2511CB5E-5715-413D-9440-BC2D24CFF66E}">
      <dgm:prSet/>
      <dgm:spPr/>
      <dgm:t>
        <a:bodyPr/>
        <a:lstStyle/>
        <a:p>
          <a:endParaRPr lang="en-US"/>
        </a:p>
      </dgm:t>
    </dgm:pt>
    <dgm:pt modelId="{0C772F30-470F-4F3B-889C-E20F9C236DB5}" type="sibTrans" cxnId="{2511CB5E-5715-413D-9440-BC2D24CFF66E}">
      <dgm:prSet/>
      <dgm:spPr/>
      <dgm:t>
        <a:bodyPr/>
        <a:lstStyle/>
        <a:p>
          <a:endParaRPr lang="en-US"/>
        </a:p>
      </dgm:t>
    </dgm:pt>
    <dgm:pt modelId="{30D7A217-5B0F-49CB-AE6F-4FEC7827DE42}">
      <dgm:prSet/>
      <dgm:spPr/>
      <dgm:t>
        <a:bodyPr/>
        <a:lstStyle/>
        <a:p>
          <a:pPr>
            <a:defRPr cap="all"/>
          </a:pPr>
          <a:r>
            <a:rPr lang="en-GB" dirty="0">
              <a:latin typeface="HelveticaNeueLT Std" panose="020B0604020202020204" pitchFamily="34" charset="0"/>
            </a:rPr>
            <a:t>Joint assessments</a:t>
          </a:r>
          <a:endParaRPr lang="en-US" dirty="0">
            <a:latin typeface="HelveticaNeueLT Std" panose="020B0604020202020204" pitchFamily="34" charset="0"/>
          </a:endParaRPr>
        </a:p>
      </dgm:t>
    </dgm:pt>
    <dgm:pt modelId="{CC078E1E-3337-4D3B-9548-D518DB76151D}" type="parTrans" cxnId="{24C5B142-DA8F-41D0-ABB5-EC1DA81D78C4}">
      <dgm:prSet/>
      <dgm:spPr/>
      <dgm:t>
        <a:bodyPr/>
        <a:lstStyle/>
        <a:p>
          <a:endParaRPr lang="en-US"/>
        </a:p>
      </dgm:t>
    </dgm:pt>
    <dgm:pt modelId="{C61D0C1B-FFDD-4D1C-B54A-6F9E86434DBC}" type="sibTrans" cxnId="{24C5B142-DA8F-41D0-ABB5-EC1DA81D78C4}">
      <dgm:prSet/>
      <dgm:spPr/>
      <dgm:t>
        <a:bodyPr/>
        <a:lstStyle/>
        <a:p>
          <a:endParaRPr lang="en-US"/>
        </a:p>
      </dgm:t>
    </dgm:pt>
    <dgm:pt modelId="{5770D97D-20EF-4AA1-BA8A-7536E85D087E}" type="pres">
      <dgm:prSet presAssocID="{4FBE3E7C-AE19-4E71-BEFF-A8BDF1FB21C5}" presName="root" presStyleCnt="0">
        <dgm:presLayoutVars>
          <dgm:dir/>
          <dgm:resizeHandles val="exact"/>
        </dgm:presLayoutVars>
      </dgm:prSet>
      <dgm:spPr/>
    </dgm:pt>
    <dgm:pt modelId="{5A03AE75-1B89-40D4-B106-4A9BB8770B85}" type="pres">
      <dgm:prSet presAssocID="{4DD8BB1F-2613-4333-8FDC-B174749F3EE9}" presName="compNode" presStyleCnt="0"/>
      <dgm:spPr/>
    </dgm:pt>
    <dgm:pt modelId="{D8C43124-46C4-439B-9426-4D0BB726AF8F}" type="pres">
      <dgm:prSet presAssocID="{4DD8BB1F-2613-4333-8FDC-B174749F3EE9}" presName="iconBgRect" presStyleLbl="bgShp" presStyleIdx="0" presStyleCnt="8"/>
      <dgm:spPr/>
    </dgm:pt>
    <dgm:pt modelId="{C1D0E4FD-A57C-4DAF-9367-EBCEB418584D}" type="pres">
      <dgm:prSet presAssocID="{4DD8BB1F-2613-4333-8FDC-B174749F3EE9}" presName="iconRect" presStyleLbl="node1" presStyleIdx="0" presStyleCnt="8"/>
      <dgm:spPr>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a:noFill/>
        </a:ln>
      </dgm:spPr>
      <dgm:extLst>
        <a:ext uri="{E40237B7-FDA0-4F09-8148-C483321AD2D9}">
          <dgm14:cNvPr xmlns:dgm14="http://schemas.microsoft.com/office/drawing/2010/diagram" id="0" name="" descr="Chat Bubble"/>
        </a:ext>
      </dgm:extLst>
    </dgm:pt>
    <dgm:pt modelId="{D80DBBBB-5A79-4143-92E6-B8D3989E6BB4}" type="pres">
      <dgm:prSet presAssocID="{4DD8BB1F-2613-4333-8FDC-B174749F3EE9}" presName="spaceRect" presStyleCnt="0"/>
      <dgm:spPr/>
    </dgm:pt>
    <dgm:pt modelId="{CA7AF733-56AB-40D9-8063-BB6BB19B1F90}" type="pres">
      <dgm:prSet presAssocID="{4DD8BB1F-2613-4333-8FDC-B174749F3EE9}" presName="textRect" presStyleLbl="revTx" presStyleIdx="0" presStyleCnt="8">
        <dgm:presLayoutVars>
          <dgm:chMax val="1"/>
          <dgm:chPref val="1"/>
        </dgm:presLayoutVars>
      </dgm:prSet>
      <dgm:spPr/>
    </dgm:pt>
    <dgm:pt modelId="{ECA936B7-4A48-4AF8-B7E9-8B4B0FECFAB6}" type="pres">
      <dgm:prSet presAssocID="{02B8F35E-ABF7-460C-BCCD-D6224C9407B1}" presName="sibTrans" presStyleCnt="0"/>
      <dgm:spPr/>
    </dgm:pt>
    <dgm:pt modelId="{D70BA75A-2415-4968-9999-762AB1852DBD}" type="pres">
      <dgm:prSet presAssocID="{E3557890-A02B-4801-8DFE-0D12F902AB87}" presName="compNode" presStyleCnt="0"/>
      <dgm:spPr/>
    </dgm:pt>
    <dgm:pt modelId="{1331EFFB-9E9F-41F9-8205-134499AA1262}" type="pres">
      <dgm:prSet presAssocID="{E3557890-A02B-4801-8DFE-0D12F902AB87}" presName="iconBgRect" presStyleLbl="bgShp" presStyleIdx="1" presStyleCnt="8"/>
      <dgm:spPr/>
    </dgm:pt>
    <dgm:pt modelId="{55F96633-6888-43A0-81B3-DA4BC1E450D2}" type="pres">
      <dgm:prSet presAssocID="{E3557890-A02B-4801-8DFE-0D12F902AB87}" presName="iconRect" presStyleLbl="node1" presStyleIdx="1" presStyleCnt="8"/>
      <dgm:spPr>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a:noFill/>
        </a:ln>
      </dgm:spPr>
      <dgm:extLst>
        <a:ext uri="{E40237B7-FDA0-4F09-8148-C483321AD2D9}">
          <dgm14:cNvPr xmlns:dgm14="http://schemas.microsoft.com/office/drawing/2010/diagram" id="0" name="" descr="User"/>
        </a:ext>
      </dgm:extLst>
    </dgm:pt>
    <dgm:pt modelId="{05A3CC27-71CB-43FE-B387-9569817C6AD3}" type="pres">
      <dgm:prSet presAssocID="{E3557890-A02B-4801-8DFE-0D12F902AB87}" presName="spaceRect" presStyleCnt="0"/>
      <dgm:spPr/>
    </dgm:pt>
    <dgm:pt modelId="{E5221E39-D6EF-452E-9E09-22D20992DF79}" type="pres">
      <dgm:prSet presAssocID="{E3557890-A02B-4801-8DFE-0D12F902AB87}" presName="textRect" presStyleLbl="revTx" presStyleIdx="1" presStyleCnt="8">
        <dgm:presLayoutVars>
          <dgm:chMax val="1"/>
          <dgm:chPref val="1"/>
        </dgm:presLayoutVars>
      </dgm:prSet>
      <dgm:spPr/>
    </dgm:pt>
    <dgm:pt modelId="{655A92BA-0A27-499D-B92F-047108CB7343}" type="pres">
      <dgm:prSet presAssocID="{8D1592B0-B5CE-431D-80FA-DF8BB7999D1F}" presName="sibTrans" presStyleCnt="0"/>
      <dgm:spPr/>
    </dgm:pt>
    <dgm:pt modelId="{0FBEB788-A44B-4045-9EB8-DA64F079E45E}" type="pres">
      <dgm:prSet presAssocID="{121D303B-1CB2-42C1-ADB5-D91897F40BD7}" presName="compNode" presStyleCnt="0"/>
      <dgm:spPr/>
    </dgm:pt>
    <dgm:pt modelId="{4DBAACEE-63D3-4838-A674-B251F634D264}" type="pres">
      <dgm:prSet presAssocID="{121D303B-1CB2-42C1-ADB5-D91897F40BD7}" presName="iconBgRect" presStyleLbl="bgShp" presStyleIdx="2" presStyleCnt="8"/>
      <dgm:spPr/>
    </dgm:pt>
    <dgm:pt modelId="{5907CEEF-99B6-424D-989E-9D12C017B80F}" type="pres">
      <dgm:prSet presAssocID="{121D303B-1CB2-42C1-ADB5-D91897F40BD7}" presName="iconRect" presStyleLbl="node1" presStyleIdx="2" presStyleCnt="8" custLinFactY="400000" custLinFactNeighborX="-78160" custLinFactNeighborY="424155"/>
      <dgm:spPr>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a:noFill/>
        </a:ln>
      </dgm:spPr>
      <dgm:extLst>
        <a:ext uri="{E40237B7-FDA0-4F09-8148-C483321AD2D9}">
          <dgm14:cNvPr xmlns:dgm14="http://schemas.microsoft.com/office/drawing/2010/diagram" id="0" name="" descr="Check List"/>
        </a:ext>
      </dgm:extLst>
    </dgm:pt>
    <dgm:pt modelId="{5F5178E1-EF71-4A6F-A39B-32CBD318B8D4}" type="pres">
      <dgm:prSet presAssocID="{121D303B-1CB2-42C1-ADB5-D91897F40BD7}" presName="spaceRect" presStyleCnt="0"/>
      <dgm:spPr/>
    </dgm:pt>
    <dgm:pt modelId="{A23E3466-E357-44A6-A7F5-8FA9A8161013}" type="pres">
      <dgm:prSet presAssocID="{121D303B-1CB2-42C1-ADB5-D91897F40BD7}" presName="textRect" presStyleLbl="revTx" presStyleIdx="2" presStyleCnt="8">
        <dgm:presLayoutVars>
          <dgm:chMax val="1"/>
          <dgm:chPref val="1"/>
        </dgm:presLayoutVars>
      </dgm:prSet>
      <dgm:spPr/>
    </dgm:pt>
    <dgm:pt modelId="{70C07FD7-752B-4ADA-A5F0-7B728D827BBD}" type="pres">
      <dgm:prSet presAssocID="{76D5FA27-7DAD-4142-8765-2314DCAD6999}" presName="sibTrans" presStyleCnt="0"/>
      <dgm:spPr/>
    </dgm:pt>
    <dgm:pt modelId="{0D527361-B7A3-4E7A-AC54-28E01A29677D}" type="pres">
      <dgm:prSet presAssocID="{2D3714FB-7C09-47C4-B622-2E5728D970BD}" presName="compNode" presStyleCnt="0"/>
      <dgm:spPr/>
    </dgm:pt>
    <dgm:pt modelId="{5C62FEC7-19CF-40AD-82E8-DD69DACA6C38}" type="pres">
      <dgm:prSet presAssocID="{2D3714FB-7C09-47C4-B622-2E5728D970BD}" presName="iconBgRect" presStyleLbl="bgShp" presStyleIdx="3" presStyleCnt="8"/>
      <dgm:spPr/>
    </dgm:pt>
    <dgm:pt modelId="{A00FDCF3-5DC7-46D7-81C9-64DBE2ECA7AA}" type="pres">
      <dgm:prSet presAssocID="{2D3714FB-7C09-47C4-B622-2E5728D970BD}" presName="iconRect" presStyleLbl="node1" presStyleIdx="3" presStyleCnt="8"/>
      <dgm:spPr>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a:noFill/>
        </a:ln>
      </dgm:spPr>
      <dgm:extLst>
        <a:ext uri="{E40237B7-FDA0-4F09-8148-C483321AD2D9}">
          <dgm14:cNvPr xmlns:dgm14="http://schemas.microsoft.com/office/drawing/2010/diagram" id="0" name="" descr="Contract"/>
        </a:ext>
      </dgm:extLst>
    </dgm:pt>
    <dgm:pt modelId="{B8463E8E-B4FC-4BCF-B8A9-23685E21D664}" type="pres">
      <dgm:prSet presAssocID="{2D3714FB-7C09-47C4-B622-2E5728D970BD}" presName="spaceRect" presStyleCnt="0"/>
      <dgm:spPr/>
    </dgm:pt>
    <dgm:pt modelId="{02D6C019-E49E-47AB-B585-D203649868DA}" type="pres">
      <dgm:prSet presAssocID="{2D3714FB-7C09-47C4-B622-2E5728D970BD}" presName="textRect" presStyleLbl="revTx" presStyleIdx="3" presStyleCnt="8">
        <dgm:presLayoutVars>
          <dgm:chMax val="1"/>
          <dgm:chPref val="1"/>
        </dgm:presLayoutVars>
      </dgm:prSet>
      <dgm:spPr/>
    </dgm:pt>
    <dgm:pt modelId="{50016596-B6FA-48CA-8867-025B567700D1}" type="pres">
      <dgm:prSet presAssocID="{AC9E4D34-4099-47C8-821D-F90CA2EB1F74}" presName="sibTrans" presStyleCnt="0"/>
      <dgm:spPr/>
    </dgm:pt>
    <dgm:pt modelId="{390BD42E-F929-42EB-96B8-054E804ACC29}" type="pres">
      <dgm:prSet presAssocID="{CC4B1418-B4B4-4D52-BDB8-63FC1C6591B5}" presName="compNode" presStyleCnt="0"/>
      <dgm:spPr/>
    </dgm:pt>
    <dgm:pt modelId="{956EBB67-58E7-4CAE-97D1-C32E78C0C154}" type="pres">
      <dgm:prSet presAssocID="{CC4B1418-B4B4-4D52-BDB8-63FC1C6591B5}" presName="iconBgRect" presStyleLbl="bgShp" presStyleIdx="4" presStyleCnt="8"/>
      <dgm:spPr/>
    </dgm:pt>
    <dgm:pt modelId="{56595CC9-477C-4DB8-9AC6-436C06B393F5}" type="pres">
      <dgm:prSet presAssocID="{CC4B1418-B4B4-4D52-BDB8-63FC1C6591B5}" presName="iconRect" presStyleLbl="node1" presStyleIdx="4" presStyleCnt="8"/>
      <dgm:spPr>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a:noFill/>
        </a:ln>
      </dgm:spPr>
      <dgm:extLst>
        <a:ext uri="{E40237B7-FDA0-4F09-8148-C483321AD2D9}">
          <dgm14:cNvPr xmlns:dgm14="http://schemas.microsoft.com/office/drawing/2010/diagram" id="0" name="" descr="Handshake"/>
        </a:ext>
      </dgm:extLst>
    </dgm:pt>
    <dgm:pt modelId="{DC4A19A1-0CF1-424A-9947-1B584361F0C1}" type="pres">
      <dgm:prSet presAssocID="{CC4B1418-B4B4-4D52-BDB8-63FC1C6591B5}" presName="spaceRect" presStyleCnt="0"/>
      <dgm:spPr/>
    </dgm:pt>
    <dgm:pt modelId="{15DFEBC2-AF48-4650-86D5-44C7349CEA65}" type="pres">
      <dgm:prSet presAssocID="{CC4B1418-B4B4-4D52-BDB8-63FC1C6591B5}" presName="textRect" presStyleLbl="revTx" presStyleIdx="4" presStyleCnt="8">
        <dgm:presLayoutVars>
          <dgm:chMax val="1"/>
          <dgm:chPref val="1"/>
        </dgm:presLayoutVars>
      </dgm:prSet>
      <dgm:spPr/>
    </dgm:pt>
    <dgm:pt modelId="{41E461C6-E363-4DE1-8791-7C92A9275E12}" type="pres">
      <dgm:prSet presAssocID="{68CB08CA-8DD9-4E8F-B4A0-4859179597C0}" presName="sibTrans" presStyleCnt="0"/>
      <dgm:spPr/>
    </dgm:pt>
    <dgm:pt modelId="{70F83D16-4B80-4388-A118-DA454FD8934B}" type="pres">
      <dgm:prSet presAssocID="{CD36A457-9E72-4E54-B207-E71B8F2EFA37}" presName="compNode" presStyleCnt="0"/>
      <dgm:spPr/>
    </dgm:pt>
    <dgm:pt modelId="{73DB2359-5CD0-41EC-891E-F430D19585B8}" type="pres">
      <dgm:prSet presAssocID="{CD36A457-9E72-4E54-B207-E71B8F2EFA37}" presName="iconBgRect" presStyleLbl="bgShp" presStyleIdx="5" presStyleCnt="8"/>
      <dgm:spPr/>
    </dgm:pt>
    <dgm:pt modelId="{1738079E-2B58-48D9-9825-9436DA208B07}" type="pres">
      <dgm:prSet presAssocID="{CD36A457-9E72-4E54-B207-E71B8F2EFA37}" presName="iconRect" presStyleLbl="node1" presStyleIdx="5" presStyleCnt="8"/>
      <dgm:spPr>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a:noFill/>
        </a:ln>
      </dgm:spPr>
      <dgm:extLst>
        <a:ext uri="{E40237B7-FDA0-4F09-8148-C483321AD2D9}">
          <dgm14:cNvPr xmlns:dgm14="http://schemas.microsoft.com/office/drawing/2010/diagram" id="0" name="" descr="Chat"/>
        </a:ext>
      </dgm:extLst>
    </dgm:pt>
    <dgm:pt modelId="{62426BB2-D697-4D13-8AD2-FE922D1EBC66}" type="pres">
      <dgm:prSet presAssocID="{CD36A457-9E72-4E54-B207-E71B8F2EFA37}" presName="spaceRect" presStyleCnt="0"/>
      <dgm:spPr/>
    </dgm:pt>
    <dgm:pt modelId="{E44E23A3-D65E-4A60-BABC-2EF8D34F12DD}" type="pres">
      <dgm:prSet presAssocID="{CD36A457-9E72-4E54-B207-E71B8F2EFA37}" presName="textRect" presStyleLbl="revTx" presStyleIdx="5" presStyleCnt="8">
        <dgm:presLayoutVars>
          <dgm:chMax val="1"/>
          <dgm:chPref val="1"/>
        </dgm:presLayoutVars>
      </dgm:prSet>
      <dgm:spPr/>
    </dgm:pt>
    <dgm:pt modelId="{BA960535-C77C-4171-9377-8E05B7A9EBC3}" type="pres">
      <dgm:prSet presAssocID="{2B69C439-CE26-438C-9D64-41D5542B0AE1}" presName="sibTrans" presStyleCnt="0"/>
      <dgm:spPr/>
    </dgm:pt>
    <dgm:pt modelId="{6EDEDC21-A8E9-4916-A3C8-DDF040133DB1}" type="pres">
      <dgm:prSet presAssocID="{9CFD6025-0ADE-4994-8A2E-4C72DA853BEB}" presName="compNode" presStyleCnt="0"/>
      <dgm:spPr/>
    </dgm:pt>
    <dgm:pt modelId="{681D3C1B-20C9-40A9-BB1A-CCD827F2BECC}" type="pres">
      <dgm:prSet presAssocID="{9CFD6025-0ADE-4994-8A2E-4C72DA853BEB}" presName="iconBgRect" presStyleLbl="bgShp" presStyleIdx="6" presStyleCnt="8"/>
      <dgm:spPr/>
    </dgm:pt>
    <dgm:pt modelId="{CC9BF57A-A16F-44D2-8DE3-C5C1B9FB8595}" type="pres">
      <dgm:prSet presAssocID="{9CFD6025-0ADE-4994-8A2E-4C72DA853BEB}" presName="iconRect" presStyleLbl="node1" presStyleIdx="6" presStyleCnt="8"/>
      <dgm:spPr>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a:noFill/>
        </a:ln>
      </dgm:spPr>
      <dgm:extLst>
        <a:ext uri="{E40237B7-FDA0-4F09-8148-C483321AD2D9}">
          <dgm14:cNvPr xmlns:dgm14="http://schemas.microsoft.com/office/drawing/2010/diagram" id="0" name="" descr="Computer"/>
        </a:ext>
      </dgm:extLst>
    </dgm:pt>
    <dgm:pt modelId="{087305B9-0B83-4C74-8B76-BF5C91B7B70A}" type="pres">
      <dgm:prSet presAssocID="{9CFD6025-0ADE-4994-8A2E-4C72DA853BEB}" presName="spaceRect" presStyleCnt="0"/>
      <dgm:spPr/>
    </dgm:pt>
    <dgm:pt modelId="{8055CEE4-F11A-4AF9-9D34-659053226E90}" type="pres">
      <dgm:prSet presAssocID="{9CFD6025-0ADE-4994-8A2E-4C72DA853BEB}" presName="textRect" presStyleLbl="revTx" presStyleIdx="6" presStyleCnt="8">
        <dgm:presLayoutVars>
          <dgm:chMax val="1"/>
          <dgm:chPref val="1"/>
        </dgm:presLayoutVars>
      </dgm:prSet>
      <dgm:spPr/>
    </dgm:pt>
    <dgm:pt modelId="{CD573AB5-CCA9-4F0D-ABA4-4C92A93BE0FE}" type="pres">
      <dgm:prSet presAssocID="{0C772F30-470F-4F3B-889C-E20F9C236DB5}" presName="sibTrans" presStyleCnt="0"/>
      <dgm:spPr/>
    </dgm:pt>
    <dgm:pt modelId="{1019B2E0-B999-4DBE-9B07-77F92B9BE778}" type="pres">
      <dgm:prSet presAssocID="{30D7A217-5B0F-49CB-AE6F-4FEC7827DE42}" presName="compNode" presStyleCnt="0"/>
      <dgm:spPr/>
    </dgm:pt>
    <dgm:pt modelId="{0EFE3E7F-45C2-4A10-B176-6D1DC9F9ECD9}" type="pres">
      <dgm:prSet presAssocID="{30D7A217-5B0F-49CB-AE6F-4FEC7827DE42}" presName="iconBgRect" presStyleLbl="bgShp" presStyleIdx="7" presStyleCnt="8" custLinFactNeighborX="-1291" custLinFactNeighborY="-5912"/>
      <dgm:spPr/>
    </dgm:pt>
    <dgm:pt modelId="{A8C63764-67C9-4E5D-B70F-8408088FEE88}" type="pres">
      <dgm:prSet presAssocID="{30D7A217-5B0F-49CB-AE6F-4FEC7827DE42}" presName="iconRect" presStyleLbl="node1" presStyleIdx="7" presStyleCnt="8" custLinFactX="72030" custLinFactY="-400000" custLinFactNeighborX="100000" custLinFactNeighborY="-436330"/>
      <dgm:spPr>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a:noFill/>
        </a:ln>
      </dgm:spPr>
      <dgm:extLst>
        <a:ext uri="{E40237B7-FDA0-4F09-8148-C483321AD2D9}">
          <dgm14:cNvPr xmlns:dgm14="http://schemas.microsoft.com/office/drawing/2010/diagram" id="0" name="" descr="Receiver"/>
        </a:ext>
      </dgm:extLst>
    </dgm:pt>
    <dgm:pt modelId="{DDDB0A70-50F0-4626-9D49-4A4B4FD4554C}" type="pres">
      <dgm:prSet presAssocID="{30D7A217-5B0F-49CB-AE6F-4FEC7827DE42}" presName="spaceRect" presStyleCnt="0"/>
      <dgm:spPr/>
    </dgm:pt>
    <dgm:pt modelId="{6AC8A7C3-9CC5-4832-85AC-01E98C94BD32}" type="pres">
      <dgm:prSet presAssocID="{30D7A217-5B0F-49CB-AE6F-4FEC7827DE42}" presName="textRect" presStyleLbl="revTx" presStyleIdx="7" presStyleCnt="8">
        <dgm:presLayoutVars>
          <dgm:chMax val="1"/>
          <dgm:chPref val="1"/>
        </dgm:presLayoutVars>
      </dgm:prSet>
      <dgm:spPr/>
    </dgm:pt>
  </dgm:ptLst>
  <dgm:cxnLst>
    <dgm:cxn modelId="{30808F02-5BF8-41D0-ADF0-0FCF32E25277}" srcId="{4FBE3E7C-AE19-4E71-BEFF-A8BDF1FB21C5}" destId="{4DD8BB1F-2613-4333-8FDC-B174749F3EE9}" srcOrd="0" destOrd="0" parTransId="{9BA9EAFB-D024-4175-A4F0-ED3CF4C19ABE}" sibTransId="{02B8F35E-ABF7-460C-BCCD-D6224C9407B1}"/>
    <dgm:cxn modelId="{8803CF08-32D5-47C8-BBD6-D8EE4137702D}" type="presOf" srcId="{121D303B-1CB2-42C1-ADB5-D91897F40BD7}" destId="{A23E3466-E357-44A6-A7F5-8FA9A8161013}" srcOrd="0" destOrd="0" presId="urn:microsoft.com/office/officeart/2018/5/layout/IconCircleLabelList"/>
    <dgm:cxn modelId="{AA70ED11-2260-4EE3-B2C5-6D8DAA3F2D3A}" type="presOf" srcId="{E3557890-A02B-4801-8DFE-0D12F902AB87}" destId="{E5221E39-D6EF-452E-9E09-22D20992DF79}" srcOrd="0" destOrd="0" presId="urn:microsoft.com/office/officeart/2018/5/layout/IconCircleLabelList"/>
    <dgm:cxn modelId="{2AEDFB30-999D-4628-8913-FFA532B37991}" srcId="{4FBE3E7C-AE19-4E71-BEFF-A8BDF1FB21C5}" destId="{CC4B1418-B4B4-4D52-BDB8-63FC1C6591B5}" srcOrd="4" destOrd="0" parTransId="{56B08899-F229-488F-BB95-C7E92F9A3C71}" sibTransId="{68CB08CA-8DD9-4E8F-B4A0-4859179597C0}"/>
    <dgm:cxn modelId="{9B93D937-9D46-4CC6-A725-EEEA28E3F32F}" type="presOf" srcId="{4FBE3E7C-AE19-4E71-BEFF-A8BDF1FB21C5}" destId="{5770D97D-20EF-4AA1-BA8A-7536E85D087E}" srcOrd="0" destOrd="0" presId="urn:microsoft.com/office/officeart/2018/5/layout/IconCircleLabelList"/>
    <dgm:cxn modelId="{2511CB5E-5715-413D-9440-BC2D24CFF66E}" srcId="{4FBE3E7C-AE19-4E71-BEFF-A8BDF1FB21C5}" destId="{9CFD6025-0ADE-4994-8A2E-4C72DA853BEB}" srcOrd="6" destOrd="0" parTransId="{B3BB4CB3-BF6D-46DF-B354-60386B406979}" sibTransId="{0C772F30-470F-4F3B-889C-E20F9C236DB5}"/>
    <dgm:cxn modelId="{24C5B142-DA8F-41D0-ABB5-EC1DA81D78C4}" srcId="{4FBE3E7C-AE19-4E71-BEFF-A8BDF1FB21C5}" destId="{30D7A217-5B0F-49CB-AE6F-4FEC7827DE42}" srcOrd="7" destOrd="0" parTransId="{CC078E1E-3337-4D3B-9548-D518DB76151D}" sibTransId="{C61D0C1B-FFDD-4D1C-B54A-6F9E86434DBC}"/>
    <dgm:cxn modelId="{25BAE166-7CBF-4E0E-B831-B9474B4736EC}" type="presOf" srcId="{2D3714FB-7C09-47C4-B622-2E5728D970BD}" destId="{02D6C019-E49E-47AB-B585-D203649868DA}" srcOrd="0" destOrd="0" presId="urn:microsoft.com/office/officeart/2018/5/layout/IconCircleLabelList"/>
    <dgm:cxn modelId="{B1D63668-8568-4E33-9615-6E1C41F286D2}" type="presOf" srcId="{9CFD6025-0ADE-4994-8A2E-4C72DA853BEB}" destId="{8055CEE4-F11A-4AF9-9D34-659053226E90}" srcOrd="0" destOrd="0" presId="urn:microsoft.com/office/officeart/2018/5/layout/IconCircleLabelList"/>
    <dgm:cxn modelId="{25E3E868-E6A8-47AF-BEDC-E4058DD38E76}" srcId="{4FBE3E7C-AE19-4E71-BEFF-A8BDF1FB21C5}" destId="{CD36A457-9E72-4E54-B207-E71B8F2EFA37}" srcOrd="5" destOrd="0" parTransId="{CF18701F-5281-4C38-B113-1B8421CE6951}" sibTransId="{2B69C439-CE26-438C-9D64-41D5542B0AE1}"/>
    <dgm:cxn modelId="{71F89A72-C791-4625-BC3F-34D8AB1978C0}" srcId="{4FBE3E7C-AE19-4E71-BEFF-A8BDF1FB21C5}" destId="{E3557890-A02B-4801-8DFE-0D12F902AB87}" srcOrd="1" destOrd="0" parTransId="{10FA4F0F-539B-42FF-B27D-004FB40AC5DD}" sibTransId="{8D1592B0-B5CE-431D-80FA-DF8BB7999D1F}"/>
    <dgm:cxn modelId="{7B96C177-B8A1-4148-8488-A8B161B52761}" srcId="{4FBE3E7C-AE19-4E71-BEFF-A8BDF1FB21C5}" destId="{121D303B-1CB2-42C1-ADB5-D91897F40BD7}" srcOrd="2" destOrd="0" parTransId="{8F652B91-D768-44ED-9745-92C675AFCB9D}" sibTransId="{76D5FA27-7DAD-4142-8765-2314DCAD6999}"/>
    <dgm:cxn modelId="{61A24DD1-A24E-422C-9143-5692EA0B933A}" type="presOf" srcId="{4DD8BB1F-2613-4333-8FDC-B174749F3EE9}" destId="{CA7AF733-56AB-40D9-8063-BB6BB19B1F90}" srcOrd="0" destOrd="0" presId="urn:microsoft.com/office/officeart/2018/5/layout/IconCircleLabelList"/>
    <dgm:cxn modelId="{6D3375D7-48EE-4D3C-B5A7-743EE604BC16}" srcId="{4FBE3E7C-AE19-4E71-BEFF-A8BDF1FB21C5}" destId="{2D3714FB-7C09-47C4-B622-2E5728D970BD}" srcOrd="3" destOrd="0" parTransId="{F3D545F3-1AB0-4165-B4A4-9AEDD9ACE126}" sibTransId="{AC9E4D34-4099-47C8-821D-F90CA2EB1F74}"/>
    <dgm:cxn modelId="{46F128E2-5123-4C52-8F67-429471962352}" type="presOf" srcId="{CD36A457-9E72-4E54-B207-E71B8F2EFA37}" destId="{E44E23A3-D65E-4A60-BABC-2EF8D34F12DD}" srcOrd="0" destOrd="0" presId="urn:microsoft.com/office/officeart/2018/5/layout/IconCircleLabelList"/>
    <dgm:cxn modelId="{1D5E9BED-B489-45DF-8E05-3B65D14D0D2D}" type="presOf" srcId="{CC4B1418-B4B4-4D52-BDB8-63FC1C6591B5}" destId="{15DFEBC2-AF48-4650-86D5-44C7349CEA65}" srcOrd="0" destOrd="0" presId="urn:microsoft.com/office/officeart/2018/5/layout/IconCircleLabelList"/>
    <dgm:cxn modelId="{A155ABFA-DBD1-4466-AA9A-C0BA48C6179E}" type="presOf" srcId="{30D7A217-5B0F-49CB-AE6F-4FEC7827DE42}" destId="{6AC8A7C3-9CC5-4832-85AC-01E98C94BD32}" srcOrd="0" destOrd="0" presId="urn:microsoft.com/office/officeart/2018/5/layout/IconCircleLabelList"/>
    <dgm:cxn modelId="{57E0BB84-B435-438C-9BA6-A139754674A0}" type="presParOf" srcId="{5770D97D-20EF-4AA1-BA8A-7536E85D087E}" destId="{5A03AE75-1B89-40D4-B106-4A9BB8770B85}" srcOrd="0" destOrd="0" presId="urn:microsoft.com/office/officeart/2018/5/layout/IconCircleLabelList"/>
    <dgm:cxn modelId="{B864B280-8A0D-45A6-9694-0A511801C8CC}" type="presParOf" srcId="{5A03AE75-1B89-40D4-B106-4A9BB8770B85}" destId="{D8C43124-46C4-439B-9426-4D0BB726AF8F}" srcOrd="0" destOrd="0" presId="urn:microsoft.com/office/officeart/2018/5/layout/IconCircleLabelList"/>
    <dgm:cxn modelId="{6D88DC5B-EB33-4186-B303-733354EAE41C}" type="presParOf" srcId="{5A03AE75-1B89-40D4-B106-4A9BB8770B85}" destId="{C1D0E4FD-A57C-4DAF-9367-EBCEB418584D}" srcOrd="1" destOrd="0" presId="urn:microsoft.com/office/officeart/2018/5/layout/IconCircleLabelList"/>
    <dgm:cxn modelId="{EA06C55E-2865-4CA4-8C00-1F792E23A620}" type="presParOf" srcId="{5A03AE75-1B89-40D4-B106-4A9BB8770B85}" destId="{D80DBBBB-5A79-4143-92E6-B8D3989E6BB4}" srcOrd="2" destOrd="0" presId="urn:microsoft.com/office/officeart/2018/5/layout/IconCircleLabelList"/>
    <dgm:cxn modelId="{355DF717-420A-41CB-A32F-734060ADF9E4}" type="presParOf" srcId="{5A03AE75-1B89-40D4-B106-4A9BB8770B85}" destId="{CA7AF733-56AB-40D9-8063-BB6BB19B1F90}" srcOrd="3" destOrd="0" presId="urn:microsoft.com/office/officeart/2018/5/layout/IconCircleLabelList"/>
    <dgm:cxn modelId="{774B9BF9-A85F-43F8-9B2C-5080372481BF}" type="presParOf" srcId="{5770D97D-20EF-4AA1-BA8A-7536E85D087E}" destId="{ECA936B7-4A48-4AF8-B7E9-8B4B0FECFAB6}" srcOrd="1" destOrd="0" presId="urn:microsoft.com/office/officeart/2018/5/layout/IconCircleLabelList"/>
    <dgm:cxn modelId="{AA2EB0D1-C26A-4B9A-AE92-0D5C21DD041C}" type="presParOf" srcId="{5770D97D-20EF-4AA1-BA8A-7536E85D087E}" destId="{D70BA75A-2415-4968-9999-762AB1852DBD}" srcOrd="2" destOrd="0" presId="urn:microsoft.com/office/officeart/2018/5/layout/IconCircleLabelList"/>
    <dgm:cxn modelId="{971580E6-D577-4778-8810-A22EEDF9AEB3}" type="presParOf" srcId="{D70BA75A-2415-4968-9999-762AB1852DBD}" destId="{1331EFFB-9E9F-41F9-8205-134499AA1262}" srcOrd="0" destOrd="0" presId="urn:microsoft.com/office/officeart/2018/5/layout/IconCircleLabelList"/>
    <dgm:cxn modelId="{E42BF24E-9307-4FD9-8DF3-B5E6BD88CDBD}" type="presParOf" srcId="{D70BA75A-2415-4968-9999-762AB1852DBD}" destId="{55F96633-6888-43A0-81B3-DA4BC1E450D2}" srcOrd="1" destOrd="0" presId="urn:microsoft.com/office/officeart/2018/5/layout/IconCircleLabelList"/>
    <dgm:cxn modelId="{BFCBDB9C-9EE5-4F28-9F08-98215903119E}" type="presParOf" srcId="{D70BA75A-2415-4968-9999-762AB1852DBD}" destId="{05A3CC27-71CB-43FE-B387-9569817C6AD3}" srcOrd="2" destOrd="0" presId="urn:microsoft.com/office/officeart/2018/5/layout/IconCircleLabelList"/>
    <dgm:cxn modelId="{E6341CA1-6EC7-47D1-A85B-B06615FF7ED6}" type="presParOf" srcId="{D70BA75A-2415-4968-9999-762AB1852DBD}" destId="{E5221E39-D6EF-452E-9E09-22D20992DF79}" srcOrd="3" destOrd="0" presId="urn:microsoft.com/office/officeart/2018/5/layout/IconCircleLabelList"/>
    <dgm:cxn modelId="{FF6606EA-EF5A-4B61-999A-AA7D8E3F8E72}" type="presParOf" srcId="{5770D97D-20EF-4AA1-BA8A-7536E85D087E}" destId="{655A92BA-0A27-499D-B92F-047108CB7343}" srcOrd="3" destOrd="0" presId="urn:microsoft.com/office/officeart/2018/5/layout/IconCircleLabelList"/>
    <dgm:cxn modelId="{01A07056-EFF9-4A20-98BE-F2591251B415}" type="presParOf" srcId="{5770D97D-20EF-4AA1-BA8A-7536E85D087E}" destId="{0FBEB788-A44B-4045-9EB8-DA64F079E45E}" srcOrd="4" destOrd="0" presId="urn:microsoft.com/office/officeart/2018/5/layout/IconCircleLabelList"/>
    <dgm:cxn modelId="{257E29E3-92F1-4F9A-BAB9-5123D1D32E77}" type="presParOf" srcId="{0FBEB788-A44B-4045-9EB8-DA64F079E45E}" destId="{4DBAACEE-63D3-4838-A674-B251F634D264}" srcOrd="0" destOrd="0" presId="urn:microsoft.com/office/officeart/2018/5/layout/IconCircleLabelList"/>
    <dgm:cxn modelId="{A14625FE-C072-4C90-BD8D-1BC1673C5370}" type="presParOf" srcId="{0FBEB788-A44B-4045-9EB8-DA64F079E45E}" destId="{5907CEEF-99B6-424D-989E-9D12C017B80F}" srcOrd="1" destOrd="0" presId="urn:microsoft.com/office/officeart/2018/5/layout/IconCircleLabelList"/>
    <dgm:cxn modelId="{0C83FCBA-D38A-4071-97C0-E4A6DAE230A3}" type="presParOf" srcId="{0FBEB788-A44B-4045-9EB8-DA64F079E45E}" destId="{5F5178E1-EF71-4A6F-A39B-32CBD318B8D4}" srcOrd="2" destOrd="0" presId="urn:microsoft.com/office/officeart/2018/5/layout/IconCircleLabelList"/>
    <dgm:cxn modelId="{985E054B-9D89-4CBD-A020-8EAC68058188}" type="presParOf" srcId="{0FBEB788-A44B-4045-9EB8-DA64F079E45E}" destId="{A23E3466-E357-44A6-A7F5-8FA9A8161013}" srcOrd="3" destOrd="0" presId="urn:microsoft.com/office/officeart/2018/5/layout/IconCircleLabelList"/>
    <dgm:cxn modelId="{D05B5AE6-76E4-438C-B49D-28EF2731E264}" type="presParOf" srcId="{5770D97D-20EF-4AA1-BA8A-7536E85D087E}" destId="{70C07FD7-752B-4ADA-A5F0-7B728D827BBD}" srcOrd="5" destOrd="0" presId="urn:microsoft.com/office/officeart/2018/5/layout/IconCircleLabelList"/>
    <dgm:cxn modelId="{DE12BBF5-819E-4B1C-B429-7CE9EEFC53D3}" type="presParOf" srcId="{5770D97D-20EF-4AA1-BA8A-7536E85D087E}" destId="{0D527361-B7A3-4E7A-AC54-28E01A29677D}" srcOrd="6" destOrd="0" presId="urn:microsoft.com/office/officeart/2018/5/layout/IconCircleLabelList"/>
    <dgm:cxn modelId="{61CDDB2B-DE1E-49D0-8573-A6F48C9EDA9D}" type="presParOf" srcId="{0D527361-B7A3-4E7A-AC54-28E01A29677D}" destId="{5C62FEC7-19CF-40AD-82E8-DD69DACA6C38}" srcOrd="0" destOrd="0" presId="urn:microsoft.com/office/officeart/2018/5/layout/IconCircleLabelList"/>
    <dgm:cxn modelId="{F31BCF1A-AEA6-4F17-919D-D2CA73951414}" type="presParOf" srcId="{0D527361-B7A3-4E7A-AC54-28E01A29677D}" destId="{A00FDCF3-5DC7-46D7-81C9-64DBE2ECA7AA}" srcOrd="1" destOrd="0" presId="urn:microsoft.com/office/officeart/2018/5/layout/IconCircleLabelList"/>
    <dgm:cxn modelId="{CECD9204-5B56-41BE-A1BC-F2F5F1685DFB}" type="presParOf" srcId="{0D527361-B7A3-4E7A-AC54-28E01A29677D}" destId="{B8463E8E-B4FC-4BCF-B8A9-23685E21D664}" srcOrd="2" destOrd="0" presId="urn:microsoft.com/office/officeart/2018/5/layout/IconCircleLabelList"/>
    <dgm:cxn modelId="{FBC3AA57-B22E-4D19-8530-266095464088}" type="presParOf" srcId="{0D527361-B7A3-4E7A-AC54-28E01A29677D}" destId="{02D6C019-E49E-47AB-B585-D203649868DA}" srcOrd="3" destOrd="0" presId="urn:microsoft.com/office/officeart/2018/5/layout/IconCircleLabelList"/>
    <dgm:cxn modelId="{2D7B8235-CF49-43DC-9AB4-5EC3A6B312B1}" type="presParOf" srcId="{5770D97D-20EF-4AA1-BA8A-7536E85D087E}" destId="{50016596-B6FA-48CA-8867-025B567700D1}" srcOrd="7" destOrd="0" presId="urn:microsoft.com/office/officeart/2018/5/layout/IconCircleLabelList"/>
    <dgm:cxn modelId="{1C72FE43-7356-4F96-A207-33255EFB456F}" type="presParOf" srcId="{5770D97D-20EF-4AA1-BA8A-7536E85D087E}" destId="{390BD42E-F929-42EB-96B8-054E804ACC29}" srcOrd="8" destOrd="0" presId="urn:microsoft.com/office/officeart/2018/5/layout/IconCircleLabelList"/>
    <dgm:cxn modelId="{43310A3C-7AB4-4016-9BFB-6E1171F0A136}" type="presParOf" srcId="{390BD42E-F929-42EB-96B8-054E804ACC29}" destId="{956EBB67-58E7-4CAE-97D1-C32E78C0C154}" srcOrd="0" destOrd="0" presId="urn:microsoft.com/office/officeart/2018/5/layout/IconCircleLabelList"/>
    <dgm:cxn modelId="{7293CACA-E715-4BF6-9B02-A8BF87B337DA}" type="presParOf" srcId="{390BD42E-F929-42EB-96B8-054E804ACC29}" destId="{56595CC9-477C-4DB8-9AC6-436C06B393F5}" srcOrd="1" destOrd="0" presId="urn:microsoft.com/office/officeart/2018/5/layout/IconCircleLabelList"/>
    <dgm:cxn modelId="{0DDFC6EB-D6F6-43D0-AA54-2CE607EAF78A}" type="presParOf" srcId="{390BD42E-F929-42EB-96B8-054E804ACC29}" destId="{DC4A19A1-0CF1-424A-9947-1B584361F0C1}" srcOrd="2" destOrd="0" presId="urn:microsoft.com/office/officeart/2018/5/layout/IconCircleLabelList"/>
    <dgm:cxn modelId="{51075E86-A9DD-422A-9B18-880D00B5B35E}" type="presParOf" srcId="{390BD42E-F929-42EB-96B8-054E804ACC29}" destId="{15DFEBC2-AF48-4650-86D5-44C7349CEA65}" srcOrd="3" destOrd="0" presId="urn:microsoft.com/office/officeart/2018/5/layout/IconCircleLabelList"/>
    <dgm:cxn modelId="{E7504708-E1C3-468B-9E3A-5FE4B7F8AB97}" type="presParOf" srcId="{5770D97D-20EF-4AA1-BA8A-7536E85D087E}" destId="{41E461C6-E363-4DE1-8791-7C92A9275E12}" srcOrd="9" destOrd="0" presId="urn:microsoft.com/office/officeart/2018/5/layout/IconCircleLabelList"/>
    <dgm:cxn modelId="{87F2A554-885D-4388-8620-F8FA2CA17BF0}" type="presParOf" srcId="{5770D97D-20EF-4AA1-BA8A-7536E85D087E}" destId="{70F83D16-4B80-4388-A118-DA454FD8934B}" srcOrd="10" destOrd="0" presId="urn:microsoft.com/office/officeart/2018/5/layout/IconCircleLabelList"/>
    <dgm:cxn modelId="{5A76ADD1-4883-40DF-B78E-1BCB7EEC4361}" type="presParOf" srcId="{70F83D16-4B80-4388-A118-DA454FD8934B}" destId="{73DB2359-5CD0-41EC-891E-F430D19585B8}" srcOrd="0" destOrd="0" presId="urn:microsoft.com/office/officeart/2018/5/layout/IconCircleLabelList"/>
    <dgm:cxn modelId="{0A86EFC5-C250-4B56-B9C2-B0FC31042055}" type="presParOf" srcId="{70F83D16-4B80-4388-A118-DA454FD8934B}" destId="{1738079E-2B58-48D9-9825-9436DA208B07}" srcOrd="1" destOrd="0" presId="urn:microsoft.com/office/officeart/2018/5/layout/IconCircleLabelList"/>
    <dgm:cxn modelId="{C5422CF8-1384-4809-B926-60DD98C8F07D}" type="presParOf" srcId="{70F83D16-4B80-4388-A118-DA454FD8934B}" destId="{62426BB2-D697-4D13-8AD2-FE922D1EBC66}" srcOrd="2" destOrd="0" presId="urn:microsoft.com/office/officeart/2018/5/layout/IconCircleLabelList"/>
    <dgm:cxn modelId="{807CE9DE-5232-49AB-8D1C-18FE01E75165}" type="presParOf" srcId="{70F83D16-4B80-4388-A118-DA454FD8934B}" destId="{E44E23A3-D65E-4A60-BABC-2EF8D34F12DD}" srcOrd="3" destOrd="0" presId="urn:microsoft.com/office/officeart/2018/5/layout/IconCircleLabelList"/>
    <dgm:cxn modelId="{ECB9C78E-C70E-41D0-B0AA-4FFE14DC314D}" type="presParOf" srcId="{5770D97D-20EF-4AA1-BA8A-7536E85D087E}" destId="{BA960535-C77C-4171-9377-8E05B7A9EBC3}" srcOrd="11" destOrd="0" presId="urn:microsoft.com/office/officeart/2018/5/layout/IconCircleLabelList"/>
    <dgm:cxn modelId="{82C164CD-CBB1-4C61-B2A4-9B39E414EBC8}" type="presParOf" srcId="{5770D97D-20EF-4AA1-BA8A-7536E85D087E}" destId="{6EDEDC21-A8E9-4916-A3C8-DDF040133DB1}" srcOrd="12" destOrd="0" presId="urn:microsoft.com/office/officeart/2018/5/layout/IconCircleLabelList"/>
    <dgm:cxn modelId="{EE2A6EC3-E98A-462D-BD75-0BCBACB070FC}" type="presParOf" srcId="{6EDEDC21-A8E9-4916-A3C8-DDF040133DB1}" destId="{681D3C1B-20C9-40A9-BB1A-CCD827F2BECC}" srcOrd="0" destOrd="0" presId="urn:microsoft.com/office/officeart/2018/5/layout/IconCircleLabelList"/>
    <dgm:cxn modelId="{FED909B2-51B0-4D97-BEED-E8C7BC2640B1}" type="presParOf" srcId="{6EDEDC21-A8E9-4916-A3C8-DDF040133DB1}" destId="{CC9BF57A-A16F-44D2-8DE3-C5C1B9FB8595}" srcOrd="1" destOrd="0" presId="urn:microsoft.com/office/officeart/2018/5/layout/IconCircleLabelList"/>
    <dgm:cxn modelId="{C64B5A5C-062F-4E81-A5BB-08F08BEFD974}" type="presParOf" srcId="{6EDEDC21-A8E9-4916-A3C8-DDF040133DB1}" destId="{087305B9-0B83-4C74-8B76-BF5C91B7B70A}" srcOrd="2" destOrd="0" presId="urn:microsoft.com/office/officeart/2018/5/layout/IconCircleLabelList"/>
    <dgm:cxn modelId="{0330EB0C-0E44-4610-A910-5A8A4DF7E8A4}" type="presParOf" srcId="{6EDEDC21-A8E9-4916-A3C8-DDF040133DB1}" destId="{8055CEE4-F11A-4AF9-9D34-659053226E90}" srcOrd="3" destOrd="0" presId="urn:microsoft.com/office/officeart/2018/5/layout/IconCircleLabelList"/>
    <dgm:cxn modelId="{F9807A31-E5F7-4214-A19F-58A1884DC4D6}" type="presParOf" srcId="{5770D97D-20EF-4AA1-BA8A-7536E85D087E}" destId="{CD573AB5-CCA9-4F0D-ABA4-4C92A93BE0FE}" srcOrd="13" destOrd="0" presId="urn:microsoft.com/office/officeart/2018/5/layout/IconCircleLabelList"/>
    <dgm:cxn modelId="{17E7FE74-AED6-4611-8897-F4028C431E34}" type="presParOf" srcId="{5770D97D-20EF-4AA1-BA8A-7536E85D087E}" destId="{1019B2E0-B999-4DBE-9B07-77F92B9BE778}" srcOrd="14" destOrd="0" presId="urn:microsoft.com/office/officeart/2018/5/layout/IconCircleLabelList"/>
    <dgm:cxn modelId="{8664B72A-F67E-46E2-8E0C-EF1ADC3B62B6}" type="presParOf" srcId="{1019B2E0-B999-4DBE-9B07-77F92B9BE778}" destId="{0EFE3E7F-45C2-4A10-B176-6D1DC9F9ECD9}" srcOrd="0" destOrd="0" presId="urn:microsoft.com/office/officeart/2018/5/layout/IconCircleLabelList"/>
    <dgm:cxn modelId="{C8075AAF-E168-460F-B486-D985667315A0}" type="presParOf" srcId="{1019B2E0-B999-4DBE-9B07-77F92B9BE778}" destId="{A8C63764-67C9-4E5D-B70F-8408088FEE88}" srcOrd="1" destOrd="0" presId="urn:microsoft.com/office/officeart/2018/5/layout/IconCircleLabelList"/>
    <dgm:cxn modelId="{E2FA9C22-B1E9-4F6E-A7FE-8B8FD8992784}" type="presParOf" srcId="{1019B2E0-B999-4DBE-9B07-77F92B9BE778}" destId="{DDDB0A70-50F0-4626-9D49-4A4B4FD4554C}" srcOrd="2" destOrd="0" presId="urn:microsoft.com/office/officeart/2018/5/layout/IconCircleLabelList"/>
    <dgm:cxn modelId="{BEAAFDEE-5F6A-49A4-B28B-57F963B02622}" type="presParOf" srcId="{1019B2E0-B999-4DBE-9B07-77F92B9BE778}" destId="{6AC8A7C3-9CC5-4832-85AC-01E98C94BD32}" srcOrd="3" destOrd="0" presId="urn:microsoft.com/office/officeart/2018/5/layout/IconCircleLabelLis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2E87BA7E-9651-4005-A127-D66A853AD38F}" type="doc">
      <dgm:prSet loTypeId="urn:microsoft.com/office/officeart/2005/8/layout/hProcess11" loCatId="process" qsTypeId="urn:microsoft.com/office/officeart/2005/8/quickstyle/simple1" qsCatId="simple" csTypeId="urn:microsoft.com/office/officeart/2005/8/colors/accent1_2" csCatId="accent1" phldr="1"/>
      <dgm:spPr/>
    </dgm:pt>
    <dgm:pt modelId="{47CACCAF-00FA-470C-9676-11023842B0D3}">
      <dgm:prSet phldrT="[Text]"/>
      <dgm:spPr/>
      <dgm:t>
        <a:bodyPr/>
        <a:lstStyle/>
        <a:p>
          <a:r>
            <a:rPr lang="en-GB" dirty="0">
              <a:latin typeface="HelveticaNeueLT Std" panose="020B0604020202020204" pitchFamily="34" charset="0"/>
            </a:rPr>
            <a:t>Notification</a:t>
          </a:r>
        </a:p>
      </dgm:t>
    </dgm:pt>
    <dgm:pt modelId="{A5E69FE7-AF12-43C4-A391-BF53E8846624}" type="parTrans" cxnId="{FFADCB59-F056-4E4C-A704-B7EAF20D31D7}">
      <dgm:prSet/>
      <dgm:spPr/>
      <dgm:t>
        <a:bodyPr/>
        <a:lstStyle/>
        <a:p>
          <a:endParaRPr lang="en-GB"/>
        </a:p>
      </dgm:t>
    </dgm:pt>
    <dgm:pt modelId="{255C4A21-03FA-440F-9402-B31F1C08E15E}" type="sibTrans" cxnId="{FFADCB59-F056-4E4C-A704-B7EAF20D31D7}">
      <dgm:prSet/>
      <dgm:spPr/>
      <dgm:t>
        <a:bodyPr/>
        <a:lstStyle/>
        <a:p>
          <a:endParaRPr lang="en-GB"/>
        </a:p>
      </dgm:t>
    </dgm:pt>
    <dgm:pt modelId="{C959041B-1207-4030-A9E5-4CF758FD5141}">
      <dgm:prSet phldrT="[Text]"/>
      <dgm:spPr/>
      <dgm:t>
        <a:bodyPr/>
        <a:lstStyle/>
        <a:p>
          <a:r>
            <a:rPr lang="en-GB" dirty="0">
              <a:latin typeface="HelveticaNeueLT Std" panose="020B0604020202020204" pitchFamily="34" charset="0"/>
            </a:rPr>
            <a:t>Evidence Gathering</a:t>
          </a:r>
        </a:p>
      </dgm:t>
    </dgm:pt>
    <dgm:pt modelId="{768AF16E-CEED-44DD-917E-D81BAD11DCB1}" type="parTrans" cxnId="{035F12DA-C721-4A39-95C4-E595ED560907}">
      <dgm:prSet/>
      <dgm:spPr/>
      <dgm:t>
        <a:bodyPr/>
        <a:lstStyle/>
        <a:p>
          <a:endParaRPr lang="en-GB"/>
        </a:p>
      </dgm:t>
    </dgm:pt>
    <dgm:pt modelId="{0922AE75-5210-4E1E-9B36-31630FD95409}" type="sibTrans" cxnId="{035F12DA-C721-4A39-95C4-E595ED560907}">
      <dgm:prSet/>
      <dgm:spPr/>
      <dgm:t>
        <a:bodyPr/>
        <a:lstStyle/>
        <a:p>
          <a:endParaRPr lang="en-GB"/>
        </a:p>
      </dgm:t>
    </dgm:pt>
    <dgm:pt modelId="{DD3B3666-BD61-4B9A-AE08-5F4E81A26416}">
      <dgm:prSet phldrT="[Text]"/>
      <dgm:spPr/>
      <dgm:t>
        <a:bodyPr/>
        <a:lstStyle/>
        <a:p>
          <a:r>
            <a:rPr lang="en-GB" dirty="0">
              <a:latin typeface="HelveticaNeueLT Std" panose="020B0604020202020204" pitchFamily="34" charset="0"/>
            </a:rPr>
            <a:t>Desktop Review</a:t>
          </a:r>
        </a:p>
      </dgm:t>
    </dgm:pt>
    <dgm:pt modelId="{ED2B1AE1-41B5-44B6-935C-F531E1B51DE7}" type="parTrans" cxnId="{A449C81C-0620-413B-8B0F-93CEA68C48CE}">
      <dgm:prSet/>
      <dgm:spPr/>
      <dgm:t>
        <a:bodyPr/>
        <a:lstStyle/>
        <a:p>
          <a:endParaRPr lang="en-GB"/>
        </a:p>
      </dgm:t>
    </dgm:pt>
    <dgm:pt modelId="{A3EEA3C8-30D0-4091-90CB-769E0A4D29B7}" type="sibTrans" cxnId="{A449C81C-0620-413B-8B0F-93CEA68C48CE}">
      <dgm:prSet/>
      <dgm:spPr/>
      <dgm:t>
        <a:bodyPr/>
        <a:lstStyle/>
        <a:p>
          <a:endParaRPr lang="en-GB"/>
        </a:p>
      </dgm:t>
    </dgm:pt>
    <dgm:pt modelId="{969375C9-856F-4716-9D7E-8E3B98A0D97C}">
      <dgm:prSet/>
      <dgm:spPr/>
      <dgm:t>
        <a:bodyPr/>
        <a:lstStyle/>
        <a:p>
          <a:r>
            <a:rPr lang="en-GB" dirty="0">
              <a:latin typeface="HelveticaNeueLT Std" panose="020B0604020202020204" pitchFamily="34" charset="0"/>
            </a:rPr>
            <a:t>Full Review</a:t>
          </a:r>
        </a:p>
      </dgm:t>
    </dgm:pt>
    <dgm:pt modelId="{CA38CE79-F6F9-49E0-8278-6BDB2BDF852F}" type="parTrans" cxnId="{13AA62A9-6D1C-4DE9-A23A-BE2DC13089D4}">
      <dgm:prSet/>
      <dgm:spPr/>
      <dgm:t>
        <a:bodyPr/>
        <a:lstStyle/>
        <a:p>
          <a:endParaRPr lang="en-GB"/>
        </a:p>
      </dgm:t>
    </dgm:pt>
    <dgm:pt modelId="{67C2BF75-4D6E-4182-963A-79D87864FFA0}" type="sibTrans" cxnId="{13AA62A9-6D1C-4DE9-A23A-BE2DC13089D4}">
      <dgm:prSet/>
      <dgm:spPr/>
      <dgm:t>
        <a:bodyPr/>
        <a:lstStyle/>
        <a:p>
          <a:endParaRPr lang="en-GB"/>
        </a:p>
      </dgm:t>
    </dgm:pt>
    <dgm:pt modelId="{00AB088B-D204-4C1E-BE08-3603BEEA72B5}">
      <dgm:prSet/>
      <dgm:spPr/>
      <dgm:t>
        <a:bodyPr/>
        <a:lstStyle/>
        <a:p>
          <a:r>
            <a:rPr lang="en-GB" dirty="0">
              <a:latin typeface="HelveticaNeueLT Std" panose="020B0604020202020204" pitchFamily="34" charset="0"/>
            </a:rPr>
            <a:t>Conclusion</a:t>
          </a:r>
        </a:p>
      </dgm:t>
    </dgm:pt>
    <dgm:pt modelId="{4058344D-CAD3-4E41-ADF3-DA51BD150ABA}" type="parTrans" cxnId="{3DD173C8-DC48-4197-86D2-1312AB9C831A}">
      <dgm:prSet/>
      <dgm:spPr/>
      <dgm:t>
        <a:bodyPr/>
        <a:lstStyle/>
        <a:p>
          <a:endParaRPr lang="en-GB"/>
        </a:p>
      </dgm:t>
    </dgm:pt>
    <dgm:pt modelId="{9553D6D4-AA92-4E64-8E68-7413BE56AEE3}" type="sibTrans" cxnId="{3DD173C8-DC48-4197-86D2-1312AB9C831A}">
      <dgm:prSet/>
      <dgm:spPr/>
      <dgm:t>
        <a:bodyPr/>
        <a:lstStyle/>
        <a:p>
          <a:endParaRPr lang="en-GB"/>
        </a:p>
      </dgm:t>
    </dgm:pt>
    <dgm:pt modelId="{F5477C5E-EB0C-4D06-AD97-3F3F5A29A9DA}">
      <dgm:prSet/>
      <dgm:spPr/>
      <dgm:t>
        <a:bodyPr/>
        <a:lstStyle/>
        <a:p>
          <a:r>
            <a:rPr lang="en-GB" dirty="0">
              <a:latin typeface="HelveticaNeueLT Std" panose="020B0604020202020204" pitchFamily="34" charset="0"/>
            </a:rPr>
            <a:t>Actions &amp; Follow-Up</a:t>
          </a:r>
        </a:p>
      </dgm:t>
    </dgm:pt>
    <dgm:pt modelId="{E1B9E9AA-54CA-4AD6-8DDD-FB3C188DF131}" type="parTrans" cxnId="{AECCCC47-8D02-4D09-8796-AD73C26DB5F8}">
      <dgm:prSet/>
      <dgm:spPr/>
      <dgm:t>
        <a:bodyPr/>
        <a:lstStyle/>
        <a:p>
          <a:endParaRPr lang="en-GB"/>
        </a:p>
      </dgm:t>
    </dgm:pt>
    <dgm:pt modelId="{C3AD0440-EB10-4C0D-823B-11007A668AE3}" type="sibTrans" cxnId="{AECCCC47-8D02-4D09-8796-AD73C26DB5F8}">
      <dgm:prSet/>
      <dgm:spPr/>
      <dgm:t>
        <a:bodyPr/>
        <a:lstStyle/>
        <a:p>
          <a:endParaRPr lang="en-GB"/>
        </a:p>
      </dgm:t>
    </dgm:pt>
    <dgm:pt modelId="{BF397689-4B7B-4CC8-A4F7-90AABA4298CA}" type="pres">
      <dgm:prSet presAssocID="{2E87BA7E-9651-4005-A127-D66A853AD38F}" presName="Name0" presStyleCnt="0">
        <dgm:presLayoutVars>
          <dgm:dir/>
          <dgm:resizeHandles val="exact"/>
        </dgm:presLayoutVars>
      </dgm:prSet>
      <dgm:spPr/>
    </dgm:pt>
    <dgm:pt modelId="{31353A35-00B3-4A6A-953F-B5DE0FADC0E6}" type="pres">
      <dgm:prSet presAssocID="{2E87BA7E-9651-4005-A127-D66A853AD38F}" presName="arrow" presStyleLbl="bgShp" presStyleIdx="0" presStyleCnt="1"/>
      <dgm:spPr/>
    </dgm:pt>
    <dgm:pt modelId="{5374F489-0C95-4796-89DD-F4E918CF9930}" type="pres">
      <dgm:prSet presAssocID="{2E87BA7E-9651-4005-A127-D66A853AD38F}" presName="points" presStyleCnt="0"/>
      <dgm:spPr/>
    </dgm:pt>
    <dgm:pt modelId="{0D665632-0547-436F-ADB0-791BEF628AF2}" type="pres">
      <dgm:prSet presAssocID="{47CACCAF-00FA-470C-9676-11023842B0D3}" presName="compositeA" presStyleCnt="0"/>
      <dgm:spPr/>
    </dgm:pt>
    <dgm:pt modelId="{D7DD90A0-DFC7-47C4-9DA3-258F831FEC1D}" type="pres">
      <dgm:prSet presAssocID="{47CACCAF-00FA-470C-9676-11023842B0D3}" presName="textA" presStyleLbl="revTx" presStyleIdx="0" presStyleCnt="6">
        <dgm:presLayoutVars>
          <dgm:bulletEnabled val="1"/>
        </dgm:presLayoutVars>
      </dgm:prSet>
      <dgm:spPr/>
    </dgm:pt>
    <dgm:pt modelId="{B700A56C-FC6A-46DB-848A-C57BA2E8B7C1}" type="pres">
      <dgm:prSet presAssocID="{47CACCAF-00FA-470C-9676-11023842B0D3}" presName="circleA" presStyleLbl="node1" presStyleIdx="0" presStyleCnt="6"/>
      <dgm:spPr/>
    </dgm:pt>
    <dgm:pt modelId="{CF6C528E-6477-4D08-B5C1-444B0B216828}" type="pres">
      <dgm:prSet presAssocID="{47CACCAF-00FA-470C-9676-11023842B0D3}" presName="spaceA" presStyleCnt="0"/>
      <dgm:spPr/>
    </dgm:pt>
    <dgm:pt modelId="{250C0986-87FD-451C-ADDE-B4180F261E71}" type="pres">
      <dgm:prSet presAssocID="{255C4A21-03FA-440F-9402-B31F1C08E15E}" presName="space" presStyleCnt="0"/>
      <dgm:spPr/>
    </dgm:pt>
    <dgm:pt modelId="{57A55762-C69F-4E41-AF63-07E0293F6C30}" type="pres">
      <dgm:prSet presAssocID="{C959041B-1207-4030-A9E5-4CF758FD5141}" presName="compositeB" presStyleCnt="0"/>
      <dgm:spPr/>
    </dgm:pt>
    <dgm:pt modelId="{19B00D44-58E9-4E58-A631-331A43B860B9}" type="pres">
      <dgm:prSet presAssocID="{C959041B-1207-4030-A9E5-4CF758FD5141}" presName="textB" presStyleLbl="revTx" presStyleIdx="1" presStyleCnt="6">
        <dgm:presLayoutVars>
          <dgm:bulletEnabled val="1"/>
        </dgm:presLayoutVars>
      </dgm:prSet>
      <dgm:spPr/>
    </dgm:pt>
    <dgm:pt modelId="{284B6406-D96B-457C-A013-C31CA0C51798}" type="pres">
      <dgm:prSet presAssocID="{C959041B-1207-4030-A9E5-4CF758FD5141}" presName="circleB" presStyleLbl="node1" presStyleIdx="1" presStyleCnt="6"/>
      <dgm:spPr/>
    </dgm:pt>
    <dgm:pt modelId="{2FB9093B-FC5A-4C92-AAEB-19EEF54B89BA}" type="pres">
      <dgm:prSet presAssocID="{C959041B-1207-4030-A9E5-4CF758FD5141}" presName="spaceB" presStyleCnt="0"/>
      <dgm:spPr/>
    </dgm:pt>
    <dgm:pt modelId="{CBDF7B37-DCD1-4F49-AEB2-CA5E884229B2}" type="pres">
      <dgm:prSet presAssocID="{0922AE75-5210-4E1E-9B36-31630FD95409}" presName="space" presStyleCnt="0"/>
      <dgm:spPr/>
    </dgm:pt>
    <dgm:pt modelId="{B0C43BB5-8262-4567-ABE3-50DAB3D13F52}" type="pres">
      <dgm:prSet presAssocID="{DD3B3666-BD61-4B9A-AE08-5F4E81A26416}" presName="compositeA" presStyleCnt="0"/>
      <dgm:spPr/>
    </dgm:pt>
    <dgm:pt modelId="{72B9E400-38C9-4842-893D-91C95BC73B80}" type="pres">
      <dgm:prSet presAssocID="{DD3B3666-BD61-4B9A-AE08-5F4E81A26416}" presName="textA" presStyleLbl="revTx" presStyleIdx="2" presStyleCnt="6">
        <dgm:presLayoutVars>
          <dgm:bulletEnabled val="1"/>
        </dgm:presLayoutVars>
      </dgm:prSet>
      <dgm:spPr/>
    </dgm:pt>
    <dgm:pt modelId="{E667CC31-C66B-42BE-A7E0-4B185BD1D0C2}" type="pres">
      <dgm:prSet presAssocID="{DD3B3666-BD61-4B9A-AE08-5F4E81A26416}" presName="circleA" presStyleLbl="node1" presStyleIdx="2" presStyleCnt="6"/>
      <dgm:spPr/>
    </dgm:pt>
    <dgm:pt modelId="{9D519F51-D851-4A96-96D4-5458EBC4034E}" type="pres">
      <dgm:prSet presAssocID="{DD3B3666-BD61-4B9A-AE08-5F4E81A26416}" presName="spaceA" presStyleCnt="0"/>
      <dgm:spPr/>
    </dgm:pt>
    <dgm:pt modelId="{A1249B98-D96C-4DE0-9B46-D468301A91AF}" type="pres">
      <dgm:prSet presAssocID="{A3EEA3C8-30D0-4091-90CB-769E0A4D29B7}" presName="space" presStyleCnt="0"/>
      <dgm:spPr/>
    </dgm:pt>
    <dgm:pt modelId="{149DB536-1126-482D-8CE2-48D5DAD4C0A0}" type="pres">
      <dgm:prSet presAssocID="{969375C9-856F-4716-9D7E-8E3B98A0D97C}" presName="compositeB" presStyleCnt="0"/>
      <dgm:spPr/>
    </dgm:pt>
    <dgm:pt modelId="{52A8AD17-BC1E-4B9F-B83D-5B832975B6E1}" type="pres">
      <dgm:prSet presAssocID="{969375C9-856F-4716-9D7E-8E3B98A0D97C}" presName="textB" presStyleLbl="revTx" presStyleIdx="3" presStyleCnt="6">
        <dgm:presLayoutVars>
          <dgm:bulletEnabled val="1"/>
        </dgm:presLayoutVars>
      </dgm:prSet>
      <dgm:spPr/>
    </dgm:pt>
    <dgm:pt modelId="{7C48B269-6DFB-43BD-ADBC-0157708490D9}" type="pres">
      <dgm:prSet presAssocID="{969375C9-856F-4716-9D7E-8E3B98A0D97C}" presName="circleB" presStyleLbl="node1" presStyleIdx="3" presStyleCnt="6"/>
      <dgm:spPr/>
    </dgm:pt>
    <dgm:pt modelId="{F309CA7E-5A37-4B89-A55F-D129A75123C1}" type="pres">
      <dgm:prSet presAssocID="{969375C9-856F-4716-9D7E-8E3B98A0D97C}" presName="spaceB" presStyleCnt="0"/>
      <dgm:spPr/>
    </dgm:pt>
    <dgm:pt modelId="{26FCC9DC-8007-490B-9EAE-1BC8C9DA33D5}" type="pres">
      <dgm:prSet presAssocID="{67C2BF75-4D6E-4182-963A-79D87864FFA0}" presName="space" presStyleCnt="0"/>
      <dgm:spPr/>
    </dgm:pt>
    <dgm:pt modelId="{83BF3353-A9BA-4042-8FDA-64A2E4A4FE9D}" type="pres">
      <dgm:prSet presAssocID="{00AB088B-D204-4C1E-BE08-3603BEEA72B5}" presName="compositeA" presStyleCnt="0"/>
      <dgm:spPr/>
    </dgm:pt>
    <dgm:pt modelId="{5BA9C8FB-7394-4B68-BDE3-AE64E00F1580}" type="pres">
      <dgm:prSet presAssocID="{00AB088B-D204-4C1E-BE08-3603BEEA72B5}" presName="textA" presStyleLbl="revTx" presStyleIdx="4" presStyleCnt="6">
        <dgm:presLayoutVars>
          <dgm:bulletEnabled val="1"/>
        </dgm:presLayoutVars>
      </dgm:prSet>
      <dgm:spPr/>
    </dgm:pt>
    <dgm:pt modelId="{0FB0F6DA-9264-42D6-B63C-EA6E2823F89E}" type="pres">
      <dgm:prSet presAssocID="{00AB088B-D204-4C1E-BE08-3603BEEA72B5}" presName="circleA" presStyleLbl="node1" presStyleIdx="4" presStyleCnt="6"/>
      <dgm:spPr/>
    </dgm:pt>
    <dgm:pt modelId="{B3324DEA-D899-4D12-AF9B-68A95C39AB5F}" type="pres">
      <dgm:prSet presAssocID="{00AB088B-D204-4C1E-BE08-3603BEEA72B5}" presName="spaceA" presStyleCnt="0"/>
      <dgm:spPr/>
    </dgm:pt>
    <dgm:pt modelId="{E801B479-D1B9-4DCE-9298-CC689ED2A328}" type="pres">
      <dgm:prSet presAssocID="{9553D6D4-AA92-4E64-8E68-7413BE56AEE3}" presName="space" presStyleCnt="0"/>
      <dgm:spPr/>
    </dgm:pt>
    <dgm:pt modelId="{9A282427-1DB3-4D71-8824-64C20CE4EA26}" type="pres">
      <dgm:prSet presAssocID="{F5477C5E-EB0C-4D06-AD97-3F3F5A29A9DA}" presName="compositeB" presStyleCnt="0"/>
      <dgm:spPr/>
    </dgm:pt>
    <dgm:pt modelId="{8266E3C8-7CD8-4789-894E-9777ACA01093}" type="pres">
      <dgm:prSet presAssocID="{F5477C5E-EB0C-4D06-AD97-3F3F5A29A9DA}" presName="textB" presStyleLbl="revTx" presStyleIdx="5" presStyleCnt="6">
        <dgm:presLayoutVars>
          <dgm:bulletEnabled val="1"/>
        </dgm:presLayoutVars>
      </dgm:prSet>
      <dgm:spPr/>
    </dgm:pt>
    <dgm:pt modelId="{6A0E7311-5768-4ADD-8BC9-0C4FBCA66DEE}" type="pres">
      <dgm:prSet presAssocID="{F5477C5E-EB0C-4D06-AD97-3F3F5A29A9DA}" presName="circleB" presStyleLbl="node1" presStyleIdx="5" presStyleCnt="6"/>
      <dgm:spPr/>
    </dgm:pt>
    <dgm:pt modelId="{AC4F8B09-91E7-4133-A1AA-FB5FC438DFF8}" type="pres">
      <dgm:prSet presAssocID="{F5477C5E-EB0C-4D06-AD97-3F3F5A29A9DA}" presName="spaceB" presStyleCnt="0"/>
      <dgm:spPr/>
    </dgm:pt>
  </dgm:ptLst>
  <dgm:cxnLst>
    <dgm:cxn modelId="{22B18C1B-7A4B-453F-8BD0-00BB03436E05}" type="presOf" srcId="{00AB088B-D204-4C1E-BE08-3603BEEA72B5}" destId="{5BA9C8FB-7394-4B68-BDE3-AE64E00F1580}" srcOrd="0" destOrd="0" presId="urn:microsoft.com/office/officeart/2005/8/layout/hProcess11"/>
    <dgm:cxn modelId="{A449C81C-0620-413B-8B0F-93CEA68C48CE}" srcId="{2E87BA7E-9651-4005-A127-D66A853AD38F}" destId="{DD3B3666-BD61-4B9A-AE08-5F4E81A26416}" srcOrd="2" destOrd="0" parTransId="{ED2B1AE1-41B5-44B6-935C-F531E1B51DE7}" sibTransId="{A3EEA3C8-30D0-4091-90CB-769E0A4D29B7}"/>
    <dgm:cxn modelId="{6181042A-99BD-45B4-A84D-EEA0C17D3518}" type="presOf" srcId="{C959041B-1207-4030-A9E5-4CF758FD5141}" destId="{19B00D44-58E9-4E58-A631-331A43B860B9}" srcOrd="0" destOrd="0" presId="urn:microsoft.com/office/officeart/2005/8/layout/hProcess11"/>
    <dgm:cxn modelId="{AECCCC47-8D02-4D09-8796-AD73C26DB5F8}" srcId="{2E87BA7E-9651-4005-A127-D66A853AD38F}" destId="{F5477C5E-EB0C-4D06-AD97-3F3F5A29A9DA}" srcOrd="5" destOrd="0" parTransId="{E1B9E9AA-54CA-4AD6-8DDD-FB3C188DF131}" sibTransId="{C3AD0440-EB10-4C0D-823B-11007A668AE3}"/>
    <dgm:cxn modelId="{A27E1D58-0242-4296-992C-2A7597932BAD}" type="presOf" srcId="{2E87BA7E-9651-4005-A127-D66A853AD38F}" destId="{BF397689-4B7B-4CC8-A4F7-90AABA4298CA}" srcOrd="0" destOrd="0" presId="urn:microsoft.com/office/officeart/2005/8/layout/hProcess11"/>
    <dgm:cxn modelId="{FFADCB59-F056-4E4C-A704-B7EAF20D31D7}" srcId="{2E87BA7E-9651-4005-A127-D66A853AD38F}" destId="{47CACCAF-00FA-470C-9676-11023842B0D3}" srcOrd="0" destOrd="0" parTransId="{A5E69FE7-AF12-43C4-A391-BF53E8846624}" sibTransId="{255C4A21-03FA-440F-9402-B31F1C08E15E}"/>
    <dgm:cxn modelId="{910789A1-AE74-4ACC-B3D6-4E325D0A7A61}" type="presOf" srcId="{969375C9-856F-4716-9D7E-8E3B98A0D97C}" destId="{52A8AD17-BC1E-4B9F-B83D-5B832975B6E1}" srcOrd="0" destOrd="0" presId="urn:microsoft.com/office/officeart/2005/8/layout/hProcess11"/>
    <dgm:cxn modelId="{13AA62A9-6D1C-4DE9-A23A-BE2DC13089D4}" srcId="{2E87BA7E-9651-4005-A127-D66A853AD38F}" destId="{969375C9-856F-4716-9D7E-8E3B98A0D97C}" srcOrd="3" destOrd="0" parTransId="{CA38CE79-F6F9-49E0-8278-6BDB2BDF852F}" sibTransId="{67C2BF75-4D6E-4182-963A-79D87864FFA0}"/>
    <dgm:cxn modelId="{3DD173C8-DC48-4197-86D2-1312AB9C831A}" srcId="{2E87BA7E-9651-4005-A127-D66A853AD38F}" destId="{00AB088B-D204-4C1E-BE08-3603BEEA72B5}" srcOrd="4" destOrd="0" parTransId="{4058344D-CAD3-4E41-ADF3-DA51BD150ABA}" sibTransId="{9553D6D4-AA92-4E64-8E68-7413BE56AEE3}"/>
    <dgm:cxn modelId="{C80FAEC8-F841-4CF1-9BB0-D16C5B0F1C02}" type="presOf" srcId="{47CACCAF-00FA-470C-9676-11023842B0D3}" destId="{D7DD90A0-DFC7-47C4-9DA3-258F831FEC1D}" srcOrd="0" destOrd="0" presId="urn:microsoft.com/office/officeart/2005/8/layout/hProcess11"/>
    <dgm:cxn modelId="{2941B3D5-5DF0-4B13-933E-B0F292AC27C9}" type="presOf" srcId="{F5477C5E-EB0C-4D06-AD97-3F3F5A29A9DA}" destId="{8266E3C8-7CD8-4789-894E-9777ACA01093}" srcOrd="0" destOrd="0" presId="urn:microsoft.com/office/officeart/2005/8/layout/hProcess11"/>
    <dgm:cxn modelId="{035F12DA-C721-4A39-95C4-E595ED560907}" srcId="{2E87BA7E-9651-4005-A127-D66A853AD38F}" destId="{C959041B-1207-4030-A9E5-4CF758FD5141}" srcOrd="1" destOrd="0" parTransId="{768AF16E-CEED-44DD-917E-D81BAD11DCB1}" sibTransId="{0922AE75-5210-4E1E-9B36-31630FD95409}"/>
    <dgm:cxn modelId="{AF90C4EE-C0DF-402E-BB15-2727ED27A6F1}" type="presOf" srcId="{DD3B3666-BD61-4B9A-AE08-5F4E81A26416}" destId="{72B9E400-38C9-4842-893D-91C95BC73B80}" srcOrd="0" destOrd="0" presId="urn:microsoft.com/office/officeart/2005/8/layout/hProcess11"/>
    <dgm:cxn modelId="{86740AB7-103F-4066-917A-3579E06BCB70}" type="presParOf" srcId="{BF397689-4B7B-4CC8-A4F7-90AABA4298CA}" destId="{31353A35-00B3-4A6A-953F-B5DE0FADC0E6}" srcOrd="0" destOrd="0" presId="urn:microsoft.com/office/officeart/2005/8/layout/hProcess11"/>
    <dgm:cxn modelId="{EC538F53-A6B6-4BBA-8F1D-922074C7F892}" type="presParOf" srcId="{BF397689-4B7B-4CC8-A4F7-90AABA4298CA}" destId="{5374F489-0C95-4796-89DD-F4E918CF9930}" srcOrd="1" destOrd="0" presId="urn:microsoft.com/office/officeart/2005/8/layout/hProcess11"/>
    <dgm:cxn modelId="{5D9C8721-7E55-4874-A61C-2D07394A90F1}" type="presParOf" srcId="{5374F489-0C95-4796-89DD-F4E918CF9930}" destId="{0D665632-0547-436F-ADB0-791BEF628AF2}" srcOrd="0" destOrd="0" presId="urn:microsoft.com/office/officeart/2005/8/layout/hProcess11"/>
    <dgm:cxn modelId="{BF30216C-3C40-4D17-93C4-B0FE8334CF64}" type="presParOf" srcId="{0D665632-0547-436F-ADB0-791BEF628AF2}" destId="{D7DD90A0-DFC7-47C4-9DA3-258F831FEC1D}" srcOrd="0" destOrd="0" presId="urn:microsoft.com/office/officeart/2005/8/layout/hProcess11"/>
    <dgm:cxn modelId="{9846CFA9-7CF6-47B7-BB26-B31D86CDE9AD}" type="presParOf" srcId="{0D665632-0547-436F-ADB0-791BEF628AF2}" destId="{B700A56C-FC6A-46DB-848A-C57BA2E8B7C1}" srcOrd="1" destOrd="0" presId="urn:microsoft.com/office/officeart/2005/8/layout/hProcess11"/>
    <dgm:cxn modelId="{F000B6A3-A75C-4F00-AF10-E6215A65CC72}" type="presParOf" srcId="{0D665632-0547-436F-ADB0-791BEF628AF2}" destId="{CF6C528E-6477-4D08-B5C1-444B0B216828}" srcOrd="2" destOrd="0" presId="urn:microsoft.com/office/officeart/2005/8/layout/hProcess11"/>
    <dgm:cxn modelId="{7D370C82-E17F-4FD1-A994-44B494039D7C}" type="presParOf" srcId="{5374F489-0C95-4796-89DD-F4E918CF9930}" destId="{250C0986-87FD-451C-ADDE-B4180F261E71}" srcOrd="1" destOrd="0" presId="urn:microsoft.com/office/officeart/2005/8/layout/hProcess11"/>
    <dgm:cxn modelId="{44DFD2E9-A926-42D1-91CA-774AEE8B6860}" type="presParOf" srcId="{5374F489-0C95-4796-89DD-F4E918CF9930}" destId="{57A55762-C69F-4E41-AF63-07E0293F6C30}" srcOrd="2" destOrd="0" presId="urn:microsoft.com/office/officeart/2005/8/layout/hProcess11"/>
    <dgm:cxn modelId="{B9DCF60D-8796-4A0C-9538-7E3D5D3B8B19}" type="presParOf" srcId="{57A55762-C69F-4E41-AF63-07E0293F6C30}" destId="{19B00D44-58E9-4E58-A631-331A43B860B9}" srcOrd="0" destOrd="0" presId="urn:microsoft.com/office/officeart/2005/8/layout/hProcess11"/>
    <dgm:cxn modelId="{0C419BB8-4AAB-4A07-B396-F60ADC5DFC59}" type="presParOf" srcId="{57A55762-C69F-4E41-AF63-07E0293F6C30}" destId="{284B6406-D96B-457C-A013-C31CA0C51798}" srcOrd="1" destOrd="0" presId="urn:microsoft.com/office/officeart/2005/8/layout/hProcess11"/>
    <dgm:cxn modelId="{CD167D67-6F3D-4B5E-B67F-1DF29FF7DE9A}" type="presParOf" srcId="{57A55762-C69F-4E41-AF63-07E0293F6C30}" destId="{2FB9093B-FC5A-4C92-AAEB-19EEF54B89BA}" srcOrd="2" destOrd="0" presId="urn:microsoft.com/office/officeart/2005/8/layout/hProcess11"/>
    <dgm:cxn modelId="{9D2F20EE-2A8D-4224-B0CC-8E07D2025890}" type="presParOf" srcId="{5374F489-0C95-4796-89DD-F4E918CF9930}" destId="{CBDF7B37-DCD1-4F49-AEB2-CA5E884229B2}" srcOrd="3" destOrd="0" presId="urn:microsoft.com/office/officeart/2005/8/layout/hProcess11"/>
    <dgm:cxn modelId="{BD7524B7-6EB0-476E-8864-72D6602D96A3}" type="presParOf" srcId="{5374F489-0C95-4796-89DD-F4E918CF9930}" destId="{B0C43BB5-8262-4567-ABE3-50DAB3D13F52}" srcOrd="4" destOrd="0" presId="urn:microsoft.com/office/officeart/2005/8/layout/hProcess11"/>
    <dgm:cxn modelId="{03900DFA-C864-4D33-BF2D-903AE8A6E55B}" type="presParOf" srcId="{B0C43BB5-8262-4567-ABE3-50DAB3D13F52}" destId="{72B9E400-38C9-4842-893D-91C95BC73B80}" srcOrd="0" destOrd="0" presId="urn:microsoft.com/office/officeart/2005/8/layout/hProcess11"/>
    <dgm:cxn modelId="{9DC4E811-E728-4E1E-ACBE-0B55011FDEEF}" type="presParOf" srcId="{B0C43BB5-8262-4567-ABE3-50DAB3D13F52}" destId="{E667CC31-C66B-42BE-A7E0-4B185BD1D0C2}" srcOrd="1" destOrd="0" presId="urn:microsoft.com/office/officeart/2005/8/layout/hProcess11"/>
    <dgm:cxn modelId="{16F54E1C-1D05-4B5F-A8A1-2C978F91B5B1}" type="presParOf" srcId="{B0C43BB5-8262-4567-ABE3-50DAB3D13F52}" destId="{9D519F51-D851-4A96-96D4-5458EBC4034E}" srcOrd="2" destOrd="0" presId="urn:microsoft.com/office/officeart/2005/8/layout/hProcess11"/>
    <dgm:cxn modelId="{B9A8205F-930F-4F82-A729-65B219EE9543}" type="presParOf" srcId="{5374F489-0C95-4796-89DD-F4E918CF9930}" destId="{A1249B98-D96C-4DE0-9B46-D468301A91AF}" srcOrd="5" destOrd="0" presId="urn:microsoft.com/office/officeart/2005/8/layout/hProcess11"/>
    <dgm:cxn modelId="{0A571802-846D-4815-95DA-75ADCEA28C74}" type="presParOf" srcId="{5374F489-0C95-4796-89DD-F4E918CF9930}" destId="{149DB536-1126-482D-8CE2-48D5DAD4C0A0}" srcOrd="6" destOrd="0" presId="urn:microsoft.com/office/officeart/2005/8/layout/hProcess11"/>
    <dgm:cxn modelId="{1368E966-C082-4E35-AD7B-1A5956D25AD2}" type="presParOf" srcId="{149DB536-1126-482D-8CE2-48D5DAD4C0A0}" destId="{52A8AD17-BC1E-4B9F-B83D-5B832975B6E1}" srcOrd="0" destOrd="0" presId="urn:microsoft.com/office/officeart/2005/8/layout/hProcess11"/>
    <dgm:cxn modelId="{2D15264E-C66B-4E4E-B86A-113EF775A87A}" type="presParOf" srcId="{149DB536-1126-482D-8CE2-48D5DAD4C0A0}" destId="{7C48B269-6DFB-43BD-ADBC-0157708490D9}" srcOrd="1" destOrd="0" presId="urn:microsoft.com/office/officeart/2005/8/layout/hProcess11"/>
    <dgm:cxn modelId="{47863172-4CAD-40FD-B8D9-2E8944DBDA78}" type="presParOf" srcId="{149DB536-1126-482D-8CE2-48D5DAD4C0A0}" destId="{F309CA7E-5A37-4B89-A55F-D129A75123C1}" srcOrd="2" destOrd="0" presId="urn:microsoft.com/office/officeart/2005/8/layout/hProcess11"/>
    <dgm:cxn modelId="{0DEC5348-73A5-4949-872A-17CD3DF30075}" type="presParOf" srcId="{5374F489-0C95-4796-89DD-F4E918CF9930}" destId="{26FCC9DC-8007-490B-9EAE-1BC8C9DA33D5}" srcOrd="7" destOrd="0" presId="urn:microsoft.com/office/officeart/2005/8/layout/hProcess11"/>
    <dgm:cxn modelId="{F69E3369-7DDB-4FA4-B653-CBA912C41DC5}" type="presParOf" srcId="{5374F489-0C95-4796-89DD-F4E918CF9930}" destId="{83BF3353-A9BA-4042-8FDA-64A2E4A4FE9D}" srcOrd="8" destOrd="0" presId="urn:microsoft.com/office/officeart/2005/8/layout/hProcess11"/>
    <dgm:cxn modelId="{BA726AAB-D864-463D-8A73-DAAA78855A37}" type="presParOf" srcId="{83BF3353-A9BA-4042-8FDA-64A2E4A4FE9D}" destId="{5BA9C8FB-7394-4B68-BDE3-AE64E00F1580}" srcOrd="0" destOrd="0" presId="urn:microsoft.com/office/officeart/2005/8/layout/hProcess11"/>
    <dgm:cxn modelId="{EDDB215E-B04F-47DC-9005-AC76E520CE9D}" type="presParOf" srcId="{83BF3353-A9BA-4042-8FDA-64A2E4A4FE9D}" destId="{0FB0F6DA-9264-42D6-B63C-EA6E2823F89E}" srcOrd="1" destOrd="0" presId="urn:microsoft.com/office/officeart/2005/8/layout/hProcess11"/>
    <dgm:cxn modelId="{5A6D1F7E-86B0-470B-A078-D1E57569DC0B}" type="presParOf" srcId="{83BF3353-A9BA-4042-8FDA-64A2E4A4FE9D}" destId="{B3324DEA-D899-4D12-AF9B-68A95C39AB5F}" srcOrd="2" destOrd="0" presId="urn:microsoft.com/office/officeart/2005/8/layout/hProcess11"/>
    <dgm:cxn modelId="{45FDFDD1-482F-47BC-A896-FE4D1C20188A}" type="presParOf" srcId="{5374F489-0C95-4796-89DD-F4E918CF9930}" destId="{E801B479-D1B9-4DCE-9298-CC689ED2A328}" srcOrd="9" destOrd="0" presId="urn:microsoft.com/office/officeart/2005/8/layout/hProcess11"/>
    <dgm:cxn modelId="{C70857C4-4204-45C1-B283-EC3161391B81}" type="presParOf" srcId="{5374F489-0C95-4796-89DD-F4E918CF9930}" destId="{9A282427-1DB3-4D71-8824-64C20CE4EA26}" srcOrd="10" destOrd="0" presId="urn:microsoft.com/office/officeart/2005/8/layout/hProcess11"/>
    <dgm:cxn modelId="{02245059-7C90-4F24-867A-AC4A3FA959F8}" type="presParOf" srcId="{9A282427-1DB3-4D71-8824-64C20CE4EA26}" destId="{8266E3C8-7CD8-4789-894E-9777ACA01093}" srcOrd="0" destOrd="0" presId="urn:microsoft.com/office/officeart/2005/8/layout/hProcess11"/>
    <dgm:cxn modelId="{CAD57192-DE0C-4EAE-A411-D9038A0BE96F}" type="presParOf" srcId="{9A282427-1DB3-4D71-8824-64C20CE4EA26}" destId="{6A0E7311-5768-4ADD-8BC9-0C4FBCA66DEE}" srcOrd="1" destOrd="0" presId="urn:microsoft.com/office/officeart/2005/8/layout/hProcess11"/>
    <dgm:cxn modelId="{11BB8D9A-DC36-4C54-8936-46671C788EEA}" type="presParOf" srcId="{9A282427-1DB3-4D71-8824-64C20CE4EA26}" destId="{AC4F8B09-91E7-4133-A1AA-FB5FC438DFF8}" srcOrd="2" destOrd="0" presId="urn:microsoft.com/office/officeart/2005/8/layout/hProcess1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ABFA6FB1-A9D8-4B04-937F-91D8A25184CE}" type="doc">
      <dgm:prSet loTypeId="urn:microsoft.com/office/officeart/2005/8/layout/default" loCatId="list" qsTypeId="urn:microsoft.com/office/officeart/2005/8/quickstyle/simple1" qsCatId="simple" csTypeId="urn:microsoft.com/office/officeart/2005/8/colors/colorful2" csCatId="colorful" phldr="1"/>
      <dgm:spPr/>
      <dgm:t>
        <a:bodyPr/>
        <a:lstStyle/>
        <a:p>
          <a:endParaRPr lang="en-US"/>
        </a:p>
      </dgm:t>
    </dgm:pt>
    <dgm:pt modelId="{5F69A5A3-D4BC-4F91-A67D-4071BCCB9BBB}">
      <dgm:prSet custT="1"/>
      <dgm:spPr/>
      <dgm:t>
        <a:bodyPr/>
        <a:lstStyle/>
        <a:p>
          <a:r>
            <a:rPr lang="en-GB" sz="1500" dirty="0">
              <a:latin typeface="HelveticaNeueLT Std" panose="020B0604020202020204" pitchFamily="34" charset="0"/>
            </a:rPr>
            <a:t>Contact </a:t>
          </a:r>
          <a:r>
            <a:rPr lang="en-GB" sz="1500" dirty="0" err="1">
              <a:latin typeface="HelveticaNeueLT Std" panose="020B0604020202020204" pitchFamily="34" charset="0"/>
            </a:rPr>
            <a:t>Streetlink</a:t>
          </a:r>
          <a:r>
            <a:rPr lang="en-GB" sz="1500" dirty="0">
              <a:latin typeface="HelveticaNeueLT Std" panose="020B0604020202020204" pitchFamily="34" charset="0"/>
            </a:rPr>
            <a:t> about someone rough sleeping</a:t>
          </a:r>
        </a:p>
        <a:p>
          <a:r>
            <a:rPr lang="en-GB" sz="1500" dirty="0">
              <a:latin typeface="HelveticaNeueLT Std" panose="020B0604020202020204" pitchFamily="34" charset="0"/>
            </a:rPr>
            <a:t>0300 500 0914</a:t>
          </a:r>
        </a:p>
        <a:p>
          <a:r>
            <a:rPr lang="en-GB" sz="1500" dirty="0">
              <a:latin typeface="HelveticaNeueLT Std" panose="020B0604020202020204" pitchFamily="34" charset="0"/>
              <a:hlinkClick xmlns:r="http://schemas.openxmlformats.org/officeDocument/2006/relationships" r:id="rId1"/>
            </a:rPr>
            <a:t>https://www.streetlink.org.uk/</a:t>
          </a:r>
          <a:r>
            <a:rPr lang="en-GB" sz="1500" dirty="0">
              <a:latin typeface="HelveticaNeueLT Std" panose="020B0604020202020204" pitchFamily="34" charset="0"/>
            </a:rPr>
            <a:t> </a:t>
          </a:r>
          <a:endParaRPr lang="en-US" sz="1500" dirty="0">
            <a:latin typeface="HelveticaNeueLT Std" panose="020B0604020202020204" pitchFamily="34" charset="0"/>
          </a:endParaRPr>
        </a:p>
      </dgm:t>
    </dgm:pt>
    <dgm:pt modelId="{2F95AFA6-0DBA-4C53-81C7-0EE9CEAB5808}" type="parTrans" cxnId="{1BD9387A-4105-4C1B-8A56-A887372F3ECE}">
      <dgm:prSet/>
      <dgm:spPr/>
      <dgm:t>
        <a:bodyPr/>
        <a:lstStyle/>
        <a:p>
          <a:endParaRPr lang="en-US"/>
        </a:p>
      </dgm:t>
    </dgm:pt>
    <dgm:pt modelId="{64796702-F236-4353-ABB0-0881F9BB4D35}" type="sibTrans" cxnId="{1BD9387A-4105-4C1B-8A56-A887372F3ECE}">
      <dgm:prSet/>
      <dgm:spPr/>
      <dgm:t>
        <a:bodyPr/>
        <a:lstStyle/>
        <a:p>
          <a:endParaRPr lang="en-US"/>
        </a:p>
      </dgm:t>
    </dgm:pt>
    <dgm:pt modelId="{A6309ED1-C0F6-4D60-856D-C8205E65A541}">
      <dgm:prSet custT="1"/>
      <dgm:spPr/>
      <dgm:t>
        <a:bodyPr/>
        <a:lstStyle/>
        <a:p>
          <a:r>
            <a:rPr lang="en-GB" sz="1500" dirty="0">
              <a:latin typeface="HelveticaNeueLT Std" panose="020B0604020202020204" pitchFamily="34" charset="0"/>
            </a:rPr>
            <a:t>‘Duty to Refer’ – Use ALERT</a:t>
          </a:r>
        </a:p>
        <a:p>
          <a:endParaRPr lang="en-GB" sz="1500" dirty="0">
            <a:latin typeface="HelveticaNeueLT Std" panose="020B0604020202020204" pitchFamily="34" charset="0"/>
          </a:endParaRPr>
        </a:p>
        <a:p>
          <a:r>
            <a:rPr lang="en-GB" sz="1500" dirty="0">
              <a:latin typeface="HelveticaNeueLT Std" panose="020B0604020202020204" pitchFamily="34" charset="0"/>
              <a:hlinkClick xmlns:r="http://schemas.openxmlformats.org/officeDocument/2006/relationships" r:id="rId2"/>
            </a:rPr>
            <a:t>https://live.housingjigsaw.co.uk/alert/duty-to-refer</a:t>
          </a:r>
          <a:r>
            <a:rPr lang="en-GB" sz="1500" dirty="0">
              <a:latin typeface="HelveticaNeueLT Std" panose="020B0604020202020204" pitchFamily="34" charset="0"/>
            </a:rPr>
            <a:t> </a:t>
          </a:r>
          <a:endParaRPr lang="en-US" sz="1500" dirty="0">
            <a:latin typeface="HelveticaNeueLT Std" panose="020B0604020202020204" pitchFamily="34" charset="0"/>
          </a:endParaRPr>
        </a:p>
      </dgm:t>
    </dgm:pt>
    <dgm:pt modelId="{F7842CEE-31C0-46B7-BCBD-051E921D8191}" type="parTrans" cxnId="{E1C18EC2-63DB-44B0-B5C6-B2A561B47087}">
      <dgm:prSet/>
      <dgm:spPr/>
      <dgm:t>
        <a:bodyPr/>
        <a:lstStyle/>
        <a:p>
          <a:endParaRPr lang="en-US"/>
        </a:p>
      </dgm:t>
    </dgm:pt>
    <dgm:pt modelId="{ECE2922F-4402-4D1B-9009-7678842C7AAD}" type="sibTrans" cxnId="{E1C18EC2-63DB-44B0-B5C6-B2A561B47087}">
      <dgm:prSet/>
      <dgm:spPr/>
      <dgm:t>
        <a:bodyPr/>
        <a:lstStyle/>
        <a:p>
          <a:endParaRPr lang="en-US"/>
        </a:p>
      </dgm:t>
    </dgm:pt>
    <dgm:pt modelId="{ABEC0461-269C-4796-98C7-4B0BF0EC2C48}">
      <dgm:prSet custT="1"/>
      <dgm:spPr/>
      <dgm:t>
        <a:bodyPr/>
        <a:lstStyle/>
        <a:p>
          <a:r>
            <a:rPr lang="en-GB" sz="1500" dirty="0">
              <a:latin typeface="HelveticaNeueLT Std" panose="020B0604020202020204" pitchFamily="34" charset="0"/>
            </a:rPr>
            <a:t>Make an appointment with your local Housing Options Team</a:t>
          </a:r>
        </a:p>
      </dgm:t>
    </dgm:pt>
    <dgm:pt modelId="{A03A2087-F637-4854-938B-CA9778C43360}" type="parTrans" cxnId="{C1C59E1C-393F-4FBE-A2A8-EE9611277244}">
      <dgm:prSet/>
      <dgm:spPr/>
      <dgm:t>
        <a:bodyPr/>
        <a:lstStyle/>
        <a:p>
          <a:endParaRPr lang="en-US"/>
        </a:p>
      </dgm:t>
    </dgm:pt>
    <dgm:pt modelId="{9685D5CF-FE0A-41DE-8F26-80D33BE7F5EC}" type="sibTrans" cxnId="{C1C59E1C-393F-4FBE-A2A8-EE9611277244}">
      <dgm:prSet/>
      <dgm:spPr/>
      <dgm:t>
        <a:bodyPr/>
        <a:lstStyle/>
        <a:p>
          <a:endParaRPr lang="en-US"/>
        </a:p>
      </dgm:t>
    </dgm:pt>
    <dgm:pt modelId="{4BD92A6B-99DF-4168-B221-FD1E439C6BD1}">
      <dgm:prSet custT="1"/>
      <dgm:spPr/>
      <dgm:t>
        <a:bodyPr/>
        <a:lstStyle/>
        <a:p>
          <a:r>
            <a:rPr lang="en-GB" sz="1500" dirty="0">
              <a:latin typeface="HelveticaNeueLT Std" panose="020B0604020202020204" pitchFamily="34" charset="0"/>
            </a:rPr>
            <a:t>Look up local services using ATLAS</a:t>
          </a:r>
        </a:p>
        <a:p>
          <a:r>
            <a:rPr lang="en-GB" sz="1500" dirty="0">
              <a:latin typeface="HelveticaNeueLT Std" panose="020B0604020202020204" pitchFamily="34" charset="0"/>
              <a:hlinkClick xmlns:r="http://schemas.openxmlformats.org/officeDocument/2006/relationships" r:id="rId3"/>
            </a:rPr>
            <a:t>https://www.lhfatlas.org.uk/borough-focus</a:t>
          </a:r>
          <a:endParaRPr lang="en-GB" sz="1500" dirty="0">
            <a:latin typeface="HelveticaNeueLT Std" panose="020B0604020202020204" pitchFamily="34" charset="0"/>
          </a:endParaRPr>
        </a:p>
      </dgm:t>
    </dgm:pt>
    <dgm:pt modelId="{2AED0720-833A-4F93-8572-6E5E1F959F43}" type="parTrans" cxnId="{CB79C436-BF49-461C-B3C8-406AB388028E}">
      <dgm:prSet/>
      <dgm:spPr/>
      <dgm:t>
        <a:bodyPr/>
        <a:lstStyle/>
        <a:p>
          <a:endParaRPr lang="en-US"/>
        </a:p>
      </dgm:t>
    </dgm:pt>
    <dgm:pt modelId="{62AACEF1-555F-4CDF-A962-205BFE5D48BA}" type="sibTrans" cxnId="{CB79C436-BF49-461C-B3C8-406AB388028E}">
      <dgm:prSet/>
      <dgm:spPr/>
      <dgm:t>
        <a:bodyPr/>
        <a:lstStyle/>
        <a:p>
          <a:endParaRPr lang="en-US"/>
        </a:p>
      </dgm:t>
    </dgm:pt>
    <dgm:pt modelId="{1F76EF6F-80F6-4C1C-A748-224BCEDF6422}" type="pres">
      <dgm:prSet presAssocID="{ABFA6FB1-A9D8-4B04-937F-91D8A25184CE}" presName="diagram" presStyleCnt="0">
        <dgm:presLayoutVars>
          <dgm:dir/>
          <dgm:resizeHandles val="exact"/>
        </dgm:presLayoutVars>
      </dgm:prSet>
      <dgm:spPr/>
    </dgm:pt>
    <dgm:pt modelId="{FEAFB620-C6FA-4D2C-8FAF-AFCCE9DD2727}" type="pres">
      <dgm:prSet presAssocID="{5F69A5A3-D4BC-4F91-A67D-4071BCCB9BBB}" presName="node" presStyleLbl="node1" presStyleIdx="0" presStyleCnt="4">
        <dgm:presLayoutVars>
          <dgm:bulletEnabled val="1"/>
        </dgm:presLayoutVars>
      </dgm:prSet>
      <dgm:spPr/>
    </dgm:pt>
    <dgm:pt modelId="{0B33F040-ACBF-4CBF-B599-380CDE799015}" type="pres">
      <dgm:prSet presAssocID="{64796702-F236-4353-ABB0-0881F9BB4D35}" presName="sibTrans" presStyleCnt="0"/>
      <dgm:spPr/>
    </dgm:pt>
    <dgm:pt modelId="{6D81E3CC-CF10-4EEE-992B-52D2C6934063}" type="pres">
      <dgm:prSet presAssocID="{A6309ED1-C0F6-4D60-856D-C8205E65A541}" presName="node" presStyleLbl="node1" presStyleIdx="1" presStyleCnt="4">
        <dgm:presLayoutVars>
          <dgm:bulletEnabled val="1"/>
        </dgm:presLayoutVars>
      </dgm:prSet>
      <dgm:spPr/>
    </dgm:pt>
    <dgm:pt modelId="{B0288AE2-C4ED-48AC-93D5-DC750A0F02A4}" type="pres">
      <dgm:prSet presAssocID="{ECE2922F-4402-4D1B-9009-7678842C7AAD}" presName="sibTrans" presStyleCnt="0"/>
      <dgm:spPr/>
    </dgm:pt>
    <dgm:pt modelId="{E3E67F52-740A-4FFF-9650-6D3A190BB6F8}" type="pres">
      <dgm:prSet presAssocID="{ABEC0461-269C-4796-98C7-4B0BF0EC2C48}" presName="node" presStyleLbl="node1" presStyleIdx="2" presStyleCnt="4">
        <dgm:presLayoutVars>
          <dgm:bulletEnabled val="1"/>
        </dgm:presLayoutVars>
      </dgm:prSet>
      <dgm:spPr/>
    </dgm:pt>
    <dgm:pt modelId="{E8A87CBC-4136-4E6D-ACF5-ADE5AD175D89}" type="pres">
      <dgm:prSet presAssocID="{9685D5CF-FE0A-41DE-8F26-80D33BE7F5EC}" presName="sibTrans" presStyleCnt="0"/>
      <dgm:spPr/>
    </dgm:pt>
    <dgm:pt modelId="{B012FF9A-20F2-46FC-9D62-1A2EC1A4F80B}" type="pres">
      <dgm:prSet presAssocID="{4BD92A6B-99DF-4168-B221-FD1E439C6BD1}" presName="node" presStyleLbl="node1" presStyleIdx="3" presStyleCnt="4">
        <dgm:presLayoutVars>
          <dgm:bulletEnabled val="1"/>
        </dgm:presLayoutVars>
      </dgm:prSet>
      <dgm:spPr/>
    </dgm:pt>
  </dgm:ptLst>
  <dgm:cxnLst>
    <dgm:cxn modelId="{A574F10B-5A1A-4476-A0B3-B370881AAA1A}" type="presOf" srcId="{ABEC0461-269C-4796-98C7-4B0BF0EC2C48}" destId="{E3E67F52-740A-4FFF-9650-6D3A190BB6F8}" srcOrd="0" destOrd="0" presId="urn:microsoft.com/office/officeart/2005/8/layout/default"/>
    <dgm:cxn modelId="{C1C59E1C-393F-4FBE-A2A8-EE9611277244}" srcId="{ABFA6FB1-A9D8-4B04-937F-91D8A25184CE}" destId="{ABEC0461-269C-4796-98C7-4B0BF0EC2C48}" srcOrd="2" destOrd="0" parTransId="{A03A2087-F637-4854-938B-CA9778C43360}" sibTransId="{9685D5CF-FE0A-41DE-8F26-80D33BE7F5EC}"/>
    <dgm:cxn modelId="{CB79C436-BF49-461C-B3C8-406AB388028E}" srcId="{ABFA6FB1-A9D8-4B04-937F-91D8A25184CE}" destId="{4BD92A6B-99DF-4168-B221-FD1E439C6BD1}" srcOrd="3" destOrd="0" parTransId="{2AED0720-833A-4F93-8572-6E5E1F959F43}" sibTransId="{62AACEF1-555F-4CDF-A962-205BFE5D48BA}"/>
    <dgm:cxn modelId="{E2BFA14A-E698-4F45-95CF-3050FE34DF2D}" type="presOf" srcId="{4BD92A6B-99DF-4168-B221-FD1E439C6BD1}" destId="{B012FF9A-20F2-46FC-9D62-1A2EC1A4F80B}" srcOrd="0" destOrd="0" presId="urn:microsoft.com/office/officeart/2005/8/layout/default"/>
    <dgm:cxn modelId="{1BD9387A-4105-4C1B-8A56-A887372F3ECE}" srcId="{ABFA6FB1-A9D8-4B04-937F-91D8A25184CE}" destId="{5F69A5A3-D4BC-4F91-A67D-4071BCCB9BBB}" srcOrd="0" destOrd="0" parTransId="{2F95AFA6-0DBA-4C53-81C7-0EE9CEAB5808}" sibTransId="{64796702-F236-4353-ABB0-0881F9BB4D35}"/>
    <dgm:cxn modelId="{A4C17F7C-0017-479F-ABBF-D139767AC3ED}" type="presOf" srcId="{A6309ED1-C0F6-4D60-856D-C8205E65A541}" destId="{6D81E3CC-CF10-4EEE-992B-52D2C6934063}" srcOrd="0" destOrd="0" presId="urn:microsoft.com/office/officeart/2005/8/layout/default"/>
    <dgm:cxn modelId="{06BB138A-73C8-4BB4-92E0-676D3393CA58}" type="presOf" srcId="{5F69A5A3-D4BC-4F91-A67D-4071BCCB9BBB}" destId="{FEAFB620-C6FA-4D2C-8FAF-AFCCE9DD2727}" srcOrd="0" destOrd="0" presId="urn:microsoft.com/office/officeart/2005/8/layout/default"/>
    <dgm:cxn modelId="{FF2729B3-7268-4BE6-A1C6-B8CBDA10CF97}" type="presOf" srcId="{ABFA6FB1-A9D8-4B04-937F-91D8A25184CE}" destId="{1F76EF6F-80F6-4C1C-A748-224BCEDF6422}" srcOrd="0" destOrd="0" presId="urn:microsoft.com/office/officeart/2005/8/layout/default"/>
    <dgm:cxn modelId="{E1C18EC2-63DB-44B0-B5C6-B2A561B47087}" srcId="{ABFA6FB1-A9D8-4B04-937F-91D8A25184CE}" destId="{A6309ED1-C0F6-4D60-856D-C8205E65A541}" srcOrd="1" destOrd="0" parTransId="{F7842CEE-31C0-46B7-BCBD-051E921D8191}" sibTransId="{ECE2922F-4402-4D1B-9009-7678842C7AAD}"/>
    <dgm:cxn modelId="{BF1557BE-7F47-4EDE-9C7A-584724ED84B3}" type="presParOf" srcId="{1F76EF6F-80F6-4C1C-A748-224BCEDF6422}" destId="{FEAFB620-C6FA-4D2C-8FAF-AFCCE9DD2727}" srcOrd="0" destOrd="0" presId="urn:microsoft.com/office/officeart/2005/8/layout/default"/>
    <dgm:cxn modelId="{E9A10699-5375-4B43-BBA5-943579312A67}" type="presParOf" srcId="{1F76EF6F-80F6-4C1C-A748-224BCEDF6422}" destId="{0B33F040-ACBF-4CBF-B599-380CDE799015}" srcOrd="1" destOrd="0" presId="urn:microsoft.com/office/officeart/2005/8/layout/default"/>
    <dgm:cxn modelId="{E28F3368-435E-4F66-8CF1-BDC8B4834099}" type="presParOf" srcId="{1F76EF6F-80F6-4C1C-A748-224BCEDF6422}" destId="{6D81E3CC-CF10-4EEE-992B-52D2C6934063}" srcOrd="2" destOrd="0" presId="urn:microsoft.com/office/officeart/2005/8/layout/default"/>
    <dgm:cxn modelId="{C7B4DC49-F7DC-40B6-9F1B-BDB0F7E1765B}" type="presParOf" srcId="{1F76EF6F-80F6-4C1C-A748-224BCEDF6422}" destId="{B0288AE2-C4ED-48AC-93D5-DC750A0F02A4}" srcOrd="3" destOrd="0" presId="urn:microsoft.com/office/officeart/2005/8/layout/default"/>
    <dgm:cxn modelId="{79558412-147E-4487-8C7F-3BBED16B8A67}" type="presParOf" srcId="{1F76EF6F-80F6-4C1C-A748-224BCEDF6422}" destId="{E3E67F52-740A-4FFF-9650-6D3A190BB6F8}" srcOrd="4" destOrd="0" presId="urn:microsoft.com/office/officeart/2005/8/layout/default"/>
    <dgm:cxn modelId="{E1453812-9DBB-4D15-A219-D114C65BA56E}" type="presParOf" srcId="{1F76EF6F-80F6-4C1C-A748-224BCEDF6422}" destId="{E8A87CBC-4136-4E6D-ACF5-ADE5AD175D89}" srcOrd="5" destOrd="0" presId="urn:microsoft.com/office/officeart/2005/8/layout/default"/>
    <dgm:cxn modelId="{49EF7B0E-ABE1-4280-B7E9-137B4534D7C4}" type="presParOf" srcId="{1F76EF6F-80F6-4C1C-A748-224BCEDF6422}" destId="{B012FF9A-20F2-46FC-9D62-1A2EC1A4F80B}" srcOrd="6" destOrd="0" presId="urn:microsoft.com/office/officeart/2005/8/layout/default"/>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49C5EF8C-4AA6-4A53-83DE-193952D3A7DB}">
      <dsp:nvSpPr>
        <dsp:cNvPr id="0" name=""/>
        <dsp:cNvSpPr/>
      </dsp:nvSpPr>
      <dsp:spPr>
        <a:xfrm>
          <a:off x="2119674" y="2186534"/>
          <a:ext cx="1624738" cy="1324655"/>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9525" tIns="9525" rIns="9525" bIns="9525" numCol="1" spcCol="1270" anchor="ctr" anchorCtr="0">
          <a:noAutofit/>
        </a:bodyPr>
        <a:lstStyle/>
        <a:p>
          <a:pPr marL="0" lvl="0" indent="0" algn="ctr" defTabSz="1076325">
            <a:lnSpc>
              <a:spcPct val="90000"/>
            </a:lnSpc>
            <a:spcBef>
              <a:spcPct val="0"/>
            </a:spcBef>
            <a:spcAft>
              <a:spcPct val="35000"/>
            </a:spcAft>
            <a:buNone/>
          </a:pPr>
          <a:r>
            <a:rPr lang="en-GB" sz="1500" b="1" kern="1200" dirty="0"/>
            <a:t>Homelessness</a:t>
          </a:r>
        </a:p>
      </dsp:txBody>
      <dsp:txXfrm>
        <a:off x="2357611" y="2380525"/>
        <a:ext cx="1148864" cy="936673"/>
      </dsp:txXfrm>
    </dsp:sp>
    <dsp:sp modelId="{53292262-3B39-4491-BE61-070A4516F583}">
      <dsp:nvSpPr>
        <dsp:cNvPr id="0" name=""/>
        <dsp:cNvSpPr/>
      </dsp:nvSpPr>
      <dsp:spPr>
        <a:xfrm rot="12900000">
          <a:off x="1023704" y="1759562"/>
          <a:ext cx="1349757" cy="45124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E0D70BC3-AB1E-485A-BE73-9B21D0744C8E}">
      <dsp:nvSpPr>
        <dsp:cNvPr id="0" name=""/>
        <dsp:cNvSpPr/>
      </dsp:nvSpPr>
      <dsp:spPr>
        <a:xfrm>
          <a:off x="393685" y="996433"/>
          <a:ext cx="1504138" cy="12033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GB" sz="1800" kern="1200" dirty="0"/>
            <a:t>Individual Circumstances</a:t>
          </a:r>
        </a:p>
      </dsp:txBody>
      <dsp:txXfrm>
        <a:off x="428929" y="1031677"/>
        <a:ext cx="1433650" cy="1132822"/>
      </dsp:txXfrm>
    </dsp:sp>
    <dsp:sp modelId="{506216BE-9FFD-4BE1-A48F-C6382E0DC40C}">
      <dsp:nvSpPr>
        <dsp:cNvPr id="0" name=""/>
        <dsp:cNvSpPr/>
      </dsp:nvSpPr>
      <dsp:spPr>
        <a:xfrm rot="16200000">
          <a:off x="2214633" y="1159995"/>
          <a:ext cx="1434820" cy="45124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7E4C52-2E1B-46AB-8949-241ED942087D}">
      <dsp:nvSpPr>
        <dsp:cNvPr id="0" name=""/>
        <dsp:cNvSpPr/>
      </dsp:nvSpPr>
      <dsp:spPr>
        <a:xfrm>
          <a:off x="2179974" y="66550"/>
          <a:ext cx="1504138" cy="12033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GB" sz="1800" kern="1200" dirty="0"/>
            <a:t>Local Systems and Services</a:t>
          </a:r>
        </a:p>
      </dsp:txBody>
      <dsp:txXfrm>
        <a:off x="2215218" y="101794"/>
        <a:ext cx="1433650" cy="1132822"/>
      </dsp:txXfrm>
    </dsp:sp>
    <dsp:sp modelId="{8C9CCD5A-B2A1-46C8-8C89-1A3F292F9298}">
      <dsp:nvSpPr>
        <dsp:cNvPr id="0" name=""/>
        <dsp:cNvSpPr/>
      </dsp:nvSpPr>
      <dsp:spPr>
        <a:xfrm rot="19500000">
          <a:off x="3490626" y="1759562"/>
          <a:ext cx="1349757" cy="451241"/>
        </a:xfrm>
        <a:prstGeom prst="lef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sp>
    <dsp:sp modelId="{548D55D1-3BBD-4B5C-B58A-FB67D92199DE}">
      <dsp:nvSpPr>
        <dsp:cNvPr id="0" name=""/>
        <dsp:cNvSpPr/>
      </dsp:nvSpPr>
      <dsp:spPr>
        <a:xfrm>
          <a:off x="3966263" y="996433"/>
          <a:ext cx="1504138" cy="1203310"/>
        </a:xfrm>
        <a:prstGeom prst="roundRect">
          <a:avLst>
            <a:gd name="adj" fmla="val 10000"/>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34290" tIns="34290" rIns="34290" bIns="34290" numCol="1" spcCol="1270" anchor="ctr" anchorCtr="0">
          <a:noAutofit/>
        </a:bodyPr>
        <a:lstStyle/>
        <a:p>
          <a:pPr marL="0" lvl="0" indent="0" algn="ctr" defTabSz="800100">
            <a:lnSpc>
              <a:spcPct val="90000"/>
            </a:lnSpc>
            <a:spcBef>
              <a:spcPct val="0"/>
            </a:spcBef>
            <a:spcAft>
              <a:spcPct val="35000"/>
            </a:spcAft>
            <a:buNone/>
          </a:pPr>
          <a:r>
            <a:rPr lang="en-GB" sz="1800" kern="1200" dirty="0"/>
            <a:t>Structural and social factors</a:t>
          </a:r>
        </a:p>
      </dsp:txBody>
      <dsp:txXfrm>
        <a:off x="4001507" y="1031677"/>
        <a:ext cx="1433650" cy="1132822"/>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A5A0DAB-F3F2-4E20-88F9-AC621C34800F}">
      <dsp:nvSpPr>
        <dsp:cNvPr id="0" name=""/>
        <dsp:cNvSpPr/>
      </dsp:nvSpPr>
      <dsp:spPr>
        <a:xfrm>
          <a:off x="0" y="80713"/>
          <a:ext cx="4885203" cy="468000"/>
        </a:xfrm>
        <a:prstGeom prst="roundRect">
          <a:avLst/>
        </a:prstGeom>
        <a:solidFill>
          <a:schemeClr val="accent6">
            <a:alpha val="90000"/>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b="1" kern="1200" dirty="0">
              <a:solidFill>
                <a:schemeClr val="tx1"/>
              </a:solidFill>
              <a:latin typeface="HelveticaNeueLT Std" panose="020B0604020202020204" pitchFamily="34" charset="0"/>
            </a:rPr>
            <a:t>Abuse &amp; Neglect can include;</a:t>
          </a:r>
          <a:endParaRPr lang="en-US" sz="2000" b="1" kern="1200" dirty="0">
            <a:solidFill>
              <a:schemeClr val="tx1"/>
            </a:solidFill>
            <a:latin typeface="HelveticaNeueLT Std" panose="020B0604020202020204" pitchFamily="34" charset="0"/>
          </a:endParaRPr>
        </a:p>
      </dsp:txBody>
      <dsp:txXfrm>
        <a:off x="22846" y="103559"/>
        <a:ext cx="4839511" cy="422308"/>
      </dsp:txXfrm>
    </dsp:sp>
    <dsp:sp modelId="{2DE996A5-5058-4011-8944-AEA2C525F7A8}">
      <dsp:nvSpPr>
        <dsp:cNvPr id="0" name=""/>
        <dsp:cNvSpPr/>
      </dsp:nvSpPr>
      <dsp:spPr>
        <a:xfrm>
          <a:off x="0" y="606313"/>
          <a:ext cx="4885203" cy="468000"/>
        </a:xfrm>
        <a:prstGeom prst="roundRect">
          <a:avLst/>
        </a:prstGeom>
        <a:solidFill>
          <a:schemeClr val="accent6">
            <a:alpha val="90000"/>
            <a:hueOff val="0"/>
            <a:satOff val="0"/>
            <a:lumOff val="0"/>
            <a:alphaOff val="-4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latin typeface="HelveticaNeueLT Std" panose="020B0604020202020204" pitchFamily="34" charset="0"/>
            </a:rPr>
            <a:t>Physical </a:t>
          </a:r>
          <a:endParaRPr lang="en-US" sz="2000" kern="1200" dirty="0">
            <a:latin typeface="HelveticaNeueLT Std" panose="020B0604020202020204" pitchFamily="34" charset="0"/>
          </a:endParaRPr>
        </a:p>
      </dsp:txBody>
      <dsp:txXfrm>
        <a:off x="22846" y="629159"/>
        <a:ext cx="4839511" cy="422308"/>
      </dsp:txXfrm>
    </dsp:sp>
    <dsp:sp modelId="{7EFBE74E-8C9D-40B6-8D40-DB8EEC8C262A}">
      <dsp:nvSpPr>
        <dsp:cNvPr id="0" name=""/>
        <dsp:cNvSpPr/>
      </dsp:nvSpPr>
      <dsp:spPr>
        <a:xfrm>
          <a:off x="0" y="1131913"/>
          <a:ext cx="4885203" cy="468000"/>
        </a:xfrm>
        <a:prstGeom prst="roundRect">
          <a:avLst/>
        </a:prstGeom>
        <a:solidFill>
          <a:schemeClr val="accent6">
            <a:alpha val="90000"/>
            <a:hueOff val="0"/>
            <a:satOff val="0"/>
            <a:lumOff val="0"/>
            <a:alphaOff val="-8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latin typeface="HelveticaNeueLT Std" panose="020B0604020202020204" pitchFamily="34" charset="0"/>
            </a:rPr>
            <a:t>Domestic violence</a:t>
          </a:r>
          <a:endParaRPr lang="en-US" sz="2000" kern="1200" dirty="0">
            <a:latin typeface="HelveticaNeueLT Std" panose="020B0604020202020204" pitchFamily="34" charset="0"/>
          </a:endParaRPr>
        </a:p>
      </dsp:txBody>
      <dsp:txXfrm>
        <a:off x="22846" y="1154759"/>
        <a:ext cx="4839511" cy="422308"/>
      </dsp:txXfrm>
    </dsp:sp>
    <dsp:sp modelId="{BFFA0C33-BA03-48D7-AA67-73A54C4E5802}">
      <dsp:nvSpPr>
        <dsp:cNvPr id="0" name=""/>
        <dsp:cNvSpPr/>
      </dsp:nvSpPr>
      <dsp:spPr>
        <a:xfrm>
          <a:off x="0" y="1657513"/>
          <a:ext cx="4885203" cy="468000"/>
        </a:xfrm>
        <a:prstGeom prst="roundRect">
          <a:avLst/>
        </a:prstGeom>
        <a:solidFill>
          <a:schemeClr val="accent6">
            <a:alpha val="90000"/>
            <a:hueOff val="0"/>
            <a:satOff val="0"/>
            <a:lumOff val="0"/>
            <a:alphaOff val="-12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latin typeface="HelveticaNeueLT Std" panose="020B0604020202020204" pitchFamily="34" charset="0"/>
            </a:rPr>
            <a:t>Sexual </a:t>
          </a:r>
          <a:endParaRPr lang="en-US" sz="2000" kern="1200" dirty="0">
            <a:latin typeface="HelveticaNeueLT Std" panose="020B0604020202020204" pitchFamily="34" charset="0"/>
          </a:endParaRPr>
        </a:p>
      </dsp:txBody>
      <dsp:txXfrm>
        <a:off x="22846" y="1680359"/>
        <a:ext cx="4839511" cy="422308"/>
      </dsp:txXfrm>
    </dsp:sp>
    <dsp:sp modelId="{2C78AEBF-2533-433D-843E-2321A66C6C04}">
      <dsp:nvSpPr>
        <dsp:cNvPr id="0" name=""/>
        <dsp:cNvSpPr/>
      </dsp:nvSpPr>
      <dsp:spPr>
        <a:xfrm>
          <a:off x="0" y="2183113"/>
          <a:ext cx="4885203" cy="468000"/>
        </a:xfrm>
        <a:prstGeom prst="roundRect">
          <a:avLst/>
        </a:prstGeom>
        <a:solidFill>
          <a:schemeClr val="accent6">
            <a:alpha val="90000"/>
            <a:hueOff val="0"/>
            <a:satOff val="0"/>
            <a:lumOff val="0"/>
            <a:alphaOff val="-16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latin typeface="HelveticaNeueLT Std" panose="020B0604020202020204" pitchFamily="34" charset="0"/>
            </a:rPr>
            <a:t>Psychological or emotional </a:t>
          </a:r>
          <a:endParaRPr lang="en-US" sz="2000" kern="1200" dirty="0">
            <a:latin typeface="HelveticaNeueLT Std" panose="020B0604020202020204" pitchFamily="34" charset="0"/>
          </a:endParaRPr>
        </a:p>
      </dsp:txBody>
      <dsp:txXfrm>
        <a:off x="22846" y="2205959"/>
        <a:ext cx="4839511" cy="422308"/>
      </dsp:txXfrm>
    </dsp:sp>
    <dsp:sp modelId="{33C73E2E-B11F-40A0-969A-4687D2D0A5F0}">
      <dsp:nvSpPr>
        <dsp:cNvPr id="0" name=""/>
        <dsp:cNvSpPr/>
      </dsp:nvSpPr>
      <dsp:spPr>
        <a:xfrm>
          <a:off x="0" y="2708713"/>
          <a:ext cx="4885203" cy="468000"/>
        </a:xfrm>
        <a:prstGeom prst="roundRect">
          <a:avLst/>
        </a:prstGeom>
        <a:solidFill>
          <a:schemeClr val="accent6">
            <a:alpha val="90000"/>
            <a:hueOff val="0"/>
            <a:satOff val="0"/>
            <a:lumOff val="0"/>
            <a:alphaOff val="-2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latin typeface="HelveticaNeueLT Std" panose="020B0604020202020204" pitchFamily="34" charset="0"/>
            </a:rPr>
            <a:t>Financial or material</a:t>
          </a:r>
          <a:endParaRPr lang="en-US" sz="2000" kern="1200" dirty="0">
            <a:latin typeface="HelveticaNeueLT Std" panose="020B0604020202020204" pitchFamily="34" charset="0"/>
          </a:endParaRPr>
        </a:p>
      </dsp:txBody>
      <dsp:txXfrm>
        <a:off x="22846" y="2731559"/>
        <a:ext cx="4839511" cy="422308"/>
      </dsp:txXfrm>
    </dsp:sp>
    <dsp:sp modelId="{57A1BBA3-6870-41B6-916A-4A9E1D19FA90}">
      <dsp:nvSpPr>
        <dsp:cNvPr id="0" name=""/>
        <dsp:cNvSpPr/>
      </dsp:nvSpPr>
      <dsp:spPr>
        <a:xfrm>
          <a:off x="0" y="3234313"/>
          <a:ext cx="4885203" cy="468000"/>
        </a:xfrm>
        <a:prstGeom prst="roundRect">
          <a:avLst/>
        </a:prstGeom>
        <a:solidFill>
          <a:schemeClr val="accent6">
            <a:alpha val="90000"/>
            <a:hueOff val="0"/>
            <a:satOff val="0"/>
            <a:lumOff val="0"/>
            <a:alphaOff val="-24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a:latin typeface="HelveticaNeueLT Std" panose="020B0604020202020204" pitchFamily="34" charset="0"/>
            </a:rPr>
            <a:t>Modern slavery</a:t>
          </a:r>
          <a:endParaRPr lang="en-US" sz="2000" kern="1200">
            <a:latin typeface="HelveticaNeueLT Std" panose="020B0604020202020204" pitchFamily="34" charset="0"/>
          </a:endParaRPr>
        </a:p>
      </dsp:txBody>
      <dsp:txXfrm>
        <a:off x="22846" y="3257159"/>
        <a:ext cx="4839511" cy="422308"/>
      </dsp:txXfrm>
    </dsp:sp>
    <dsp:sp modelId="{DD98041F-9C2D-4EF5-BCA9-282FE39A7C92}">
      <dsp:nvSpPr>
        <dsp:cNvPr id="0" name=""/>
        <dsp:cNvSpPr/>
      </dsp:nvSpPr>
      <dsp:spPr>
        <a:xfrm>
          <a:off x="0" y="3759913"/>
          <a:ext cx="4885203" cy="468000"/>
        </a:xfrm>
        <a:prstGeom prst="roundRect">
          <a:avLst/>
        </a:prstGeom>
        <a:solidFill>
          <a:schemeClr val="accent6">
            <a:alpha val="90000"/>
            <a:hueOff val="0"/>
            <a:satOff val="0"/>
            <a:lumOff val="0"/>
            <a:alphaOff val="-28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latin typeface="HelveticaNeueLT Std" panose="020B0604020202020204" pitchFamily="34" charset="0"/>
            </a:rPr>
            <a:t>Discriminatory (Equality Act)</a:t>
          </a:r>
          <a:endParaRPr lang="en-US" sz="2000" kern="1200" dirty="0">
            <a:latin typeface="HelveticaNeueLT Std" panose="020B0604020202020204" pitchFamily="34" charset="0"/>
          </a:endParaRPr>
        </a:p>
      </dsp:txBody>
      <dsp:txXfrm>
        <a:off x="22846" y="3782759"/>
        <a:ext cx="4839511" cy="422308"/>
      </dsp:txXfrm>
    </dsp:sp>
    <dsp:sp modelId="{F79FAD82-03B6-476E-A82D-CC89947A4030}">
      <dsp:nvSpPr>
        <dsp:cNvPr id="0" name=""/>
        <dsp:cNvSpPr/>
      </dsp:nvSpPr>
      <dsp:spPr>
        <a:xfrm>
          <a:off x="0" y="4285513"/>
          <a:ext cx="4885203" cy="468000"/>
        </a:xfrm>
        <a:prstGeom prst="roundRect">
          <a:avLst/>
        </a:prstGeom>
        <a:solidFill>
          <a:schemeClr val="accent6">
            <a:alpha val="90000"/>
            <a:hueOff val="0"/>
            <a:satOff val="0"/>
            <a:lumOff val="0"/>
            <a:alphaOff val="-32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latin typeface="HelveticaNeueLT Std" panose="020B0604020202020204" pitchFamily="34" charset="0"/>
            </a:rPr>
            <a:t>Organisational or institutional </a:t>
          </a:r>
          <a:endParaRPr lang="en-US" sz="2000" kern="1200" dirty="0">
            <a:latin typeface="HelveticaNeueLT Std" panose="020B0604020202020204" pitchFamily="34" charset="0"/>
          </a:endParaRPr>
        </a:p>
      </dsp:txBody>
      <dsp:txXfrm>
        <a:off x="22846" y="4308359"/>
        <a:ext cx="4839511" cy="422308"/>
      </dsp:txXfrm>
    </dsp:sp>
    <dsp:sp modelId="{A949A868-81DA-42B3-A445-B35639A47007}">
      <dsp:nvSpPr>
        <dsp:cNvPr id="0" name=""/>
        <dsp:cNvSpPr/>
      </dsp:nvSpPr>
      <dsp:spPr>
        <a:xfrm>
          <a:off x="0" y="4811113"/>
          <a:ext cx="4885203" cy="468000"/>
        </a:xfrm>
        <a:prstGeom prst="roundRect">
          <a:avLst/>
        </a:prstGeom>
        <a:solidFill>
          <a:schemeClr val="accent6">
            <a:alpha val="90000"/>
            <a:hueOff val="0"/>
            <a:satOff val="0"/>
            <a:lumOff val="0"/>
            <a:alphaOff val="-36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dirty="0">
              <a:latin typeface="HelveticaNeueLT Std" panose="020B0604020202020204" pitchFamily="34" charset="0"/>
            </a:rPr>
            <a:t>Neglect or acts of omission</a:t>
          </a:r>
          <a:endParaRPr lang="en-US" sz="2000" kern="1200" dirty="0">
            <a:latin typeface="HelveticaNeueLT Std" panose="020B0604020202020204" pitchFamily="34" charset="0"/>
          </a:endParaRPr>
        </a:p>
      </dsp:txBody>
      <dsp:txXfrm>
        <a:off x="22846" y="4833959"/>
        <a:ext cx="4839511" cy="422308"/>
      </dsp:txXfrm>
    </dsp:sp>
    <dsp:sp modelId="{BEE0129C-7905-4304-B4FD-175C5E043D57}">
      <dsp:nvSpPr>
        <dsp:cNvPr id="0" name=""/>
        <dsp:cNvSpPr/>
      </dsp:nvSpPr>
      <dsp:spPr>
        <a:xfrm>
          <a:off x="0" y="5336712"/>
          <a:ext cx="4885203" cy="468000"/>
        </a:xfrm>
        <a:prstGeom prst="roundRect">
          <a:avLst/>
        </a:prstGeom>
        <a:solidFill>
          <a:schemeClr val="accent6">
            <a:alpha val="90000"/>
            <a:hueOff val="0"/>
            <a:satOff val="0"/>
            <a:lumOff val="0"/>
            <a:alphaOff val="-4000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76200" tIns="76200" rIns="76200" bIns="76200" numCol="1" spcCol="1270" anchor="ctr" anchorCtr="0">
          <a:noAutofit/>
        </a:bodyPr>
        <a:lstStyle/>
        <a:p>
          <a:pPr marL="0" lvl="0" indent="0" algn="l" defTabSz="889000">
            <a:lnSpc>
              <a:spcPct val="90000"/>
            </a:lnSpc>
            <a:spcBef>
              <a:spcPct val="0"/>
            </a:spcBef>
            <a:spcAft>
              <a:spcPct val="35000"/>
            </a:spcAft>
            <a:buNone/>
          </a:pPr>
          <a:r>
            <a:rPr lang="en-GB" sz="2000" kern="1200">
              <a:latin typeface="HelveticaNeueLT Std" panose="020B0604020202020204" pitchFamily="34" charset="0"/>
            </a:rPr>
            <a:t>Self-neglect</a:t>
          </a:r>
          <a:endParaRPr lang="en-US" sz="2000" kern="1200">
            <a:latin typeface="HelveticaNeueLT Std" panose="020B0604020202020204" pitchFamily="34" charset="0"/>
          </a:endParaRPr>
        </a:p>
      </dsp:txBody>
      <dsp:txXfrm>
        <a:off x="22846" y="5359558"/>
        <a:ext cx="4839511" cy="422308"/>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BC3F32-9D2C-4B44-9616-3420064EF992}">
      <dsp:nvSpPr>
        <dsp:cNvPr id="0" name=""/>
        <dsp:cNvSpPr/>
      </dsp:nvSpPr>
      <dsp:spPr>
        <a:xfrm>
          <a:off x="0" y="1903"/>
          <a:ext cx="4885203" cy="81125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DCB5998-615B-4245-819C-BFE2E9F6BAD9}">
      <dsp:nvSpPr>
        <dsp:cNvPr id="0" name=""/>
        <dsp:cNvSpPr/>
      </dsp:nvSpPr>
      <dsp:spPr>
        <a:xfrm>
          <a:off x="245405" y="184436"/>
          <a:ext cx="446191" cy="44619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172ED06A-E02E-4B10-A754-C81B7989C14A}">
      <dsp:nvSpPr>
        <dsp:cNvPr id="0" name=""/>
        <dsp:cNvSpPr/>
      </dsp:nvSpPr>
      <dsp:spPr>
        <a:xfrm>
          <a:off x="937002" y="1903"/>
          <a:ext cx="3948200"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666750">
            <a:lnSpc>
              <a:spcPct val="90000"/>
            </a:lnSpc>
            <a:spcBef>
              <a:spcPct val="0"/>
            </a:spcBef>
            <a:spcAft>
              <a:spcPct val="35000"/>
            </a:spcAft>
            <a:buNone/>
          </a:pPr>
          <a:r>
            <a:rPr lang="en-GB" sz="1500" kern="1200" dirty="0"/>
            <a:t>Professional curiosity</a:t>
          </a:r>
          <a:endParaRPr lang="en-US" sz="1500" kern="1200" dirty="0"/>
        </a:p>
      </dsp:txBody>
      <dsp:txXfrm>
        <a:off x="937002" y="1903"/>
        <a:ext cx="3948200" cy="811257"/>
      </dsp:txXfrm>
    </dsp:sp>
    <dsp:sp modelId="{1E7F1DD4-9C39-4827-9862-E470442130C9}">
      <dsp:nvSpPr>
        <dsp:cNvPr id="0" name=""/>
        <dsp:cNvSpPr/>
      </dsp:nvSpPr>
      <dsp:spPr>
        <a:xfrm>
          <a:off x="0" y="1015975"/>
          <a:ext cx="4885203" cy="811257"/>
        </a:xfrm>
        <a:prstGeom prst="roundRect">
          <a:avLst>
            <a:gd name="adj" fmla="val 10000"/>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B4C8659E-3FF7-4BD8-991A-9CE1A67A06B5}">
      <dsp:nvSpPr>
        <dsp:cNvPr id="0" name=""/>
        <dsp:cNvSpPr/>
      </dsp:nvSpPr>
      <dsp:spPr>
        <a:xfrm>
          <a:off x="245405" y="1198508"/>
          <a:ext cx="446191" cy="44619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00002B0B-7404-46E4-AA89-4D4F3761F980}">
      <dsp:nvSpPr>
        <dsp:cNvPr id="0" name=""/>
        <dsp:cNvSpPr/>
      </dsp:nvSpPr>
      <dsp:spPr>
        <a:xfrm>
          <a:off x="937002" y="1015975"/>
          <a:ext cx="3948200"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666750">
            <a:lnSpc>
              <a:spcPct val="90000"/>
            </a:lnSpc>
            <a:spcBef>
              <a:spcPct val="0"/>
            </a:spcBef>
            <a:spcAft>
              <a:spcPct val="35000"/>
            </a:spcAft>
            <a:buNone/>
          </a:pPr>
          <a:r>
            <a:rPr lang="en-GB" sz="1500" kern="1200" dirty="0"/>
            <a:t>Understand their ‘story’ – perseverance, non-judgemental approach, trust and positive regard</a:t>
          </a:r>
          <a:endParaRPr lang="en-US" sz="1500" kern="1200" dirty="0"/>
        </a:p>
      </dsp:txBody>
      <dsp:txXfrm>
        <a:off x="937002" y="1015975"/>
        <a:ext cx="3948200" cy="811257"/>
      </dsp:txXfrm>
    </dsp:sp>
    <dsp:sp modelId="{FC4992BC-FF8C-49C6-B85A-4DDF11DF1E9E}">
      <dsp:nvSpPr>
        <dsp:cNvPr id="0" name=""/>
        <dsp:cNvSpPr/>
      </dsp:nvSpPr>
      <dsp:spPr>
        <a:xfrm>
          <a:off x="0" y="2030048"/>
          <a:ext cx="4885203" cy="811257"/>
        </a:xfrm>
        <a:prstGeom prst="roundRect">
          <a:avLst>
            <a:gd name="adj" fmla="val 10000"/>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7120E3C-791A-4418-AF93-FFFAB5E20626}">
      <dsp:nvSpPr>
        <dsp:cNvPr id="0" name=""/>
        <dsp:cNvSpPr/>
      </dsp:nvSpPr>
      <dsp:spPr>
        <a:xfrm>
          <a:off x="245405" y="2212581"/>
          <a:ext cx="446191" cy="44619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3CBE2AA8-C618-472A-AF48-9B053BC48798}">
      <dsp:nvSpPr>
        <dsp:cNvPr id="0" name=""/>
        <dsp:cNvSpPr/>
      </dsp:nvSpPr>
      <dsp:spPr>
        <a:xfrm>
          <a:off x="937002" y="2030048"/>
          <a:ext cx="3948200"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666750">
            <a:lnSpc>
              <a:spcPct val="90000"/>
            </a:lnSpc>
            <a:spcBef>
              <a:spcPct val="0"/>
            </a:spcBef>
            <a:spcAft>
              <a:spcPct val="35000"/>
            </a:spcAft>
            <a:buNone/>
          </a:pPr>
          <a:r>
            <a:rPr lang="en-GB" sz="1500" kern="1200" dirty="0"/>
            <a:t>Make Safeguarding Personal – give choice, ask questions, involve them in action you take</a:t>
          </a:r>
          <a:endParaRPr lang="en-US" sz="1500" kern="1200" dirty="0"/>
        </a:p>
      </dsp:txBody>
      <dsp:txXfrm>
        <a:off x="937002" y="2030048"/>
        <a:ext cx="3948200" cy="811257"/>
      </dsp:txXfrm>
    </dsp:sp>
    <dsp:sp modelId="{A1DC9335-2F5F-4958-B5A7-A600ECB4A7E8}">
      <dsp:nvSpPr>
        <dsp:cNvPr id="0" name=""/>
        <dsp:cNvSpPr/>
      </dsp:nvSpPr>
      <dsp:spPr>
        <a:xfrm>
          <a:off x="0" y="3044120"/>
          <a:ext cx="4885203" cy="811257"/>
        </a:xfrm>
        <a:prstGeom prst="roundRect">
          <a:avLst>
            <a:gd name="adj" fmla="val 10000"/>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869AF8F9-4169-4018-A711-51E506800BE8}">
      <dsp:nvSpPr>
        <dsp:cNvPr id="0" name=""/>
        <dsp:cNvSpPr/>
      </dsp:nvSpPr>
      <dsp:spPr>
        <a:xfrm>
          <a:off x="245405" y="3226653"/>
          <a:ext cx="446191" cy="446191"/>
        </a:xfrm>
        <a:prstGeom prst="rect">
          <a:avLst/>
        </a:prstGeom>
        <a:blipFill>
          <a:blip xmlns:r="http://schemas.openxmlformats.org/officeDocument/2006/relationships" r:embed="rId7">
            <a:extLst>
              <a:ext uri="{96DAC541-7B7A-43D3-8B79-37D633B846F1}">
                <asvg:svgBlip xmlns:asvg="http://schemas.microsoft.com/office/drawing/2016/SVG/main" r:embed="rId8"/>
              </a:ext>
            </a:extLst>
          </a:blip>
          <a:srcRect/>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AF5E06A4-5916-4231-A3A4-472E9867FBDE}">
      <dsp:nvSpPr>
        <dsp:cNvPr id="0" name=""/>
        <dsp:cNvSpPr/>
      </dsp:nvSpPr>
      <dsp:spPr>
        <a:xfrm>
          <a:off x="937002" y="3044120"/>
          <a:ext cx="3948200"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666750">
            <a:lnSpc>
              <a:spcPct val="90000"/>
            </a:lnSpc>
            <a:spcBef>
              <a:spcPct val="0"/>
            </a:spcBef>
            <a:spcAft>
              <a:spcPct val="35000"/>
            </a:spcAft>
            <a:buNone/>
          </a:pPr>
          <a:r>
            <a:rPr lang="en-GB" sz="1500" kern="1200" dirty="0"/>
            <a:t>Be flexible – location, time, length of meeting </a:t>
          </a:r>
          <a:endParaRPr lang="en-US" sz="1500" kern="1200" dirty="0"/>
        </a:p>
      </dsp:txBody>
      <dsp:txXfrm>
        <a:off x="937002" y="3044120"/>
        <a:ext cx="3948200" cy="811257"/>
      </dsp:txXfrm>
    </dsp:sp>
    <dsp:sp modelId="{4716C0EB-091D-4BE4-8316-787E215B9252}">
      <dsp:nvSpPr>
        <dsp:cNvPr id="0" name=""/>
        <dsp:cNvSpPr/>
      </dsp:nvSpPr>
      <dsp:spPr>
        <a:xfrm>
          <a:off x="0" y="4058192"/>
          <a:ext cx="4885203" cy="811257"/>
        </a:xfrm>
        <a:prstGeom prst="roundRect">
          <a:avLst>
            <a:gd name="adj" fmla="val 10000"/>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530CF29-51C3-4104-8334-2AA93B3B9F9F}">
      <dsp:nvSpPr>
        <dsp:cNvPr id="0" name=""/>
        <dsp:cNvSpPr/>
      </dsp:nvSpPr>
      <dsp:spPr>
        <a:xfrm>
          <a:off x="245405" y="4240725"/>
          <a:ext cx="446191" cy="44619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77BC11AB-52C8-47C5-BD97-13F57F39F8F1}">
      <dsp:nvSpPr>
        <dsp:cNvPr id="0" name=""/>
        <dsp:cNvSpPr/>
      </dsp:nvSpPr>
      <dsp:spPr>
        <a:xfrm>
          <a:off x="937002" y="4058192"/>
          <a:ext cx="3948200"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666750">
            <a:lnSpc>
              <a:spcPct val="90000"/>
            </a:lnSpc>
            <a:spcBef>
              <a:spcPct val="0"/>
            </a:spcBef>
            <a:spcAft>
              <a:spcPct val="35000"/>
            </a:spcAft>
            <a:buNone/>
          </a:pPr>
          <a:r>
            <a:rPr lang="en-GB" sz="1500" kern="1200" dirty="0"/>
            <a:t>Understand the housing legislation and their housing history</a:t>
          </a:r>
          <a:endParaRPr lang="en-US" sz="1500" kern="1200" dirty="0"/>
        </a:p>
      </dsp:txBody>
      <dsp:txXfrm>
        <a:off x="937002" y="4058192"/>
        <a:ext cx="3948200" cy="811257"/>
      </dsp:txXfrm>
    </dsp:sp>
    <dsp:sp modelId="{3AEF69AB-E03E-43E0-978A-F372F4DE8B7E}">
      <dsp:nvSpPr>
        <dsp:cNvPr id="0" name=""/>
        <dsp:cNvSpPr/>
      </dsp:nvSpPr>
      <dsp:spPr>
        <a:xfrm>
          <a:off x="0" y="5072264"/>
          <a:ext cx="4885203" cy="811257"/>
        </a:xfrm>
        <a:prstGeom prst="roundRect">
          <a:avLst>
            <a:gd name="adj" fmla="val 10000"/>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3183023F-30AA-4BCE-A883-D6C2A90EFE53}">
      <dsp:nvSpPr>
        <dsp:cNvPr id="0" name=""/>
        <dsp:cNvSpPr/>
      </dsp:nvSpPr>
      <dsp:spPr>
        <a:xfrm>
          <a:off x="245405" y="5254797"/>
          <a:ext cx="446191" cy="44619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12700" cap="flat" cmpd="sng" algn="ctr">
          <a:noFill/>
          <a:prstDash val="solid"/>
          <a:miter lim="800000"/>
        </a:ln>
        <a:effectLst/>
      </dsp:spPr>
      <dsp:style>
        <a:lnRef idx="2">
          <a:scrgbClr r="0" g="0" b="0"/>
        </a:lnRef>
        <a:fillRef idx="1">
          <a:scrgbClr r="0" g="0" b="0"/>
        </a:fillRef>
        <a:effectRef idx="0">
          <a:scrgbClr r="0" g="0" b="0"/>
        </a:effectRef>
        <a:fontRef idx="minor">
          <a:schemeClr val="lt1"/>
        </a:fontRef>
      </dsp:style>
    </dsp:sp>
    <dsp:sp modelId="{5A4052E6-ACE2-4CC0-9A79-9E706915A096}">
      <dsp:nvSpPr>
        <dsp:cNvPr id="0" name=""/>
        <dsp:cNvSpPr/>
      </dsp:nvSpPr>
      <dsp:spPr>
        <a:xfrm>
          <a:off x="937002" y="5072264"/>
          <a:ext cx="3948200" cy="811257"/>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858" tIns="85858" rIns="85858" bIns="85858" numCol="1" spcCol="1270" anchor="ctr" anchorCtr="0">
          <a:noAutofit/>
        </a:bodyPr>
        <a:lstStyle/>
        <a:p>
          <a:pPr marL="0" lvl="0" indent="0" algn="l" defTabSz="666750">
            <a:lnSpc>
              <a:spcPct val="90000"/>
            </a:lnSpc>
            <a:spcBef>
              <a:spcPct val="0"/>
            </a:spcBef>
            <a:spcAft>
              <a:spcPct val="35000"/>
            </a:spcAft>
            <a:buNone/>
          </a:pPr>
          <a:r>
            <a:rPr lang="en-GB" sz="1500" kern="1200" dirty="0"/>
            <a:t>Get to know local services and pathways</a:t>
          </a:r>
          <a:endParaRPr lang="en-US" sz="1500" kern="1200" dirty="0"/>
        </a:p>
      </dsp:txBody>
      <dsp:txXfrm>
        <a:off x="937002" y="5072264"/>
        <a:ext cx="3948200" cy="811257"/>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8C43124-46C4-439B-9426-4D0BB726AF8F}">
      <dsp:nvSpPr>
        <dsp:cNvPr id="0" name=""/>
        <dsp:cNvSpPr/>
      </dsp:nvSpPr>
      <dsp:spPr>
        <a:xfrm>
          <a:off x="319726" y="2244"/>
          <a:ext cx="874968" cy="87496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1D0E4FD-A57C-4DAF-9367-EBCEB418584D}">
      <dsp:nvSpPr>
        <dsp:cNvPr id="0" name=""/>
        <dsp:cNvSpPr/>
      </dsp:nvSpPr>
      <dsp:spPr>
        <a:xfrm>
          <a:off x="506195" y="188713"/>
          <a:ext cx="502031" cy="502031"/>
        </a:xfrm>
        <a:prstGeom prst="rect">
          <a:avLst/>
        </a:prstGeom>
        <a:blipFill>
          <a:blip xmlns:r="http://schemas.openxmlformats.org/officeDocument/2006/relationships" r:embed="rId1">
            <a:extLst>
              <a:ext uri="{28A0092B-C50C-407E-A947-70E740481C1C}">
                <a14:useLocalDpi xmlns:a14="http://schemas.microsoft.com/office/drawing/2010/main" val="0"/>
              </a:ext>
              <a:ext uri="{96DAC541-7B7A-43D3-8B79-37D633B846F1}">
                <asvg:svgBlip xmlns:asvg="http://schemas.microsoft.com/office/drawing/2016/SVG/main" r:embed="rId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CA7AF733-56AB-40D9-8063-BB6BB19B1F90}">
      <dsp:nvSpPr>
        <dsp:cNvPr id="0" name=""/>
        <dsp:cNvSpPr/>
      </dsp:nvSpPr>
      <dsp:spPr>
        <a:xfrm>
          <a:off x="40023" y="1149744"/>
          <a:ext cx="1434374" cy="57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GB" sz="1400" kern="1200" dirty="0">
              <a:latin typeface="HelveticaNeueLT Std" panose="020B0604020202020204" pitchFamily="34" charset="0"/>
            </a:rPr>
            <a:t>Don’t be afraid to Be curious!</a:t>
          </a:r>
          <a:endParaRPr lang="en-US" sz="1400" kern="1200" dirty="0">
            <a:latin typeface="HelveticaNeueLT Std" panose="020B0604020202020204" pitchFamily="34" charset="0"/>
          </a:endParaRPr>
        </a:p>
      </dsp:txBody>
      <dsp:txXfrm>
        <a:off x="40023" y="1149744"/>
        <a:ext cx="1434374" cy="573750"/>
      </dsp:txXfrm>
    </dsp:sp>
    <dsp:sp modelId="{1331EFFB-9E9F-41F9-8205-134499AA1262}">
      <dsp:nvSpPr>
        <dsp:cNvPr id="0" name=""/>
        <dsp:cNvSpPr/>
      </dsp:nvSpPr>
      <dsp:spPr>
        <a:xfrm>
          <a:off x="2005117" y="2244"/>
          <a:ext cx="874968" cy="874968"/>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5F96633-6888-43A0-81B3-DA4BC1E450D2}">
      <dsp:nvSpPr>
        <dsp:cNvPr id="0" name=""/>
        <dsp:cNvSpPr/>
      </dsp:nvSpPr>
      <dsp:spPr>
        <a:xfrm>
          <a:off x="2191585" y="188713"/>
          <a:ext cx="502031" cy="502031"/>
        </a:xfrm>
        <a:prstGeom prst="rect">
          <a:avLst/>
        </a:prstGeom>
        <a:blipFill>
          <a:blip xmlns:r="http://schemas.openxmlformats.org/officeDocument/2006/relationships"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5221E39-D6EF-452E-9E09-22D20992DF79}">
      <dsp:nvSpPr>
        <dsp:cNvPr id="0" name=""/>
        <dsp:cNvSpPr/>
      </dsp:nvSpPr>
      <dsp:spPr>
        <a:xfrm>
          <a:off x="1725414" y="1149744"/>
          <a:ext cx="1434374" cy="57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GB" sz="1400" kern="1200">
              <a:latin typeface="HelveticaNeueLT Std" panose="020B0604020202020204" pitchFamily="34" charset="0"/>
            </a:rPr>
            <a:t>Identify lead practitioner</a:t>
          </a:r>
          <a:endParaRPr lang="en-US" sz="1400" kern="1200">
            <a:latin typeface="HelveticaNeueLT Std" panose="020B0604020202020204" pitchFamily="34" charset="0"/>
          </a:endParaRPr>
        </a:p>
      </dsp:txBody>
      <dsp:txXfrm>
        <a:off x="1725414" y="1149744"/>
        <a:ext cx="1434374" cy="573750"/>
      </dsp:txXfrm>
    </dsp:sp>
    <dsp:sp modelId="{4DBAACEE-63D3-4838-A674-B251F634D264}">
      <dsp:nvSpPr>
        <dsp:cNvPr id="0" name=""/>
        <dsp:cNvSpPr/>
      </dsp:nvSpPr>
      <dsp:spPr>
        <a:xfrm>
          <a:off x="3690507" y="2244"/>
          <a:ext cx="874968" cy="874968"/>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907CEEF-99B6-424D-989E-9D12C017B80F}">
      <dsp:nvSpPr>
        <dsp:cNvPr id="0" name=""/>
        <dsp:cNvSpPr/>
      </dsp:nvSpPr>
      <dsp:spPr>
        <a:xfrm>
          <a:off x="3484588" y="4326228"/>
          <a:ext cx="502031" cy="502031"/>
        </a:xfrm>
        <a:prstGeom prst="rect">
          <a:avLst/>
        </a:prstGeom>
        <a:blipFill>
          <a:blip xmlns:r="http://schemas.openxmlformats.org/officeDocument/2006/relationships" r:embed="rId5">
            <a:extLst>
              <a:ext uri="{28A0092B-C50C-407E-A947-70E740481C1C}">
                <a14:useLocalDpi xmlns:a14="http://schemas.microsoft.com/office/drawing/2010/main" val="0"/>
              </a:ext>
              <a:ext uri="{96DAC541-7B7A-43D3-8B79-37D633B846F1}">
                <asvg:svgBlip xmlns:asvg="http://schemas.microsoft.com/office/drawing/2016/SVG/main" r:embed="rId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A23E3466-E357-44A6-A7F5-8FA9A8161013}">
      <dsp:nvSpPr>
        <dsp:cNvPr id="0" name=""/>
        <dsp:cNvSpPr/>
      </dsp:nvSpPr>
      <dsp:spPr>
        <a:xfrm>
          <a:off x="3410804" y="1149744"/>
          <a:ext cx="1434374" cy="57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GB" sz="1400" kern="1200" dirty="0">
              <a:latin typeface="HelveticaNeueLT Std" panose="020B0604020202020204" pitchFamily="34" charset="0"/>
            </a:rPr>
            <a:t>Identify other key contacts</a:t>
          </a:r>
          <a:endParaRPr lang="en-US" sz="1400" kern="1200" dirty="0">
            <a:latin typeface="HelveticaNeueLT Std" panose="020B0604020202020204" pitchFamily="34" charset="0"/>
          </a:endParaRPr>
        </a:p>
      </dsp:txBody>
      <dsp:txXfrm>
        <a:off x="3410804" y="1149744"/>
        <a:ext cx="1434374" cy="573750"/>
      </dsp:txXfrm>
    </dsp:sp>
    <dsp:sp modelId="{5C62FEC7-19CF-40AD-82E8-DD69DACA6C38}">
      <dsp:nvSpPr>
        <dsp:cNvPr id="0" name=""/>
        <dsp:cNvSpPr/>
      </dsp:nvSpPr>
      <dsp:spPr>
        <a:xfrm>
          <a:off x="319726" y="2082088"/>
          <a:ext cx="874968" cy="874968"/>
        </a:xfrm>
        <a:prstGeom prst="ellipse">
          <a:avLst/>
        </a:prstGeom>
        <a:solidFill>
          <a:schemeClr val="accent5">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00FDCF3-5DC7-46D7-81C9-64DBE2ECA7AA}">
      <dsp:nvSpPr>
        <dsp:cNvPr id="0" name=""/>
        <dsp:cNvSpPr/>
      </dsp:nvSpPr>
      <dsp:spPr>
        <a:xfrm>
          <a:off x="506195" y="2268556"/>
          <a:ext cx="502031" cy="502031"/>
        </a:xfrm>
        <a:prstGeom prst="rect">
          <a:avLst/>
        </a:prstGeom>
        <a:blipFill>
          <a:blip xmlns:r="http://schemas.openxmlformats.org/officeDocument/2006/relationships" r:embed="rId7">
            <a:extLst>
              <a:ext uri="{28A0092B-C50C-407E-A947-70E740481C1C}">
                <a14:useLocalDpi xmlns:a14="http://schemas.microsoft.com/office/drawing/2010/main" val="0"/>
              </a:ext>
              <a:ext uri="{96DAC541-7B7A-43D3-8B79-37D633B846F1}">
                <asvg:svgBlip xmlns:asvg="http://schemas.microsoft.com/office/drawing/2016/SVG/main" r:embed="rId8"/>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02D6C019-E49E-47AB-B585-D203649868DA}">
      <dsp:nvSpPr>
        <dsp:cNvPr id="0" name=""/>
        <dsp:cNvSpPr/>
      </dsp:nvSpPr>
      <dsp:spPr>
        <a:xfrm>
          <a:off x="40023" y="3229587"/>
          <a:ext cx="1434374" cy="57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GB" sz="1400" kern="1200" dirty="0">
              <a:latin typeface="HelveticaNeueLT Std" panose="020B0604020202020204" pitchFamily="34" charset="0"/>
            </a:rPr>
            <a:t>Informed consent</a:t>
          </a:r>
          <a:endParaRPr lang="en-US" sz="1400" kern="1200" dirty="0">
            <a:latin typeface="HelveticaNeueLT Std" panose="020B0604020202020204" pitchFamily="34" charset="0"/>
          </a:endParaRPr>
        </a:p>
      </dsp:txBody>
      <dsp:txXfrm>
        <a:off x="40023" y="3229587"/>
        <a:ext cx="1434374" cy="573750"/>
      </dsp:txXfrm>
    </dsp:sp>
    <dsp:sp modelId="{956EBB67-58E7-4CAE-97D1-C32E78C0C154}">
      <dsp:nvSpPr>
        <dsp:cNvPr id="0" name=""/>
        <dsp:cNvSpPr/>
      </dsp:nvSpPr>
      <dsp:spPr>
        <a:xfrm>
          <a:off x="2005117" y="2082088"/>
          <a:ext cx="874968" cy="874968"/>
        </a:xfrm>
        <a:prstGeom prst="ellipse">
          <a:avLst/>
        </a:prstGeom>
        <a:solidFill>
          <a:schemeClr val="accent6">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56595CC9-477C-4DB8-9AC6-436C06B393F5}">
      <dsp:nvSpPr>
        <dsp:cNvPr id="0" name=""/>
        <dsp:cNvSpPr/>
      </dsp:nvSpPr>
      <dsp:spPr>
        <a:xfrm>
          <a:off x="2191585" y="2268556"/>
          <a:ext cx="502031" cy="502031"/>
        </a:xfrm>
        <a:prstGeom prst="rect">
          <a:avLst/>
        </a:prstGeom>
        <a:blipFill>
          <a:blip xmlns:r="http://schemas.openxmlformats.org/officeDocument/2006/relationships" r:embed="rId9">
            <a:extLst>
              <a:ext uri="{28A0092B-C50C-407E-A947-70E740481C1C}">
                <a14:useLocalDpi xmlns:a14="http://schemas.microsoft.com/office/drawing/2010/main" val="0"/>
              </a:ext>
              <a:ext uri="{96DAC541-7B7A-43D3-8B79-37D633B846F1}">
                <asvg:svgBlip xmlns:asvg="http://schemas.microsoft.com/office/drawing/2016/SVG/main" r:embed="rId10"/>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15DFEBC2-AF48-4650-86D5-44C7349CEA65}">
      <dsp:nvSpPr>
        <dsp:cNvPr id="0" name=""/>
        <dsp:cNvSpPr/>
      </dsp:nvSpPr>
      <dsp:spPr>
        <a:xfrm>
          <a:off x="1725414" y="3229587"/>
          <a:ext cx="1434374" cy="57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GB" sz="1400" kern="1200" dirty="0">
              <a:latin typeface="HelveticaNeueLT Std" panose="020B0604020202020204" pitchFamily="34" charset="0"/>
            </a:rPr>
            <a:t>Collaborate and Share expertise</a:t>
          </a:r>
          <a:endParaRPr lang="en-US" sz="1400" kern="1200" dirty="0">
            <a:latin typeface="HelveticaNeueLT Std" panose="020B0604020202020204" pitchFamily="34" charset="0"/>
          </a:endParaRPr>
        </a:p>
      </dsp:txBody>
      <dsp:txXfrm>
        <a:off x="1725414" y="3229587"/>
        <a:ext cx="1434374" cy="573750"/>
      </dsp:txXfrm>
    </dsp:sp>
    <dsp:sp modelId="{73DB2359-5CD0-41EC-891E-F430D19585B8}">
      <dsp:nvSpPr>
        <dsp:cNvPr id="0" name=""/>
        <dsp:cNvSpPr/>
      </dsp:nvSpPr>
      <dsp:spPr>
        <a:xfrm>
          <a:off x="3690507" y="2082088"/>
          <a:ext cx="874968" cy="874968"/>
        </a:xfrm>
        <a:prstGeom prst="ellipse">
          <a:avLst/>
        </a:prstGeom>
        <a:solidFill>
          <a:schemeClr val="accent2">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1738079E-2B58-48D9-9825-9436DA208B07}">
      <dsp:nvSpPr>
        <dsp:cNvPr id="0" name=""/>
        <dsp:cNvSpPr/>
      </dsp:nvSpPr>
      <dsp:spPr>
        <a:xfrm>
          <a:off x="3876976" y="2268556"/>
          <a:ext cx="502031" cy="502031"/>
        </a:xfrm>
        <a:prstGeom prst="rect">
          <a:avLst/>
        </a:prstGeom>
        <a:blipFill>
          <a:blip xmlns:r="http://schemas.openxmlformats.org/officeDocument/2006/relationships" r:embed="rId11">
            <a:extLst>
              <a:ext uri="{28A0092B-C50C-407E-A947-70E740481C1C}">
                <a14:useLocalDpi xmlns:a14="http://schemas.microsoft.com/office/drawing/2010/main" val="0"/>
              </a:ext>
              <a:ext uri="{96DAC541-7B7A-43D3-8B79-37D633B846F1}">
                <asvg:svgBlip xmlns:asvg="http://schemas.microsoft.com/office/drawing/2016/SVG/main" r:embed="rId12"/>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E44E23A3-D65E-4A60-BABC-2EF8D34F12DD}">
      <dsp:nvSpPr>
        <dsp:cNvPr id="0" name=""/>
        <dsp:cNvSpPr/>
      </dsp:nvSpPr>
      <dsp:spPr>
        <a:xfrm>
          <a:off x="3410804" y="3229587"/>
          <a:ext cx="1434374" cy="57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GB" sz="1400" kern="1200">
              <a:latin typeface="HelveticaNeueLT Std" panose="020B0604020202020204" pitchFamily="34" charset="0"/>
            </a:rPr>
            <a:t>Case conferencing</a:t>
          </a:r>
          <a:endParaRPr lang="en-US" sz="1400" kern="1200">
            <a:latin typeface="HelveticaNeueLT Std" panose="020B0604020202020204" pitchFamily="34" charset="0"/>
          </a:endParaRPr>
        </a:p>
      </dsp:txBody>
      <dsp:txXfrm>
        <a:off x="3410804" y="3229587"/>
        <a:ext cx="1434374" cy="573750"/>
      </dsp:txXfrm>
    </dsp:sp>
    <dsp:sp modelId="{681D3C1B-20C9-40A9-BB1A-CCD827F2BECC}">
      <dsp:nvSpPr>
        <dsp:cNvPr id="0" name=""/>
        <dsp:cNvSpPr/>
      </dsp:nvSpPr>
      <dsp:spPr>
        <a:xfrm>
          <a:off x="1162421" y="4161931"/>
          <a:ext cx="874968" cy="874968"/>
        </a:xfrm>
        <a:prstGeom prst="ellipse">
          <a:avLst/>
        </a:prstGeom>
        <a:solidFill>
          <a:schemeClr val="accent3">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CC9BF57A-A16F-44D2-8DE3-C5C1B9FB8595}">
      <dsp:nvSpPr>
        <dsp:cNvPr id="0" name=""/>
        <dsp:cNvSpPr/>
      </dsp:nvSpPr>
      <dsp:spPr>
        <a:xfrm>
          <a:off x="1348890" y="4348400"/>
          <a:ext cx="502031" cy="502031"/>
        </a:xfrm>
        <a:prstGeom prst="rect">
          <a:avLst/>
        </a:prstGeom>
        <a:blipFill>
          <a:blip xmlns:r="http://schemas.openxmlformats.org/officeDocument/2006/relationships" r:embed="rId13">
            <a:extLst>
              <a:ext uri="{28A0092B-C50C-407E-A947-70E740481C1C}">
                <a14:useLocalDpi xmlns:a14="http://schemas.microsoft.com/office/drawing/2010/main" val="0"/>
              </a:ext>
              <a:ext uri="{96DAC541-7B7A-43D3-8B79-37D633B846F1}">
                <asvg:svgBlip xmlns:asvg="http://schemas.microsoft.com/office/drawing/2016/SVG/main" r:embed="rId14"/>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8055CEE4-F11A-4AF9-9D34-659053226E90}">
      <dsp:nvSpPr>
        <dsp:cNvPr id="0" name=""/>
        <dsp:cNvSpPr/>
      </dsp:nvSpPr>
      <dsp:spPr>
        <a:xfrm>
          <a:off x="882718" y="5309431"/>
          <a:ext cx="1434374" cy="57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GB" sz="1400" kern="1200" dirty="0">
              <a:latin typeface="HelveticaNeueLT Std" panose="020B0604020202020204" pitchFamily="34" charset="0"/>
            </a:rPr>
            <a:t>Information sharing protocols</a:t>
          </a:r>
          <a:endParaRPr lang="en-US" sz="1400" kern="1200" dirty="0">
            <a:latin typeface="HelveticaNeueLT Std" panose="020B0604020202020204" pitchFamily="34" charset="0"/>
          </a:endParaRPr>
        </a:p>
      </dsp:txBody>
      <dsp:txXfrm>
        <a:off x="882718" y="5309431"/>
        <a:ext cx="1434374" cy="573750"/>
      </dsp:txXfrm>
    </dsp:sp>
    <dsp:sp modelId="{0EFE3E7F-45C2-4A10-B176-6D1DC9F9ECD9}">
      <dsp:nvSpPr>
        <dsp:cNvPr id="0" name=""/>
        <dsp:cNvSpPr/>
      </dsp:nvSpPr>
      <dsp:spPr>
        <a:xfrm>
          <a:off x="2836516" y="4110203"/>
          <a:ext cx="874968" cy="874968"/>
        </a:xfrm>
        <a:prstGeom prst="ellipse">
          <a:avLst/>
        </a:prstGeom>
        <a:solidFill>
          <a:schemeClr val="accent4">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A8C63764-67C9-4E5D-B70F-8408088FEE88}">
      <dsp:nvSpPr>
        <dsp:cNvPr id="0" name=""/>
        <dsp:cNvSpPr/>
      </dsp:nvSpPr>
      <dsp:spPr>
        <a:xfrm>
          <a:off x="3897925" y="149762"/>
          <a:ext cx="502031" cy="502031"/>
        </a:xfrm>
        <a:prstGeom prst="rect">
          <a:avLst/>
        </a:prstGeom>
        <a:blipFill>
          <a:blip xmlns:r="http://schemas.openxmlformats.org/officeDocument/2006/relationships" r:embed="rId15">
            <a:extLst>
              <a:ext uri="{28A0092B-C50C-407E-A947-70E740481C1C}">
                <a14:useLocalDpi xmlns:a14="http://schemas.microsoft.com/office/drawing/2010/main" val="0"/>
              </a:ext>
              <a:ext uri="{96DAC541-7B7A-43D3-8B79-37D633B846F1}">
                <asvg:svgBlip xmlns:asvg="http://schemas.microsoft.com/office/drawing/2016/SVG/main" r:embed="rId16"/>
              </a:ext>
            </a:extLst>
          </a:blip>
          <a:stretch>
            <a:fillRect/>
          </a:stretch>
        </a:blipFill>
        <a:ln w="25400" cap="flat" cmpd="sng" algn="ctr">
          <a:noFill/>
          <a:prstDash val="solid"/>
        </a:ln>
        <a:effectLst/>
      </dsp:spPr>
      <dsp:style>
        <a:lnRef idx="2">
          <a:scrgbClr r="0" g="0" b="0"/>
        </a:lnRef>
        <a:fillRef idx="1">
          <a:scrgbClr r="0" g="0" b="0"/>
        </a:fillRef>
        <a:effectRef idx="0">
          <a:scrgbClr r="0" g="0" b="0"/>
        </a:effectRef>
        <a:fontRef idx="minor">
          <a:schemeClr val="lt1"/>
        </a:fontRef>
      </dsp:style>
    </dsp:sp>
    <dsp:sp modelId="{6AC8A7C3-9CC5-4832-85AC-01E98C94BD32}">
      <dsp:nvSpPr>
        <dsp:cNvPr id="0" name=""/>
        <dsp:cNvSpPr/>
      </dsp:nvSpPr>
      <dsp:spPr>
        <a:xfrm>
          <a:off x="2568109" y="5309431"/>
          <a:ext cx="1434374" cy="57375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0" tIns="0" rIns="0" bIns="0" numCol="1" spcCol="1270" anchor="t" anchorCtr="0">
          <a:noAutofit/>
        </a:bodyPr>
        <a:lstStyle/>
        <a:p>
          <a:pPr marL="0" lvl="0" indent="0" algn="ctr" defTabSz="622300">
            <a:lnSpc>
              <a:spcPct val="90000"/>
            </a:lnSpc>
            <a:spcBef>
              <a:spcPct val="0"/>
            </a:spcBef>
            <a:spcAft>
              <a:spcPct val="35000"/>
            </a:spcAft>
            <a:buNone/>
            <a:defRPr cap="all"/>
          </a:pPr>
          <a:r>
            <a:rPr lang="en-GB" sz="1400" kern="1200" dirty="0">
              <a:latin typeface="HelveticaNeueLT Std" panose="020B0604020202020204" pitchFamily="34" charset="0"/>
            </a:rPr>
            <a:t>Joint assessments</a:t>
          </a:r>
          <a:endParaRPr lang="en-US" sz="1400" kern="1200" dirty="0">
            <a:latin typeface="HelveticaNeueLT Std" panose="020B0604020202020204" pitchFamily="34" charset="0"/>
          </a:endParaRPr>
        </a:p>
      </dsp:txBody>
      <dsp:txXfrm>
        <a:off x="2568109" y="5309431"/>
        <a:ext cx="1434374" cy="57375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31353A35-00B3-4A6A-953F-B5DE0FADC0E6}">
      <dsp:nvSpPr>
        <dsp:cNvPr id="0" name=""/>
        <dsp:cNvSpPr/>
      </dsp:nvSpPr>
      <dsp:spPr>
        <a:xfrm>
          <a:off x="0" y="683972"/>
          <a:ext cx="8031296" cy="911963"/>
        </a:xfrm>
        <a:prstGeom prst="notchedRightArrow">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D7DD90A0-DFC7-47C4-9DA3-258F831FEC1D}">
      <dsp:nvSpPr>
        <dsp:cNvPr id="0" name=""/>
        <dsp:cNvSpPr/>
      </dsp:nvSpPr>
      <dsp:spPr>
        <a:xfrm>
          <a:off x="1985" y="0"/>
          <a:ext cx="1155871" cy="911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GB" sz="1400" kern="1200" dirty="0">
              <a:latin typeface="HelveticaNeueLT Std" panose="020B0604020202020204" pitchFamily="34" charset="0"/>
            </a:rPr>
            <a:t>Notification</a:t>
          </a:r>
        </a:p>
      </dsp:txBody>
      <dsp:txXfrm>
        <a:off x="1985" y="0"/>
        <a:ext cx="1155871" cy="911963"/>
      </dsp:txXfrm>
    </dsp:sp>
    <dsp:sp modelId="{B700A56C-FC6A-46DB-848A-C57BA2E8B7C1}">
      <dsp:nvSpPr>
        <dsp:cNvPr id="0" name=""/>
        <dsp:cNvSpPr/>
      </dsp:nvSpPr>
      <dsp:spPr>
        <a:xfrm>
          <a:off x="465925" y="1025959"/>
          <a:ext cx="227990" cy="22799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19B00D44-58E9-4E58-A631-331A43B860B9}">
      <dsp:nvSpPr>
        <dsp:cNvPr id="0" name=""/>
        <dsp:cNvSpPr/>
      </dsp:nvSpPr>
      <dsp:spPr>
        <a:xfrm>
          <a:off x="1215650" y="1367945"/>
          <a:ext cx="1155871" cy="911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GB" sz="1400" kern="1200" dirty="0">
              <a:latin typeface="HelveticaNeueLT Std" panose="020B0604020202020204" pitchFamily="34" charset="0"/>
            </a:rPr>
            <a:t>Evidence Gathering</a:t>
          </a:r>
        </a:p>
      </dsp:txBody>
      <dsp:txXfrm>
        <a:off x="1215650" y="1367945"/>
        <a:ext cx="1155871" cy="911963"/>
      </dsp:txXfrm>
    </dsp:sp>
    <dsp:sp modelId="{284B6406-D96B-457C-A013-C31CA0C51798}">
      <dsp:nvSpPr>
        <dsp:cNvPr id="0" name=""/>
        <dsp:cNvSpPr/>
      </dsp:nvSpPr>
      <dsp:spPr>
        <a:xfrm>
          <a:off x="1679590" y="1025959"/>
          <a:ext cx="227990" cy="22799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72B9E400-38C9-4842-893D-91C95BC73B80}">
      <dsp:nvSpPr>
        <dsp:cNvPr id="0" name=""/>
        <dsp:cNvSpPr/>
      </dsp:nvSpPr>
      <dsp:spPr>
        <a:xfrm>
          <a:off x="2429315" y="0"/>
          <a:ext cx="1155871" cy="911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GB" sz="1400" kern="1200" dirty="0">
              <a:latin typeface="HelveticaNeueLT Std" panose="020B0604020202020204" pitchFamily="34" charset="0"/>
            </a:rPr>
            <a:t>Desktop Review</a:t>
          </a:r>
        </a:p>
      </dsp:txBody>
      <dsp:txXfrm>
        <a:off x="2429315" y="0"/>
        <a:ext cx="1155871" cy="911963"/>
      </dsp:txXfrm>
    </dsp:sp>
    <dsp:sp modelId="{E667CC31-C66B-42BE-A7E0-4B185BD1D0C2}">
      <dsp:nvSpPr>
        <dsp:cNvPr id="0" name=""/>
        <dsp:cNvSpPr/>
      </dsp:nvSpPr>
      <dsp:spPr>
        <a:xfrm>
          <a:off x="2893255" y="1025959"/>
          <a:ext cx="227990" cy="22799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2A8AD17-BC1E-4B9F-B83D-5B832975B6E1}">
      <dsp:nvSpPr>
        <dsp:cNvPr id="0" name=""/>
        <dsp:cNvSpPr/>
      </dsp:nvSpPr>
      <dsp:spPr>
        <a:xfrm>
          <a:off x="3642979" y="1367945"/>
          <a:ext cx="1155871" cy="911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GB" sz="1400" kern="1200" dirty="0">
              <a:latin typeface="HelveticaNeueLT Std" panose="020B0604020202020204" pitchFamily="34" charset="0"/>
            </a:rPr>
            <a:t>Full Review</a:t>
          </a:r>
        </a:p>
      </dsp:txBody>
      <dsp:txXfrm>
        <a:off x="3642979" y="1367945"/>
        <a:ext cx="1155871" cy="911963"/>
      </dsp:txXfrm>
    </dsp:sp>
    <dsp:sp modelId="{7C48B269-6DFB-43BD-ADBC-0157708490D9}">
      <dsp:nvSpPr>
        <dsp:cNvPr id="0" name=""/>
        <dsp:cNvSpPr/>
      </dsp:nvSpPr>
      <dsp:spPr>
        <a:xfrm>
          <a:off x="4106920" y="1025959"/>
          <a:ext cx="227990" cy="22799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5BA9C8FB-7394-4B68-BDE3-AE64E00F1580}">
      <dsp:nvSpPr>
        <dsp:cNvPr id="0" name=""/>
        <dsp:cNvSpPr/>
      </dsp:nvSpPr>
      <dsp:spPr>
        <a:xfrm>
          <a:off x="4856644" y="0"/>
          <a:ext cx="1155871" cy="911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b" anchorCtr="0">
          <a:noAutofit/>
        </a:bodyPr>
        <a:lstStyle/>
        <a:p>
          <a:pPr marL="0" lvl="0" indent="0" algn="ctr" defTabSz="622300">
            <a:lnSpc>
              <a:spcPct val="90000"/>
            </a:lnSpc>
            <a:spcBef>
              <a:spcPct val="0"/>
            </a:spcBef>
            <a:spcAft>
              <a:spcPct val="35000"/>
            </a:spcAft>
            <a:buNone/>
          </a:pPr>
          <a:r>
            <a:rPr lang="en-GB" sz="1400" kern="1200" dirty="0">
              <a:latin typeface="HelveticaNeueLT Std" panose="020B0604020202020204" pitchFamily="34" charset="0"/>
            </a:rPr>
            <a:t>Conclusion</a:t>
          </a:r>
        </a:p>
      </dsp:txBody>
      <dsp:txXfrm>
        <a:off x="4856644" y="0"/>
        <a:ext cx="1155871" cy="911963"/>
      </dsp:txXfrm>
    </dsp:sp>
    <dsp:sp modelId="{0FB0F6DA-9264-42D6-B63C-EA6E2823F89E}">
      <dsp:nvSpPr>
        <dsp:cNvPr id="0" name=""/>
        <dsp:cNvSpPr/>
      </dsp:nvSpPr>
      <dsp:spPr>
        <a:xfrm>
          <a:off x="5320585" y="1025959"/>
          <a:ext cx="227990" cy="22799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266E3C8-7CD8-4789-894E-9777ACA01093}">
      <dsp:nvSpPr>
        <dsp:cNvPr id="0" name=""/>
        <dsp:cNvSpPr/>
      </dsp:nvSpPr>
      <dsp:spPr>
        <a:xfrm>
          <a:off x="6070309" y="1367945"/>
          <a:ext cx="1155871" cy="911963"/>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99568" tIns="99568" rIns="99568" bIns="99568" numCol="1" spcCol="1270" anchor="t" anchorCtr="0">
          <a:noAutofit/>
        </a:bodyPr>
        <a:lstStyle/>
        <a:p>
          <a:pPr marL="0" lvl="0" indent="0" algn="ctr" defTabSz="622300">
            <a:lnSpc>
              <a:spcPct val="90000"/>
            </a:lnSpc>
            <a:spcBef>
              <a:spcPct val="0"/>
            </a:spcBef>
            <a:spcAft>
              <a:spcPct val="35000"/>
            </a:spcAft>
            <a:buNone/>
          </a:pPr>
          <a:r>
            <a:rPr lang="en-GB" sz="1400" kern="1200" dirty="0">
              <a:latin typeface="HelveticaNeueLT Std" panose="020B0604020202020204" pitchFamily="34" charset="0"/>
            </a:rPr>
            <a:t>Actions &amp; Follow-Up</a:t>
          </a:r>
        </a:p>
      </dsp:txBody>
      <dsp:txXfrm>
        <a:off x="6070309" y="1367945"/>
        <a:ext cx="1155871" cy="911963"/>
      </dsp:txXfrm>
    </dsp:sp>
    <dsp:sp modelId="{6A0E7311-5768-4ADD-8BC9-0C4FBCA66DEE}">
      <dsp:nvSpPr>
        <dsp:cNvPr id="0" name=""/>
        <dsp:cNvSpPr/>
      </dsp:nvSpPr>
      <dsp:spPr>
        <a:xfrm>
          <a:off x="6534250" y="1025959"/>
          <a:ext cx="227990" cy="227990"/>
        </a:xfrm>
        <a:prstGeom prst="ellipse">
          <a:avLst/>
        </a:prstGeom>
        <a:solidFill>
          <a:schemeClr val="accent1">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EAFB620-C6FA-4D2C-8FAF-AFCCE9DD2727}">
      <dsp:nvSpPr>
        <dsp:cNvPr id="0" name=""/>
        <dsp:cNvSpPr/>
      </dsp:nvSpPr>
      <dsp:spPr>
        <a:xfrm>
          <a:off x="616102" y="2414"/>
          <a:ext cx="3493688" cy="2096213"/>
        </a:xfrm>
        <a:prstGeom prst="rect">
          <a:avLst/>
        </a:prstGeom>
        <a:solidFill>
          <a:schemeClr val="accent2">
            <a:hueOff val="0"/>
            <a:satOff val="0"/>
            <a:lumOff val="0"/>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latin typeface="HelveticaNeueLT Std" panose="020B0604020202020204" pitchFamily="34" charset="0"/>
            </a:rPr>
            <a:t>Contact </a:t>
          </a:r>
          <a:r>
            <a:rPr lang="en-GB" sz="1500" kern="1200" dirty="0" err="1">
              <a:latin typeface="HelveticaNeueLT Std" panose="020B0604020202020204" pitchFamily="34" charset="0"/>
            </a:rPr>
            <a:t>Streetlink</a:t>
          </a:r>
          <a:r>
            <a:rPr lang="en-GB" sz="1500" kern="1200" dirty="0">
              <a:latin typeface="HelveticaNeueLT Std" panose="020B0604020202020204" pitchFamily="34" charset="0"/>
            </a:rPr>
            <a:t> about someone rough sleeping</a:t>
          </a:r>
        </a:p>
        <a:p>
          <a:pPr marL="0" lvl="0" indent="0" algn="ctr" defTabSz="666750">
            <a:lnSpc>
              <a:spcPct val="90000"/>
            </a:lnSpc>
            <a:spcBef>
              <a:spcPct val="0"/>
            </a:spcBef>
            <a:spcAft>
              <a:spcPct val="35000"/>
            </a:spcAft>
            <a:buNone/>
          </a:pPr>
          <a:r>
            <a:rPr lang="en-GB" sz="1500" kern="1200" dirty="0">
              <a:latin typeface="HelveticaNeueLT Std" panose="020B0604020202020204" pitchFamily="34" charset="0"/>
            </a:rPr>
            <a:t>0300 500 0914</a:t>
          </a:r>
        </a:p>
        <a:p>
          <a:pPr marL="0" lvl="0" indent="0" algn="ctr" defTabSz="666750">
            <a:lnSpc>
              <a:spcPct val="90000"/>
            </a:lnSpc>
            <a:spcBef>
              <a:spcPct val="0"/>
            </a:spcBef>
            <a:spcAft>
              <a:spcPct val="35000"/>
            </a:spcAft>
            <a:buNone/>
          </a:pPr>
          <a:r>
            <a:rPr lang="en-GB" sz="1500" kern="1200" dirty="0">
              <a:latin typeface="HelveticaNeueLT Std" panose="020B0604020202020204" pitchFamily="34" charset="0"/>
              <a:hlinkClick xmlns:r="http://schemas.openxmlformats.org/officeDocument/2006/relationships" r:id="rId1"/>
            </a:rPr>
            <a:t>https://www.streetlink.org.uk/</a:t>
          </a:r>
          <a:r>
            <a:rPr lang="en-GB" sz="1500" kern="1200" dirty="0">
              <a:latin typeface="HelveticaNeueLT Std" panose="020B0604020202020204" pitchFamily="34" charset="0"/>
            </a:rPr>
            <a:t> </a:t>
          </a:r>
          <a:endParaRPr lang="en-US" sz="1500" kern="1200" dirty="0">
            <a:latin typeface="HelveticaNeueLT Std" panose="020B0604020202020204" pitchFamily="34" charset="0"/>
          </a:endParaRPr>
        </a:p>
      </dsp:txBody>
      <dsp:txXfrm>
        <a:off x="616102" y="2414"/>
        <a:ext cx="3493688" cy="2096213"/>
      </dsp:txXfrm>
    </dsp:sp>
    <dsp:sp modelId="{6D81E3CC-CF10-4EEE-992B-52D2C6934063}">
      <dsp:nvSpPr>
        <dsp:cNvPr id="0" name=""/>
        <dsp:cNvSpPr/>
      </dsp:nvSpPr>
      <dsp:spPr>
        <a:xfrm>
          <a:off x="4459160" y="2414"/>
          <a:ext cx="3493688" cy="2096213"/>
        </a:xfrm>
        <a:prstGeom prst="rect">
          <a:avLst/>
        </a:prstGeom>
        <a:solidFill>
          <a:schemeClr val="accent2">
            <a:hueOff val="-485121"/>
            <a:satOff val="-27976"/>
            <a:lumOff val="2876"/>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latin typeface="HelveticaNeueLT Std" panose="020B0604020202020204" pitchFamily="34" charset="0"/>
            </a:rPr>
            <a:t>‘Duty to Refer’ – Use ALERT</a:t>
          </a:r>
        </a:p>
        <a:p>
          <a:pPr marL="0" lvl="0" indent="0" algn="ctr" defTabSz="666750">
            <a:lnSpc>
              <a:spcPct val="90000"/>
            </a:lnSpc>
            <a:spcBef>
              <a:spcPct val="0"/>
            </a:spcBef>
            <a:spcAft>
              <a:spcPct val="35000"/>
            </a:spcAft>
            <a:buNone/>
          </a:pPr>
          <a:endParaRPr lang="en-GB" sz="1500" kern="1200" dirty="0">
            <a:latin typeface="HelveticaNeueLT Std" panose="020B0604020202020204" pitchFamily="34" charset="0"/>
          </a:endParaRPr>
        </a:p>
        <a:p>
          <a:pPr marL="0" lvl="0" indent="0" algn="ctr" defTabSz="666750">
            <a:lnSpc>
              <a:spcPct val="90000"/>
            </a:lnSpc>
            <a:spcBef>
              <a:spcPct val="0"/>
            </a:spcBef>
            <a:spcAft>
              <a:spcPct val="35000"/>
            </a:spcAft>
            <a:buNone/>
          </a:pPr>
          <a:r>
            <a:rPr lang="en-GB" sz="1500" kern="1200" dirty="0">
              <a:latin typeface="HelveticaNeueLT Std" panose="020B0604020202020204" pitchFamily="34" charset="0"/>
              <a:hlinkClick xmlns:r="http://schemas.openxmlformats.org/officeDocument/2006/relationships" r:id="rId2"/>
            </a:rPr>
            <a:t>https://live.housingjigsaw.co.uk/alert/duty-to-refer</a:t>
          </a:r>
          <a:r>
            <a:rPr lang="en-GB" sz="1500" kern="1200" dirty="0">
              <a:latin typeface="HelveticaNeueLT Std" panose="020B0604020202020204" pitchFamily="34" charset="0"/>
            </a:rPr>
            <a:t> </a:t>
          </a:r>
          <a:endParaRPr lang="en-US" sz="1500" kern="1200" dirty="0">
            <a:latin typeface="HelveticaNeueLT Std" panose="020B0604020202020204" pitchFamily="34" charset="0"/>
          </a:endParaRPr>
        </a:p>
      </dsp:txBody>
      <dsp:txXfrm>
        <a:off x="4459160" y="2414"/>
        <a:ext cx="3493688" cy="2096213"/>
      </dsp:txXfrm>
    </dsp:sp>
    <dsp:sp modelId="{E3E67F52-740A-4FFF-9650-6D3A190BB6F8}">
      <dsp:nvSpPr>
        <dsp:cNvPr id="0" name=""/>
        <dsp:cNvSpPr/>
      </dsp:nvSpPr>
      <dsp:spPr>
        <a:xfrm>
          <a:off x="616102" y="2447996"/>
          <a:ext cx="3493688" cy="2096213"/>
        </a:xfrm>
        <a:prstGeom prst="rect">
          <a:avLst/>
        </a:prstGeom>
        <a:solidFill>
          <a:schemeClr val="accent2">
            <a:hueOff val="-970242"/>
            <a:satOff val="-55952"/>
            <a:lumOff val="5752"/>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latin typeface="HelveticaNeueLT Std" panose="020B0604020202020204" pitchFamily="34" charset="0"/>
            </a:rPr>
            <a:t>Make an appointment with your local Housing Options Team</a:t>
          </a:r>
        </a:p>
      </dsp:txBody>
      <dsp:txXfrm>
        <a:off x="616102" y="2447996"/>
        <a:ext cx="3493688" cy="2096213"/>
      </dsp:txXfrm>
    </dsp:sp>
    <dsp:sp modelId="{B012FF9A-20F2-46FC-9D62-1A2EC1A4F80B}">
      <dsp:nvSpPr>
        <dsp:cNvPr id="0" name=""/>
        <dsp:cNvSpPr/>
      </dsp:nvSpPr>
      <dsp:spPr>
        <a:xfrm>
          <a:off x="4459160" y="2447996"/>
          <a:ext cx="3493688" cy="2096213"/>
        </a:xfrm>
        <a:prstGeom prst="rect">
          <a:avLst/>
        </a:prstGeom>
        <a:solidFill>
          <a:schemeClr val="accent2">
            <a:hueOff val="-1455363"/>
            <a:satOff val="-83928"/>
            <a:lumOff val="8628"/>
            <a:alphaOff val="0"/>
          </a:schemeClr>
        </a:solidFill>
        <a:ln w="12700" cap="flat" cmpd="sng" algn="ctr">
          <a:solidFill>
            <a:schemeClr val="lt1">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txBody>
        <a:bodyPr spcFirstLastPara="0" vert="horz" wrap="square" lIns="57150" tIns="57150" rIns="57150" bIns="57150" numCol="1" spcCol="1270" anchor="ctr" anchorCtr="0">
          <a:noAutofit/>
        </a:bodyPr>
        <a:lstStyle/>
        <a:p>
          <a:pPr marL="0" lvl="0" indent="0" algn="ctr" defTabSz="666750">
            <a:lnSpc>
              <a:spcPct val="90000"/>
            </a:lnSpc>
            <a:spcBef>
              <a:spcPct val="0"/>
            </a:spcBef>
            <a:spcAft>
              <a:spcPct val="35000"/>
            </a:spcAft>
            <a:buNone/>
          </a:pPr>
          <a:r>
            <a:rPr lang="en-GB" sz="1500" kern="1200" dirty="0">
              <a:latin typeface="HelveticaNeueLT Std" panose="020B0604020202020204" pitchFamily="34" charset="0"/>
            </a:rPr>
            <a:t>Look up local services using ATLAS</a:t>
          </a:r>
        </a:p>
        <a:p>
          <a:pPr marL="0" lvl="0" indent="0" algn="ctr" defTabSz="666750">
            <a:lnSpc>
              <a:spcPct val="90000"/>
            </a:lnSpc>
            <a:spcBef>
              <a:spcPct val="0"/>
            </a:spcBef>
            <a:spcAft>
              <a:spcPct val="35000"/>
            </a:spcAft>
            <a:buNone/>
          </a:pPr>
          <a:r>
            <a:rPr lang="en-GB" sz="1500" kern="1200" dirty="0">
              <a:latin typeface="HelveticaNeueLT Std" panose="020B0604020202020204" pitchFamily="34" charset="0"/>
              <a:hlinkClick xmlns:r="http://schemas.openxmlformats.org/officeDocument/2006/relationships" r:id="rId3"/>
            </a:rPr>
            <a:t>https://www.lhfatlas.org.uk/borough-focus</a:t>
          </a:r>
          <a:endParaRPr lang="en-GB" sz="1500" kern="1200" dirty="0">
            <a:latin typeface="HelveticaNeueLT Std" panose="020B0604020202020204" pitchFamily="34" charset="0"/>
          </a:endParaRPr>
        </a:p>
      </dsp:txBody>
      <dsp:txXfrm>
        <a:off x="4459160" y="2447996"/>
        <a:ext cx="3493688" cy="2096213"/>
      </dsp:txXfrm>
    </dsp:sp>
  </dsp:spTree>
</dsp:drawing>
</file>

<file path=ppt/diagrams/layout1.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3.xml><?xml version="1.0" encoding="utf-8"?>
<dgm:layoutDef xmlns:dgm="http://schemas.openxmlformats.org/drawingml/2006/diagram" xmlns:a="http://schemas.openxmlformats.org/drawingml/2006/main" uniqueId="urn:microsoft.com/office/officeart/2018/2/layout/IconVerticalSolidList">
  <dgm:title val="Icon Vertical Solid List"/>
  <dgm:desc val="Use to show a series of visuals from top to bottom with Level 1 or Level 1 and Level 2 text grouped in a shape. Works best with icons or small pictures with lengthier descri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lin">
          <dgm:param type="linDir" val="fromT"/>
          <dgm:param type="nodeHorzAlign" val="l"/>
        </dgm:alg>
      </dgm:if>
      <dgm:else name="Name2">
        <dgm:alg type="lin">
          <dgm:param type="linDir" val="fromT"/>
          <dgm:param type="nodeHorzAlign" val="r"/>
        </dgm:alg>
      </dgm:else>
    </dgm:choose>
    <dgm:shape xmlns:r="http://schemas.openxmlformats.org/officeDocument/2006/relationships" r:blip="">
      <dgm:adjLst/>
    </dgm:shape>
    <dgm:presOf/>
    <dgm:choose name="Name3">
      <dgm:if name="Name4" axis="ch" ptType="node" func="cnt" op="lte" val="3">
        <dgm:constrLst>
          <dgm:constr type="h" for="ch" forName="compNode" refType="h" fact="0.3"/>
          <dgm:constr type="w" for="ch" forName="compNode" refType="w"/>
          <dgm:constr type="h" for="ch" forName="sibTrans" refType="h" refFor="ch" refForName="compNode" fact="0.25"/>
          <dgm:constr type="primFontSz" for="des" forName="parTx" val="25"/>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5" axis="ch" ptType="node" func="cnt" op="lte" val="4">
        <dgm:constrLst>
          <dgm:constr type="h" for="ch" forName="compNode" refType="h" fact="0.3"/>
          <dgm:constr type="w" for="ch" forName="compNode" refType="w"/>
          <dgm:constr type="h" for="ch" forName="sibTrans" refType="h" refFor="ch" refForName="compNode" fact="0.25"/>
          <dgm:constr type="primFontSz" for="des" forName="parTx" val="22"/>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if name="Name6" axis="ch" ptType="node" func="cnt" op="lte" val="6">
        <dgm:constrLst>
          <dgm:constr type="h" for="ch" forName="compNode" refType="h" fact="0.3"/>
          <dgm:constr type="w" for="ch" forName="compNode" refType="w"/>
          <dgm:constr type="h" for="ch" forName="sibTrans" refType="h" refFor="ch" refForName="compNode" fact="0.25"/>
          <dgm:constr type="primFontSz" for="des" forName="parTx" val="19"/>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if>
      <dgm:else name="Name7">
        <dgm:constrLst>
          <dgm:constr type="h" for="ch" forName="compNode" refType="h" fact="0.3"/>
          <dgm:constr type="w" for="ch" forName="compNode" refType="w"/>
          <dgm:constr type="h" for="ch" forName="sibTrans" refType="h" refFor="ch" refForName="compNode" fact="0.25"/>
          <dgm:constr type="primFontSz" for="des" forName="parTx" val="16"/>
          <dgm:constr type="primFontSz" for="des" forName="desTx" refType="primFontSz" refFor="des" refForName="parTx" op="lte" fact="0.75"/>
          <dgm:constr type="h" for="des" forName="compNode" op="equ"/>
          <dgm:constr type="h" for="des" forName="bgRect" op="equ"/>
          <dgm:constr type="h" for="des" forName="iconRect" op="equ"/>
          <dgm:constr type="w" for="des" forName="iconRect" op="equ"/>
          <dgm:constr type="h" for="des" forName="spaceRect" op="equ"/>
          <dgm:constr type="h" for="des" forName="parTx" op="equ"/>
          <dgm:constr type="h" for="des" forName="desTx" op="equ"/>
        </dgm:constrLst>
      </dgm:else>
    </dgm:choose>
    <dgm:ruleLst>
      <dgm:rule type="h" for="ch" forName="compNode" val="0" fact="NaN" max="NaN"/>
    </dgm:ruleLst>
    <dgm:forEach name="Name8" axis="ch" ptType="node">
      <dgm:layoutNode name="compNode">
        <dgm:alg type="composite"/>
        <dgm:shape xmlns:r="http://schemas.openxmlformats.org/officeDocument/2006/relationships" r:blip="">
          <dgm:adjLst/>
        </dgm:shape>
        <dgm:presOf axis="self"/>
        <dgm:choose name="Name9">
          <dgm:if name="Name10" axis="ch" ptType="node" func="cnt" op="gte" val="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w" for="ch" forName="parTx" refType="w" fact="0.45"/>
              <dgm:constr type="h" for="ch" forName="parTx" refType="h"/>
              <dgm:constr type="l" for="ch" forName="parTx" refType="r" refFor="ch" refForName="spaceRect"/>
              <dgm:constr type="t" for="ch" forName="parTx"/>
              <dgm:constr type="h" for="ch" forName="desTx" refType="h"/>
              <dgm:constr type="l" for="ch" forName="desTx" refType="r" refFor="ch" refForName="parTx"/>
              <dgm:constr type="t" for="ch" forName="desTx"/>
            </dgm:constrLst>
          </dgm:if>
          <dgm:else name="Name11">
            <dgm:constrLst>
              <dgm:constr type="w" for="ch" forName="bgRect" refType="w"/>
              <dgm:constr type="h" for="ch" forName="bgRect" refType="h"/>
              <dgm:constr type="l" for="ch" forName="bgRect"/>
              <dgm:constr type="t" for="ch" forName="bgRect"/>
              <dgm:constr type="h" for="ch" forName="iconRect" refType="h" fact="0.55"/>
              <dgm:constr type="w" for="ch" forName="iconRect" refType="h" refFor="ch" refForName="iconRect"/>
              <dgm:constr type="l" for="ch" forName="iconRect" refType="h" refFor="ch" refForName="iconRect" fact="0.55"/>
              <dgm:constr type="ctrY" for="ch" forName="iconRect" refType="ctrY" refFor="ch" refForName="bgRect"/>
              <dgm:constr type="w" for="ch" forName="spaceRect" refType="l" refFor="ch" refForName="iconRect"/>
              <dgm:constr type="h" for="ch" forName="spaceRect" refType="h"/>
              <dgm:constr type="l" for="ch" forName="spaceRect" refType="r" refFor="ch" refForName="iconRect"/>
              <dgm:constr type="t" for="ch" forName="spaceRect"/>
              <dgm:constr type="h" for="ch" forName="parTx" refType="h"/>
              <dgm:constr type="l" for="ch" forName="parTx" refType="r" refFor="ch" refForName="spaceRect"/>
              <dgm:constr type="t" for="ch" forName="parTx"/>
            </dgm:constrLst>
          </dgm:else>
        </dgm:choose>
        <dgm:ruleLst>
          <dgm:rule type="h" val="INF" fact="NaN" max="NaN"/>
        </dgm:ruleLst>
        <dgm:layoutNode name="bgRect" styleLbl="bgShp">
          <dgm:alg type="sp"/>
          <dgm:shape xmlns:r="http://schemas.openxmlformats.org/officeDocument/2006/relationships" type="roundRect" r:blip="">
            <dgm:adjLst>
              <dgm:adj idx="1" val="0.1"/>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parTx" styleLbl="revTx">
          <dgm:varLst>
            <dgm:chMax val="0"/>
            <dgm:chPref val="0"/>
          </dgm:varLst>
          <dgm:alg type="tx">
            <dgm:param type="txAnchorVert" val="mid"/>
            <dgm:param type="parTxLTRAlign" val="l"/>
            <dgm:param type="shpTxLTRAlignCh" val="l"/>
            <dgm:param type="parTxRTLAlign" val="r"/>
            <dgm:param type="shpTxRTLAlignCh" val="r"/>
          </dgm:alg>
          <dgm:shape xmlns:r="http://schemas.openxmlformats.org/officeDocument/2006/relationships" type="rect" r:blip="">
            <dgm:adjLst/>
          </dgm:shape>
          <dgm:presOf axis="self" ptType="node"/>
          <dgm:constrLst>
            <dgm:constr type="lMarg" refType="h" fact="0.3"/>
            <dgm:constr type="rMarg" refType="h" fact="0.3"/>
            <dgm:constr type="tMarg" refType="h" fact="0.3"/>
            <dgm:constr type="bMarg" refType="h" fact="0.3"/>
          </dgm:constrLst>
          <dgm:ruleLst>
            <dgm:rule type="primFontSz" val="14" fact="NaN" max="NaN"/>
            <dgm:rule type="h" val="INF" fact="NaN" max="NaN"/>
          </dgm:ruleLst>
        </dgm:layoutNode>
        <dgm:choose name="Name12">
          <dgm:if name="Name13" axis="ch" ptType="node" func="cnt" op="gte" val="1">
            <dgm:layoutNode name="desTx" styleLbl="revTx">
              <dgm:varLst/>
              <dgm:alg type="tx">
                <dgm:param type="txAnchorVertCh" val="mid"/>
                <dgm:param type="parTxLTRAlign" val="l"/>
                <dgm:param type="shpTxLTRAlignCh" val="l"/>
                <dgm:param type="parTxRTLAlign" val="r"/>
                <dgm:param type="shpTxRTLAlignCh" val="r"/>
                <dgm:param type="stBulletLvl" val="0"/>
              </dgm:alg>
              <dgm:shape xmlns:r="http://schemas.openxmlformats.org/officeDocument/2006/relationships" type="rect" r:blip="">
                <dgm:adjLst/>
              </dgm:shape>
              <dgm:presOf axis="des" ptType="node"/>
              <dgm:constrLst>
                <dgm:constr type="primFontSz" val="18"/>
                <dgm:constr type="secFontSz" refType="primFontSz"/>
                <dgm:constr type="lMarg" refType="h" fact="0.3"/>
                <dgm:constr type="rMarg" refType="h" fact="0.3"/>
                <dgm:constr type="tMarg" refType="h" fact="0.3"/>
                <dgm:constr type="bMarg" refType="h" fact="0.3"/>
              </dgm:constrLst>
              <dgm:ruleLst>
                <dgm:rule type="primFontSz" val="11" fact="NaN" max="NaN"/>
              </dgm:ruleLst>
            </dgm:layoutNode>
          </dgm:if>
          <dgm:else name="Name14"/>
        </dgm:choose>
      </dgm:layoutNode>
      <dgm:forEach name="Name15"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lvl1pPr>
        <a:lvl2pPr>
          <a:lnSpc>
            <a:spcPct val="100000"/>
          </a:lnSpc>
        </a:lvl2pPr>
      </dgm1612:lstStyle>
    </a:ext>
  </dgm:extLst>
</dgm:layoutDef>
</file>

<file path=ppt/diagrams/layout4.xml><?xml version="1.0" encoding="utf-8"?>
<dgm:layoutDef xmlns:dgm="http://schemas.openxmlformats.org/drawingml/2006/diagram" xmlns:a="http://schemas.openxmlformats.org/drawingml/2006/main" uniqueId="urn:microsoft.com/office/officeart/2018/5/layout/IconCircleLabelList">
  <dgm:title val="Icon Circle Label List"/>
  <dgm:desc val="Use to show non-sequential or grouped chunks of information accompanied by a related visuals. Works best with icons or small pictures with short text captions."/>
  <dgm:catLst>
    <dgm:cat type="icon" pri="500"/>
  </dgm:catLst>
  <dgm:sampData useDef="1">
    <dgm:dataModel>
      <dgm:ptLst/>
      <dgm:bg/>
      <dgm:whole/>
    </dgm:dataModel>
  </dgm:sampData>
  <dgm:styleData useDef="1">
    <dgm:dataModel>
      <dgm:ptLst/>
      <dgm:bg/>
      <dgm:whole/>
    </dgm:dataModel>
  </dgm:styleData>
  <dgm:clrData useDef="1">
    <dgm:dataModel>
      <dgm:ptLst/>
      <dgm:bg/>
      <dgm:whole/>
    </dgm:dataModel>
  </dgm:clrData>
  <dgm:layoutNode name="root">
    <dgm:varLst>
      <dgm:dir/>
      <dgm:resizeHandles val="exact"/>
    </dgm:varLst>
    <dgm:choose name="Name0">
      <dgm:if name="Name1" axis="self" func="var" arg="dir" op="equ" val="norm">
        <dgm:alg type="snake">
          <dgm:param type="grDir" val="tL"/>
          <dgm:param type="flowDir" val="row"/>
          <dgm:param type="contDir" val="sameDir"/>
          <dgm:param type="off" val="ctr"/>
          <dgm:param type="vertAlign" val="mid"/>
          <dgm:param type="horzAlign" val="ctr"/>
        </dgm:alg>
      </dgm:if>
      <dgm:else name="Name2">
        <dgm:alg type="snake">
          <dgm:param type="grDir" val="tR"/>
          <dgm:param type="flowDir" val="row"/>
          <dgm:param type="contDir" val="sameDir"/>
          <dgm:param type="off" val="ctr"/>
          <dgm:param type="vertAlign" val="mid"/>
          <dgm:param type="horzAlign" val="ctr"/>
        </dgm:alg>
      </dgm:else>
    </dgm:choose>
    <dgm:shape xmlns:r="http://schemas.openxmlformats.org/officeDocument/2006/relationships" r:blip="">
      <dgm:adjLst/>
    </dgm:shape>
    <dgm:presOf/>
    <dgm:choose name="Name3">
      <dgm:if name="Name4" axis="ch" ptType="node" func="cnt" op="lte" val="2">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4"/>
          <dgm:constr type="h" for="des" forName="compNode" op="equ"/>
          <dgm:constr type="h" for="des" forName="textRect" op="equ"/>
        </dgm:constrLst>
      </dgm:if>
      <dgm:if name="Name5" axis="ch" ptType="node" func="cnt" op="lte" val="3">
        <dgm:constrLst>
          <dgm:constr type="h" for="ch" forName="compNode" refType="h" fact="0.4"/>
          <dgm:constr type="w" for="ch" forName="compNode" val="100"/>
          <dgm:constr type="w" for="ch" forName="sibTrans" refType="w" refFor="ch" refForName="compNode" fact="0.175"/>
          <dgm:constr type="sp" refType="w" refFor="ch" refForName="compNode" op="equ" fact="0.25"/>
          <dgm:constr type="primFontSz" for="des" ptType="node" op="equ" val="40"/>
          <dgm:constr type="h" for="des" forName="compNode" op="equ"/>
          <dgm:constr type="h" for="des" forName="textRect" op="equ"/>
        </dgm:constrLst>
      </dgm:if>
      <dgm:if name="Name6" axis="ch" ptType="node" func="cnt" op="lte" val="4">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32"/>
          <dgm:constr type="h" for="des" forName="compNode" op="equ"/>
          <dgm:constr type="h" for="des" forName="textRect" op="equ"/>
        </dgm:constrLst>
      </dgm:if>
      <dgm:else name="Name7">
        <dgm:constrLst>
          <dgm:constr type="h" for="ch" forName="compNode" refType="h" fact="0.4"/>
          <dgm:constr type="w" for="ch" forName="compNode" refType="w"/>
          <dgm:constr type="w" for="ch" forName="sibTrans" refType="w" refFor="ch" refForName="compNode" fact="0.175"/>
          <dgm:constr type="sp" refType="w" refFor="ch" refForName="compNode" op="equ" fact="0.25"/>
          <dgm:constr type="primFontSz" for="des" ptType="node" op="equ" val="24"/>
          <dgm:constr type="h" for="des" forName="compNode" op="equ"/>
          <dgm:constr type="h" for="des" forName="textRect" op="equ"/>
        </dgm:constrLst>
      </dgm:else>
    </dgm:choose>
    <dgm:ruleLst>
      <dgm:rule type="w" for="ch" forName="compNode" val="50" fact="NaN" max="NaN"/>
    </dgm:ruleLst>
    <dgm:forEach name="Name8" axis="ch" ptType="node">
      <dgm:layoutNode name="compNode">
        <dgm:alg type="composite"/>
        <dgm:shape xmlns:r="http://schemas.openxmlformats.org/officeDocument/2006/relationships" r:blip="">
          <dgm:adjLst/>
        </dgm:shape>
        <dgm:presOf axis="self"/>
        <dgm:constrLst>
          <dgm:constr type="w" for="ch" forName="iconBgRect" refType="w" fact="0.61"/>
          <dgm:constr type="h" for="ch" forName="iconBgRect" refType="w" refFor="ch" refForName="iconBgRect"/>
          <dgm:constr type="t" for="ch" forName="iconBgRect"/>
          <dgm:constr type="ctrX" for="ch" forName="iconBgRect" refType="w" fact="0.5"/>
          <dgm:constr type="w" for="ch" forName="iconRect" refType="w" fact="0.35"/>
          <dgm:constr type="h" for="ch" forName="iconRect" refType="w" refFor="ch" refForName="iconRect"/>
          <dgm:constr type="ctrX" for="ch" forName="iconRect" refType="ctrX" refFor="ch" refForName="iconBgRect"/>
          <dgm:constr type="ctrY" for="ch" forName="iconRect" refType="ctrY" refFor="ch" refForName="iconBgRect"/>
          <dgm:constr type="h" for="ch" forName="spaceRect" refType="w" fact="0.19"/>
          <dgm:constr type="w" for="ch" forName="spaceRect" refType="w"/>
          <dgm:constr type="l" for="ch" forName="spaceRect"/>
          <dgm:constr type="t" for="ch" forName="spaceRect" refType="b" refFor="ch" refForName="iconBgRect"/>
          <dgm:constr type="h" for="ch" forName="textRect" val="20"/>
          <dgm:constr type="w" for="ch" forName="textRect" refType="w"/>
          <dgm:constr type="l" for="ch" forName="textRect"/>
          <dgm:constr type="t" for="ch" forName="textRect" refType="b" refFor="ch" refForName="spaceRect"/>
        </dgm:constrLst>
        <dgm:ruleLst>
          <dgm:rule type="h" val="INF" fact="NaN" max="NaN"/>
        </dgm:ruleLst>
        <dgm:layoutNode name="iconBgRect" styleLbl="bgShp">
          <dgm:alg type="sp"/>
          <dgm:shape xmlns:r="http://schemas.openxmlformats.org/officeDocument/2006/relationships" type="ellipse" r:blip="">
            <dgm:adjLst/>
          </dgm:shape>
          <dgm:presOf/>
          <dgm:constrLst/>
          <dgm:ruleLst/>
        </dgm:layoutNode>
        <dgm:layoutNode name="iconRect" styleLbl="node1">
          <dgm:alg type="sp"/>
          <dgm:shape xmlns:r="http://schemas.openxmlformats.org/officeDocument/2006/relationships" type="rect" r:blip="" blipPhldr="1">
            <dgm:adjLst/>
          </dgm:shape>
          <dgm:presOf/>
          <dgm:constrLst/>
          <dgm:ruleLst/>
        </dgm:layoutNode>
        <dgm:layoutNode name="spaceRect">
          <dgm:alg type="sp"/>
          <dgm:shape xmlns:r="http://schemas.openxmlformats.org/officeDocument/2006/relationships" r:blip="">
            <dgm:adjLst/>
          </dgm:shape>
          <dgm:presOf/>
          <dgm:constrLst/>
          <dgm:ruleLst/>
        </dgm:layoutNode>
        <dgm:layoutNode name="textRect" styleLbl="revTx">
          <dgm:varLst>
            <dgm:chMax val="1"/>
            <dgm:chPref val="1"/>
          </dgm:varLst>
          <dgm:alg type="tx">
            <dgm:param type="txAnchorVert" val="t"/>
          </dgm:alg>
          <dgm:shape xmlns:r="http://schemas.openxmlformats.org/officeDocument/2006/relationships" type="rect" r:blip="">
            <dgm:adjLst/>
          </dgm:shape>
          <dgm:presOf axis="self" ptType="node"/>
          <dgm:constrLst>
            <dgm:constr type="lMarg"/>
            <dgm:constr type="rMarg"/>
            <dgm:constr type="tMarg"/>
            <dgm:constr type="bMarg"/>
          </dgm:constrLst>
          <dgm:ruleLst>
            <dgm:rule type="primFontSz" val="11" fact="NaN" max="NaN"/>
            <dgm:rule type="h" val="INF" fact="NaN" max="NaN"/>
          </dgm:ruleLst>
        </dgm:layoutNode>
      </dgm:layoutNode>
      <dgm:forEach name="Name9" axis="followSib" ptType="sibTrans" cnt="1">
        <dgm:layoutNode name="sibTrans">
          <dgm:alg type="sp"/>
          <dgm:shape xmlns:r="http://schemas.openxmlformats.org/officeDocument/2006/relationships" r:blip="">
            <dgm:adjLst/>
          </dgm:shape>
          <dgm:presOf axis="self"/>
          <dgm:constrLst/>
          <dgm:ruleLst/>
        </dgm:layoutNode>
      </dgm:forEach>
    </dgm:forEach>
  </dgm:layoutNode>
  <dgm:extLst>
    <a:ext uri="{68A01E43-0DF5-4B5B-8FA6-DAF915123BFB}">
      <dgm1612:lstStyle xmlns:dgm1612="http://schemas.microsoft.com/office/drawing/2016/12/diagram">
        <a:lvl1pPr>
          <a:lnSpc>
            <a:spcPct val="100000"/>
          </a:lnSpc>
          <a:defRPr cap="all"/>
        </a:lvl1pPr>
      </dgm1612:lstStyle>
    </a:ext>
  </dgm:extLst>
</dgm:layoutDef>
</file>

<file path=ppt/diagrams/layout5.xml><?xml version="1.0" encoding="utf-8"?>
<dgm:layoutDef xmlns:dgm="http://schemas.openxmlformats.org/drawingml/2006/diagram" xmlns:a="http://schemas.openxmlformats.org/drawingml/2006/main" uniqueId="urn:microsoft.com/office/officeart/2005/8/layout/hProcess11">
  <dgm:title val=""/>
  <dgm:desc val=""/>
  <dgm:catLst>
    <dgm:cat type="process" pri="8000"/>
    <dgm:cat type="convert" pri="14000"/>
  </dgm:catLst>
  <dgm:sampData useDef="1">
    <dgm:dataModel>
      <dgm:pt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hoose name="Name1">
      <dgm:if name="Name2" func="var" arg="dir" op="equ" val="norm">
        <dgm:constrLst>
          <dgm:constr type="w" for="ch" forName="arrow" refType="w"/>
          <dgm:constr type="h" for="ch" forName="arrow" refType="h" fact="0.4"/>
          <dgm:constr type="ctrY" for="ch" forName="arrow" refType="h" fact="0.5"/>
          <dgm:constr type="l" for="ch" forName="arrow"/>
          <dgm:constr type="w" for="ch" forName="points" refType="w" fact="0.9"/>
          <dgm:constr type="h" for="ch" forName="points" refType="h"/>
          <dgm:constr type="t" for="ch" forName="points"/>
          <dgm:constr type="l" for="ch" forName="points"/>
        </dgm:constrLst>
      </dgm:if>
      <dgm:else name="Name3">
        <dgm:constrLst>
          <dgm:constr type="w" for="ch" forName="arrow" refType="w"/>
          <dgm:constr type="h" for="ch" forName="arrow" refType="h" fact="0.4"/>
          <dgm:constr type="ctrY" for="ch" forName="arrow" refType="h" fact="0.5"/>
          <dgm:constr type="r" for="ch" forName="arrow" refType="w"/>
          <dgm:constr type="w" for="ch" forName="points" refType="w" fact="0.9"/>
          <dgm:constr type="h" for="ch" forName="points" refType="h"/>
          <dgm:constr type="t" for="ch" forName="points"/>
          <dgm:constr type="r" for="ch" forName="points" refType="w"/>
        </dgm:constrLst>
      </dgm:else>
    </dgm:choose>
    <dgm:ruleLst/>
    <dgm:layoutNode name="arrow" styleLbl="bgShp">
      <dgm:alg type="sp"/>
      <dgm:choose name="Name4">
        <dgm:if name="Name5" func="var" arg="dir" op="equ" val="norm">
          <dgm:shape xmlns:r="http://schemas.openxmlformats.org/officeDocument/2006/relationships" type="notchedRightArrow" r:blip="">
            <dgm:adjLst/>
          </dgm:shape>
        </dgm:if>
        <dgm:else name="Name6">
          <dgm:shape xmlns:r="http://schemas.openxmlformats.org/officeDocument/2006/relationships" rot="180" type="notchedRightArrow" r:blip="">
            <dgm:adjLst/>
          </dgm:shape>
        </dgm:else>
      </dgm:choose>
      <dgm:presOf/>
      <dgm:constrLst/>
      <dgm:ruleLst/>
    </dgm:layoutNode>
    <dgm:layoutNode name="points">
      <dgm:choose name="Name7">
        <dgm:if name="Name8" func="var" arg="dir" op="equ" val="norm">
          <dgm:alg type="lin">
            <dgm:param type="linDir" val="fromL"/>
          </dgm:alg>
        </dgm:if>
        <dgm:else name="Name9">
          <dgm:alg type="lin">
            <dgm:param type="linDir" val="fromR"/>
          </dgm:alg>
        </dgm:else>
      </dgm:choose>
      <dgm:shape xmlns:r="http://schemas.openxmlformats.org/officeDocument/2006/relationships" r:blip="">
        <dgm:adjLst/>
      </dgm:shape>
      <dgm:presOf/>
      <dgm:constrLst>
        <dgm:constr type="w" for="ch" forName="compositeA" refType="w"/>
        <dgm:constr type="h" for="ch" forName="compositeA" refType="h"/>
        <dgm:constr type="w" for="ch" forName="compositeB" refType="w" refFor="ch" refForName="compositeA" op="equ"/>
        <dgm:constr type="h" for="ch" forName="compositeB" refType="h" refFor="ch" refForName="compositeA" op="equ"/>
        <dgm:constr type="primFontSz" for="des" ptType="node" op="equ" val="65"/>
        <dgm:constr type="w" for="ch" forName="space" refType="w" refFor="ch" refForName="compositeA" op="equ" fact="0.05"/>
      </dgm:constrLst>
      <dgm:ruleLst/>
      <dgm:forEach name="Name10" axis="ch" ptType="node">
        <dgm:choose name="Name11">
          <dgm:if name="Name12" axis="self" ptType="node" func="posOdd" op="equ" val="1">
            <dgm:layoutNode name="compositeA">
              <dgm:alg type="composite"/>
              <dgm:shape xmlns:r="http://schemas.openxmlformats.org/officeDocument/2006/relationships" r:blip="">
                <dgm:adjLst/>
              </dgm:shape>
              <dgm:presOf/>
              <dgm:constrLst>
                <dgm:constr type="w" for="ch" forName="textA" refType="w"/>
                <dgm:constr type="h" for="ch" forName="textA" refType="h" fact="0.4"/>
                <dgm:constr type="t" for="ch" forName="textA"/>
                <dgm:constr type="l" for="ch" forName="textA"/>
                <dgm:constr type="h" for="ch" forName="circleA" refType="h" fact="0.1"/>
                <dgm:constr type="h" for="ch" forName="circleA" refType="w" op="lte"/>
                <dgm:constr type="w" for="ch" forName="circleA" refType="h" refFor="ch" refForName="circleA" op="equ"/>
                <dgm:constr type="ctrY" for="ch" forName="circleA" refType="h" fact="0.5"/>
                <dgm:constr type="ctrX" for="ch" forName="circleA" refType="w" refFor="ch" refForName="textA" fact="0.5"/>
                <dgm:constr type="w" for="ch" forName="spaceA" refType="w"/>
                <dgm:constr type="h" for="ch" forName="spaceA" refType="h" fact="0.4"/>
                <dgm:constr type="b" for="ch" forName="spaceA" refType="h"/>
                <dgm:constr type="l" for="ch" forName="spaceA"/>
              </dgm:constrLst>
              <dgm:ruleLst/>
              <dgm:layoutNode name="textA" styleLbl="revTx">
                <dgm:varLst>
                  <dgm:bulletEnabled val="1"/>
                </dgm:varLst>
                <dgm:alg type="tx">
                  <dgm:param type="txAnchorVert" val="b"/>
                  <dgm:param type="txAnchorVertCh" val="b"/>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A">
                <dgm:alg type="sp"/>
                <dgm:shape xmlns:r="http://schemas.openxmlformats.org/officeDocument/2006/relationships" type="ellipse" r:blip="">
                  <dgm:adjLst/>
                </dgm:shape>
                <dgm:presOf/>
                <dgm:constrLst/>
                <dgm:ruleLst/>
              </dgm:layoutNode>
              <dgm:layoutNode name="spaceA">
                <dgm:alg type="sp"/>
                <dgm:shape xmlns:r="http://schemas.openxmlformats.org/officeDocument/2006/relationships" r:blip="">
                  <dgm:adjLst/>
                </dgm:shape>
                <dgm:presOf/>
                <dgm:constrLst/>
                <dgm:ruleLst/>
              </dgm:layoutNode>
            </dgm:layoutNode>
          </dgm:if>
          <dgm:else name="Name13">
            <dgm:layoutNode name="compositeB">
              <dgm:alg type="composite"/>
              <dgm:shape xmlns:r="http://schemas.openxmlformats.org/officeDocument/2006/relationships" r:blip="">
                <dgm:adjLst/>
              </dgm:shape>
              <dgm:presOf/>
              <dgm:constrLst>
                <dgm:constr type="w" for="ch" forName="textB" refType="w"/>
                <dgm:constr type="h" for="ch" forName="textB" refType="h" fact="0.4"/>
                <dgm:constr type="b" for="ch" forName="textB" refType="h"/>
                <dgm:constr type="l" for="ch" forName="textB"/>
                <dgm:constr type="h" for="ch" forName="circleB" refType="h" fact="0.1"/>
                <dgm:constr type="w" for="ch" forName="circleB" refType="h" refFor="ch" refForName="circleB" op="equ"/>
                <dgm:constr type="h" for="ch" forName="circleB" refType="w" op="lte"/>
                <dgm:constr type="ctrY" for="ch" forName="circleB" refType="h" fact="0.5"/>
                <dgm:constr type="ctrX" for="ch" forName="circleB" refType="w" refFor="ch" refForName="textB" fact="0.5"/>
                <dgm:constr type="w" for="ch" forName="spaceB" refType="w"/>
                <dgm:constr type="h" for="ch" forName="spaceB" refType="h" fact="0.4"/>
                <dgm:constr type="t" for="ch" forName="spaceB"/>
                <dgm:constr type="l" for="ch" forName="spaceB"/>
              </dgm:constrLst>
              <dgm:ruleLst/>
              <dgm:layoutNode name="textB" styleLbl="revTx">
                <dgm:varLst>
                  <dgm:bulletEnabled val="1"/>
                </dgm:varLst>
                <dgm:alg type="tx">
                  <dgm:param type="txAnchorVert" val="t"/>
                  <dgm:param type="txAnchorVertCh" val="t"/>
                  <dgm:param type="txAnchorHorzCh" val="ctr"/>
                </dgm:alg>
                <dgm:shape xmlns:r="http://schemas.openxmlformats.org/officeDocument/2006/relationships" type="rect" r:blip="">
                  <dgm:adjLst/>
                </dgm:shape>
                <dgm:presOf axis="desOrSelf" ptType="node"/>
                <dgm:constrLst/>
                <dgm:ruleLst>
                  <dgm:rule type="primFontSz" val="5" fact="NaN" max="NaN"/>
                </dgm:ruleLst>
              </dgm:layoutNode>
              <dgm:layoutNode name="circleB">
                <dgm:alg type="sp"/>
                <dgm:shape xmlns:r="http://schemas.openxmlformats.org/officeDocument/2006/relationships" type="ellipse" r:blip="">
                  <dgm:adjLst/>
                </dgm:shape>
                <dgm:presOf/>
                <dgm:constrLst/>
                <dgm:ruleLst/>
              </dgm:layoutNode>
              <dgm:layoutNode name="spaceB">
                <dgm:alg type="sp"/>
                <dgm:shape xmlns:r="http://schemas.openxmlformats.org/officeDocument/2006/relationships" r:blip="">
                  <dgm:adjLst/>
                </dgm:shape>
                <dgm:presOf/>
                <dgm:constrLst/>
                <dgm:ruleLst/>
              </dgm:layoutNode>
            </dgm:layoutNode>
          </dgm:else>
        </dgm:choose>
        <dgm:forEach name="Name14" axis="followSib" ptType="sibTrans" cnt="1">
          <dgm:layoutNode name="space">
            <dgm:alg type="sp"/>
            <dgm:shape xmlns:r="http://schemas.openxmlformats.org/officeDocument/2006/relationships" r:blip="">
              <dgm:adjLst/>
            </dgm:shape>
            <dgm:presOf/>
            <dgm:constrLst/>
            <dgm:ruleLst/>
          </dgm:layoutNode>
        </dgm:forEach>
      </dgm:forEach>
    </dgm:layoutNode>
  </dgm:layoutNode>
</dgm:layoutDef>
</file>

<file path=ppt/diagrams/layout6.xml><?xml version="1.0" encoding="utf-8"?>
<dgm:layoutDef xmlns:dgm="http://schemas.openxmlformats.org/drawingml/2006/diagram" xmlns:a="http://schemas.openxmlformats.org/drawingml/2006/main" uniqueId="urn:microsoft.com/office/officeart/2005/8/layout/default">
  <dgm:title val=""/>
  <dgm:desc val=""/>
  <dgm:catLst>
    <dgm:cat type="list" pri="4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diagram">
    <dgm:varLst>
      <dgm:dir/>
      <dgm:resizeHandles val="exact"/>
    </dgm:varLst>
    <dgm:choose name="Name0">
      <dgm:if name="Name1" func="var" arg="dir" op="equ" val="norm">
        <dgm:alg type="snake">
          <dgm:param type="grDir" val="tL"/>
          <dgm:param type="flowDir" val="row"/>
          <dgm:param type="contDir" val="sameDir"/>
          <dgm:param type="off" val="ctr"/>
        </dgm:alg>
      </dgm:if>
      <dgm:else name="Name2">
        <dgm:alg type="snake">
          <dgm:param type="grDir" val="tR"/>
          <dgm:param type="flowDir" val="row"/>
          <dgm:param type="contDir" val="sameDir"/>
          <dgm:param type="off" val="ctr"/>
        </dgm:alg>
      </dgm:else>
    </dgm:choose>
    <dgm:shape xmlns:r="http://schemas.openxmlformats.org/officeDocument/2006/relationships" r:blip="">
      <dgm:adjLst/>
    </dgm:shape>
    <dgm:presOf/>
    <dgm:constrLst>
      <dgm:constr type="w" for="ch" forName="node" refType="w"/>
      <dgm:constr type="h" for="ch" forName="node" refType="w" refFor="ch" refForName="node" fact="0.6"/>
      <dgm:constr type="w" for="ch" forName="sibTrans" refType="w" refFor="ch" refForName="node" fact="0.1"/>
      <dgm:constr type="sp" refType="w" refFor="ch" refForName="sibTrans"/>
      <dgm:constr type="primFontSz" for="ch" forName="node" op="equ" val="65"/>
    </dgm:constrLst>
    <dgm:ruleLst/>
    <dgm:forEach name="Name3" axis="ch" ptType="node">
      <dgm:layoutNode name="node">
        <dgm:varLst>
          <dgm:bulletEnabled val="1"/>
        </dgm:varLst>
        <dgm:alg type="tx"/>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forEach name="Name4"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0-01-27T17:44:36.109"/>
    </inkml:context>
    <inkml:brush xml:id="br0">
      <inkml:brushProperty name="width" value="0.3" units="cm"/>
      <inkml:brushProperty name="height" value="0.6" units="cm"/>
      <inkml:brushProperty name="color" value="#D9AEFF"/>
      <inkml:brushProperty name="tip" value="rectangle"/>
      <inkml:brushProperty name="rasterOp" value="maskPen"/>
      <inkml:brushProperty name="ignorePressure" value="1"/>
    </inkml:brush>
  </inkml:definitions>
  <inkml:trace contextRef="#ctx0" brushRef="#br0">9416 349,'-70'-4,"0"-2,0-4,1-3,-25-10,8 3,-239-58,82 17,-126-10,278 62,-2 3,1 4,-10 5,-274 27,52-2,30-17,1-12,-260-37,-17-12,-418 21,-16 33,856 1,0 5,1 8,-13 8,-108 30,-55 29,-195 72,387-110,2 6,-106 61,185-84,1 2,2 2,1 3,2 1,1 2,-9 15,-53 65,-57 92,98-124,5 3,3 3,4 2,4 3,5 1,-22 80,51-126,2 2,3 0,2 0,1 31,7 230,3-160,-4-125,3 166,10 4,-6-136,2 0,4-1,3 0,2-1,4 1,23 43,4-2,5-2,14 14,59 80,17 6,-64-99,5-3,4-4,4-4,4-4,93 65,69 33,68 25,-184-117,118 103,-148-109,-66-57,1-1,2-3,1-1,1-4,1-1,1-3,1-2,46 9,80 8,1-7,20-7,8 3,87 4,87-10,300-17,-385-4,591 2,2691-38,-2889 25,864-49,258-180,-1203 150,53 23,3 34,-172 11,-331 13,0-6,89-26,-165 24,-1-4,-1-4,-1-4,-2-3,35-23,-13 0,-2-4,-3-5,-2-4,-5-4,48-51,-109 90,-2-1,-1-2,5-12,39-51,-19 33,23-27,-5-2,45-83,-98 146,-1-1,-1 0,-3-1,-1-1,-1-1,-2 1,-2-2,-2 1,-1-1,-1-22,-6-8,-3 1,-2 0,-4 1,-3 0,-2 0,-4 2,-2 0,-3 1,-3 2,-36-59,5 25,-3 3,-5 3,-4 2,-3 4,-4 3,-36-25,-19-7,-4 6,-5 7,-35-14,-64-25,-165-67,116 81,-94-19,-308-82,628 207,-340-116,90 28,-109-14,246 89,-1 7,-175-1,-42-4,65-10,-260-28,-1 34,474 40,0 5,1 5,-50 15,51-8,0-4,-1-6,-53-4,-685-11,829 3</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CB8BE9E-C586-4A8C-841C-29EA23A53A39}" type="datetimeFigureOut">
              <a:rPr lang="en-GB" smtClean="0"/>
              <a:t>27/01/2020</a:t>
            </a:fld>
            <a:endParaRPr lang="en-GB"/>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GB"/>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0E0B01A-D56E-43F6-8694-42B279D4776D}" type="slidenum">
              <a:rPr lang="en-GB" smtClean="0"/>
              <a:t>‹#›</a:t>
            </a:fld>
            <a:endParaRPr lang="en-GB"/>
          </a:p>
        </p:txBody>
      </p:sp>
    </p:spTree>
    <p:extLst>
      <p:ext uri="{BB962C8B-B14F-4D97-AF65-F5344CB8AC3E}">
        <p14:creationId xmlns:p14="http://schemas.microsoft.com/office/powerpoint/2010/main" val="16882822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58B5F9-BE28-497C-ADBE-9351A80ABBB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95099629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758B5F9-BE28-497C-ADBE-9351A80ABBB9}" type="slidenum">
              <a:rPr lang="en-GB" smtClean="0"/>
              <a:t>14</a:t>
            </a:fld>
            <a:endParaRPr lang="en-GB"/>
          </a:p>
        </p:txBody>
      </p:sp>
    </p:spTree>
    <p:extLst>
      <p:ext uri="{BB962C8B-B14F-4D97-AF65-F5344CB8AC3E}">
        <p14:creationId xmlns:p14="http://schemas.microsoft.com/office/powerpoint/2010/main" val="1826745075"/>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758B5F9-BE28-497C-ADBE-9351A80ABBB9}" type="slidenum">
              <a:rPr lang="en-GB" smtClean="0"/>
              <a:t>15</a:t>
            </a:fld>
            <a:endParaRPr lang="en-GB"/>
          </a:p>
        </p:txBody>
      </p:sp>
    </p:spTree>
    <p:extLst>
      <p:ext uri="{BB962C8B-B14F-4D97-AF65-F5344CB8AC3E}">
        <p14:creationId xmlns:p14="http://schemas.microsoft.com/office/powerpoint/2010/main" val="271104978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758B5F9-BE28-497C-ADBE-9351A80ABBB9}" type="slidenum">
              <a:rPr lang="en-GB" smtClean="0"/>
              <a:t>20</a:t>
            </a:fld>
            <a:endParaRPr lang="en-GB"/>
          </a:p>
        </p:txBody>
      </p:sp>
    </p:spTree>
    <p:extLst>
      <p:ext uri="{BB962C8B-B14F-4D97-AF65-F5344CB8AC3E}">
        <p14:creationId xmlns:p14="http://schemas.microsoft.com/office/powerpoint/2010/main" val="2788842844"/>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GB" dirty="0"/>
              <a:t>Section 4.90/1 of the Care Act Statutory Guidance talks about the integration of housing services, alongside ASC &amp; health, and where it will contribute to BCF priorities i.e. reducing acute admissions.</a:t>
            </a:r>
          </a:p>
          <a:p>
            <a:pPr defTabSz="915772">
              <a:defRPr/>
            </a:pPr>
            <a:endParaRPr lang="en-GB" dirty="0"/>
          </a:p>
          <a:p>
            <a:pPr defTabSz="915772">
              <a:defRPr/>
            </a:pPr>
            <a:r>
              <a:rPr lang="en-GB" dirty="0"/>
              <a:t>This integration and collaboration can happen in big and small ways – in some towns/cities street outreach team have an embedded social worker, in some cases it means agreeing fast-track processes for homeless referrals, in others it simply means that both homelessness and safeguarding practitioners are well informed about the key issues on both sides and commit to work together. </a:t>
            </a:r>
          </a:p>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58B5F9-BE28-497C-ADBE-9351A80ABBB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21</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1641923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758B5F9-BE28-497C-ADBE-9351A80ABBB9}" type="slidenum">
              <a:rPr lang="en-GB" smtClean="0"/>
              <a:t>22</a:t>
            </a:fld>
            <a:endParaRPr lang="en-GB"/>
          </a:p>
        </p:txBody>
      </p:sp>
    </p:spTree>
    <p:extLst>
      <p:ext uri="{BB962C8B-B14F-4D97-AF65-F5344CB8AC3E}">
        <p14:creationId xmlns:p14="http://schemas.microsoft.com/office/powerpoint/2010/main" val="16041262"/>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15772">
              <a:defRPr/>
            </a:pPr>
            <a:r>
              <a:rPr lang="en-GB" dirty="0"/>
              <a:t>1 full review has been conducted since implementation, 3 underway</a:t>
            </a:r>
          </a:p>
          <a:p>
            <a:endParaRPr lang="en-GB" dirty="0"/>
          </a:p>
          <a:p>
            <a:r>
              <a:rPr lang="en-GB" dirty="0"/>
              <a:t>The process has six stages – notification, initial screening, calls for evidence, review, conclusion and follow-up</a:t>
            </a:r>
          </a:p>
        </p:txBody>
      </p:sp>
      <p:sp>
        <p:nvSpPr>
          <p:cNvPr id="4" name="Slide Number Placeholder 3"/>
          <p:cNvSpPr>
            <a:spLocks noGrp="1"/>
          </p:cNvSpPr>
          <p:nvPr>
            <p:ph type="sldNum" sz="quarter" idx="5"/>
          </p:nvPr>
        </p:nvSpPr>
        <p:spPr/>
        <p:txBody>
          <a:bodyPr/>
          <a:lstStyle/>
          <a:p>
            <a:fld id="{6758B5F9-BE28-497C-ADBE-9351A80ABBB9}" type="slidenum">
              <a:rPr lang="en-GB" smtClean="0"/>
              <a:t>24</a:t>
            </a:fld>
            <a:endParaRPr lang="en-GB"/>
          </a:p>
        </p:txBody>
      </p:sp>
    </p:spTree>
    <p:extLst>
      <p:ext uri="{BB962C8B-B14F-4D97-AF65-F5344CB8AC3E}">
        <p14:creationId xmlns:p14="http://schemas.microsoft.com/office/powerpoint/2010/main" val="1714940464"/>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758B5F9-BE28-497C-ADBE-9351A80ABBB9}" type="slidenum">
              <a:rPr lang="en-GB" smtClean="0"/>
              <a:t>25</a:t>
            </a:fld>
            <a:endParaRPr lang="en-GB"/>
          </a:p>
        </p:txBody>
      </p:sp>
    </p:spTree>
    <p:extLst>
      <p:ext uri="{BB962C8B-B14F-4D97-AF65-F5344CB8AC3E}">
        <p14:creationId xmlns:p14="http://schemas.microsoft.com/office/powerpoint/2010/main" val="278269827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2322" name="Slide Image Placeholder 1"/>
          <p:cNvSpPr>
            <a:spLocks noGrp="1" noRot="1" noChangeAspect="1" noTextEdit="1"/>
          </p:cNvSpPr>
          <p:nvPr>
            <p:ph type="sldImg"/>
          </p:nvPr>
        </p:nvSpPr>
        <p:spPr>
          <a:ln/>
        </p:spPr>
      </p:sp>
      <p:sp>
        <p:nvSpPr>
          <p:cNvPr id="312323" name="Notes Placeholder 2"/>
          <p:cNvSpPr>
            <a:spLocks noGrp="1"/>
          </p:cNvSpPr>
          <p:nvPr>
            <p:ph type="body" idx="1"/>
          </p:nvPr>
        </p:nvSpPr>
        <p:spPr>
          <a:noFill/>
        </p:spPr>
        <p:txBody>
          <a:bodyPr/>
          <a:lstStyle/>
          <a:p>
            <a:r>
              <a:rPr lang="en-GB" altLang="en-US" dirty="0">
                <a:latin typeface="Arial" pitchFamily="34" charset="0"/>
              </a:rPr>
              <a:t>Mention that many of the resources you need are in the same building as you.</a:t>
            </a:r>
          </a:p>
        </p:txBody>
      </p:sp>
      <p:sp>
        <p:nvSpPr>
          <p:cNvPr id="312324" name="Slide Number Placeholder 3"/>
          <p:cNvSpPr>
            <a:spLocks noGrp="1"/>
          </p:cNvSpPr>
          <p:nvPr>
            <p:ph type="sldNum" sz="quarter" idx="5"/>
          </p:nvPr>
        </p:nvSpPr>
        <p:spPr>
          <a:noFill/>
        </p:spPr>
        <p:txBody>
          <a:bodyPr/>
          <a:lstStyle>
            <a:lvl1pPr defTabSz="911002">
              <a:defRPr>
                <a:solidFill>
                  <a:schemeClr val="tx1"/>
                </a:solidFill>
                <a:latin typeface="Arial" pitchFamily="34" charset="0"/>
              </a:defRPr>
            </a:lvl1pPr>
            <a:lvl2pPr marL="744064" indent="-286179" defTabSz="911002">
              <a:defRPr>
                <a:solidFill>
                  <a:schemeClr val="tx1"/>
                </a:solidFill>
                <a:latin typeface="Arial" pitchFamily="34" charset="0"/>
              </a:defRPr>
            </a:lvl2pPr>
            <a:lvl3pPr marL="1144715" indent="-228943" defTabSz="911002">
              <a:defRPr>
                <a:solidFill>
                  <a:schemeClr val="tx1"/>
                </a:solidFill>
                <a:latin typeface="Arial" pitchFamily="34" charset="0"/>
              </a:defRPr>
            </a:lvl3pPr>
            <a:lvl4pPr marL="1602600" indent="-228943" defTabSz="911002">
              <a:defRPr>
                <a:solidFill>
                  <a:schemeClr val="tx1"/>
                </a:solidFill>
                <a:latin typeface="Arial" pitchFamily="34" charset="0"/>
              </a:defRPr>
            </a:lvl4pPr>
            <a:lvl5pPr marL="2060486" indent="-228943" defTabSz="911002">
              <a:defRPr>
                <a:solidFill>
                  <a:schemeClr val="tx1"/>
                </a:solidFill>
                <a:latin typeface="Arial" pitchFamily="34" charset="0"/>
              </a:defRPr>
            </a:lvl5pPr>
            <a:lvl6pPr marL="2518372" indent="-228943" defTabSz="911002" eaLnBrk="0" fontAlgn="base" hangingPunct="0">
              <a:spcBef>
                <a:spcPct val="0"/>
              </a:spcBef>
              <a:spcAft>
                <a:spcPct val="0"/>
              </a:spcAft>
              <a:defRPr>
                <a:solidFill>
                  <a:schemeClr val="tx1"/>
                </a:solidFill>
                <a:latin typeface="Arial" pitchFamily="34" charset="0"/>
              </a:defRPr>
            </a:lvl6pPr>
            <a:lvl7pPr marL="2976258" indent="-228943" defTabSz="911002" eaLnBrk="0" fontAlgn="base" hangingPunct="0">
              <a:spcBef>
                <a:spcPct val="0"/>
              </a:spcBef>
              <a:spcAft>
                <a:spcPct val="0"/>
              </a:spcAft>
              <a:defRPr>
                <a:solidFill>
                  <a:schemeClr val="tx1"/>
                </a:solidFill>
                <a:latin typeface="Arial" pitchFamily="34" charset="0"/>
              </a:defRPr>
            </a:lvl7pPr>
            <a:lvl8pPr marL="3434144" indent="-228943" defTabSz="911002" eaLnBrk="0" fontAlgn="base" hangingPunct="0">
              <a:spcBef>
                <a:spcPct val="0"/>
              </a:spcBef>
              <a:spcAft>
                <a:spcPct val="0"/>
              </a:spcAft>
              <a:defRPr>
                <a:solidFill>
                  <a:schemeClr val="tx1"/>
                </a:solidFill>
                <a:latin typeface="Arial" pitchFamily="34" charset="0"/>
              </a:defRPr>
            </a:lvl8pPr>
            <a:lvl9pPr marL="3892029" indent="-228943" defTabSz="911002" eaLnBrk="0" fontAlgn="base" hangingPunct="0">
              <a:spcBef>
                <a:spcPct val="0"/>
              </a:spcBef>
              <a:spcAft>
                <a:spcPct val="0"/>
              </a:spcAft>
              <a:defRPr>
                <a:solidFill>
                  <a:schemeClr val="tx1"/>
                </a:solidFill>
                <a:latin typeface="Arial" pitchFamily="34" charset="0"/>
              </a:defRPr>
            </a:lvl9pPr>
          </a:lstStyle>
          <a:p>
            <a:fld id="{61DA65F0-DC03-4A93-8EC7-0FA7EDE15425}" type="slidenum">
              <a:rPr lang="en-US" altLang="en-US">
                <a:ea typeface="ＭＳ Ｐゴシック" pitchFamily="34" charset="-128"/>
              </a:rPr>
              <a:pPr/>
              <a:t>26</a:t>
            </a:fld>
            <a:endParaRPr lang="en-US" altLang="en-US">
              <a:ea typeface="ＭＳ Ｐゴシック" pitchFamily="34" charset="-128"/>
            </a:endParaRPr>
          </a:p>
        </p:txBody>
      </p:sp>
    </p:spTree>
    <p:extLst>
      <p:ext uri="{BB962C8B-B14F-4D97-AF65-F5344CB8AC3E}">
        <p14:creationId xmlns:p14="http://schemas.microsoft.com/office/powerpoint/2010/main" val="354242457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Explain the learning objectives of the course</a:t>
            </a:r>
          </a:p>
          <a:p>
            <a:endParaRPr lang="en-GB" dirty="0"/>
          </a:p>
          <a:p>
            <a:r>
              <a:rPr lang="en-GB" dirty="0"/>
              <a:t>Explain what is not included – not covering the care and support needs assessment part of the Care </a:t>
            </a:r>
            <a:r>
              <a:rPr lang="en-GB" dirty="0" err="1"/>
              <a:t>Actit</a:t>
            </a:r>
            <a:r>
              <a:rPr lang="en-GB" dirty="0"/>
              <a:t> is not a ‘how to’, we’ll be considering some more practical sessions for next year</a:t>
            </a:r>
          </a:p>
          <a:p>
            <a:endParaRPr lang="en-GB" dirty="0"/>
          </a:p>
          <a:p>
            <a:endParaRPr lang="en-GB" dirty="0"/>
          </a:p>
        </p:txBody>
      </p:sp>
      <p:sp>
        <p:nvSpPr>
          <p:cNvPr id="4" name="Slide Number Placeholder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58B5F9-BE28-497C-ADBE-9351A80ABBB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34623161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Talk about intersectionality and the impact of identity in particular on homelessness ( e.g. LGBT+, women, disabled people)</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58B5F9-BE28-497C-ADBE-9351A80ABBB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240292582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58B5F9-BE28-497C-ADBE-9351A80ABBB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7</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2710402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58B5F9-BE28-497C-ADBE-9351A80ABBB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8</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117320206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‘care and support needs’ as defined by the Act, not necessarily the same definitions as those applied by other organisations.</a:t>
            </a:r>
          </a:p>
          <a:p>
            <a:endParaRPr lang="en-GB" dirty="0"/>
          </a:p>
          <a:p>
            <a:r>
              <a:rPr lang="en-GB" dirty="0"/>
              <a:t>However, if someone is receiving treatment for severe/enduring mental or physical health conditions then it is highly likely that this person would qualify.</a:t>
            </a:r>
          </a:p>
        </p:txBody>
      </p:sp>
      <p:sp>
        <p:nvSpPr>
          <p:cNvPr id="4" name="Slide Number Placeholder 3"/>
          <p:cNvSpPr>
            <a:spLocks noGrp="1"/>
          </p:cNvSpPr>
          <p:nvPr>
            <p:ph type="sldNum" sz="quarter" idx="5"/>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6758B5F9-BE28-497C-ADBE-9351A80ABBB9}" type="slidenum">
              <a:rPr kumimoji="0" lang="en-GB" sz="1200" b="0" i="0" u="none" strike="noStrike" kern="1200" cap="none" spc="0" normalizeH="0" baseline="0" noProof="0" smtClean="0">
                <a:ln>
                  <a:noFill/>
                </a:ln>
                <a:solidFill>
                  <a:prstClr val="black"/>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9</a:t>
            </a:fld>
            <a:endParaRPr kumimoji="0" lang="en-GB" sz="1200" b="0" i="0" u="none" strike="noStrike" kern="1200" cap="none" spc="0" normalizeH="0" baseline="0" noProof="0">
              <a:ln>
                <a:noFill/>
              </a:ln>
              <a:solidFill>
                <a:prstClr val="black"/>
              </a:solidFill>
              <a:effectLst/>
              <a:uLnTx/>
              <a:uFillTx/>
              <a:latin typeface="Calibri"/>
              <a:ea typeface="+mn-ea"/>
              <a:cs typeface="+mn-cs"/>
            </a:endParaRPr>
          </a:p>
        </p:txBody>
      </p:sp>
    </p:spTree>
    <p:extLst>
      <p:ext uri="{BB962C8B-B14F-4D97-AF65-F5344CB8AC3E}">
        <p14:creationId xmlns:p14="http://schemas.microsoft.com/office/powerpoint/2010/main" val="45214449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GB" dirty="0"/>
              <a:t>Partnership &amp; prevention are those associated specifically with the Haringey strategic priority associated with homelessness by SAB – but all apply equally.</a:t>
            </a:r>
          </a:p>
        </p:txBody>
      </p:sp>
      <p:sp>
        <p:nvSpPr>
          <p:cNvPr id="4" name="Slide Number Placeholder 3"/>
          <p:cNvSpPr>
            <a:spLocks noGrp="1"/>
          </p:cNvSpPr>
          <p:nvPr>
            <p:ph type="sldNum" sz="quarter" idx="5"/>
          </p:nvPr>
        </p:nvSpPr>
        <p:spPr/>
        <p:txBody>
          <a:bodyPr/>
          <a:lstStyle/>
          <a:p>
            <a:fld id="{6758B5F9-BE28-497C-ADBE-9351A80ABBB9}" type="slidenum">
              <a:rPr lang="en-GB" smtClean="0"/>
              <a:t>11</a:t>
            </a:fld>
            <a:endParaRPr lang="en-GB"/>
          </a:p>
        </p:txBody>
      </p:sp>
    </p:spTree>
    <p:extLst>
      <p:ext uri="{BB962C8B-B14F-4D97-AF65-F5344CB8AC3E}">
        <p14:creationId xmlns:p14="http://schemas.microsoft.com/office/powerpoint/2010/main" val="164362837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dirty="0"/>
          </a:p>
        </p:txBody>
      </p:sp>
      <p:sp>
        <p:nvSpPr>
          <p:cNvPr id="4" name="Slide Number Placeholder 3"/>
          <p:cNvSpPr>
            <a:spLocks noGrp="1"/>
          </p:cNvSpPr>
          <p:nvPr>
            <p:ph type="sldNum" sz="quarter" idx="5"/>
          </p:nvPr>
        </p:nvSpPr>
        <p:spPr/>
        <p:txBody>
          <a:bodyPr/>
          <a:lstStyle/>
          <a:p>
            <a:fld id="{6758B5F9-BE28-497C-ADBE-9351A80ABBB9}" type="slidenum">
              <a:rPr lang="en-GB" smtClean="0"/>
              <a:t>12</a:t>
            </a:fld>
            <a:endParaRPr lang="en-GB"/>
          </a:p>
        </p:txBody>
      </p:sp>
    </p:spTree>
    <p:extLst>
      <p:ext uri="{BB962C8B-B14F-4D97-AF65-F5344CB8AC3E}">
        <p14:creationId xmlns:p14="http://schemas.microsoft.com/office/powerpoint/2010/main" val="10352598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Can you think of examples of situations where someone’s homelessness, or fear of homelessness, might put them at increased risk of abuse or neglect? </a:t>
            </a:r>
          </a:p>
          <a:p>
            <a:endParaRPr lang="en-US" dirty="0"/>
          </a:p>
          <a:p>
            <a:r>
              <a:rPr lang="en-US" dirty="0"/>
              <a:t>Women experiencing DV</a:t>
            </a:r>
          </a:p>
          <a:p>
            <a:r>
              <a:rPr lang="en-US" dirty="0"/>
              <a:t>Women unable to pay rent to keep accommodation</a:t>
            </a:r>
          </a:p>
          <a:p>
            <a:r>
              <a:rPr lang="en-US" dirty="0"/>
              <a:t>Someone living in a hostel being abused by staff, afraid they will lose their home</a:t>
            </a:r>
          </a:p>
          <a:p>
            <a:r>
              <a:rPr lang="en-US" dirty="0"/>
              <a:t>Someone who is addicted being exploited by drug dealer to make money, forced to commit crime</a:t>
            </a:r>
          </a:p>
          <a:p>
            <a:r>
              <a:rPr lang="en-US" dirty="0"/>
              <a:t>Learning disabled care leavers with no accommodation – county lines/drug dealing/gangs</a:t>
            </a:r>
          </a:p>
          <a:p>
            <a:r>
              <a:rPr lang="en-US" dirty="0"/>
              <a:t>Someone who is mentally ill, thus in receipt of increased benefits being exploited and bullied for money</a:t>
            </a:r>
          </a:p>
          <a:p>
            <a:r>
              <a:rPr lang="en-US" dirty="0"/>
              <a:t>A long term rough sleeper who has been so </a:t>
            </a:r>
            <a:r>
              <a:rPr lang="en-US" dirty="0" err="1"/>
              <a:t>traumatised</a:t>
            </a:r>
            <a:r>
              <a:rPr lang="en-US" dirty="0"/>
              <a:t> by living on the streets that he no longer cares for himself </a:t>
            </a:r>
          </a:p>
          <a:p>
            <a:endParaRPr lang="en-US" dirty="0"/>
          </a:p>
        </p:txBody>
      </p:sp>
      <p:sp>
        <p:nvSpPr>
          <p:cNvPr id="4" name="Slide Number Placeholder 3"/>
          <p:cNvSpPr>
            <a:spLocks noGrp="1"/>
          </p:cNvSpPr>
          <p:nvPr>
            <p:ph type="sldNum" sz="quarter" idx="5"/>
          </p:nvPr>
        </p:nvSpPr>
        <p:spPr/>
        <p:txBody>
          <a:bodyPr/>
          <a:lstStyle/>
          <a:p>
            <a:fld id="{6758B5F9-BE28-497C-ADBE-9351A80ABBB9}" type="slidenum">
              <a:rPr lang="en-GB" smtClean="0"/>
              <a:t>13</a:t>
            </a:fld>
            <a:endParaRPr lang="en-GB"/>
          </a:p>
        </p:txBody>
      </p:sp>
    </p:spTree>
    <p:extLst>
      <p:ext uri="{BB962C8B-B14F-4D97-AF65-F5344CB8AC3E}">
        <p14:creationId xmlns:p14="http://schemas.microsoft.com/office/powerpoint/2010/main" val="4248667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0E19EC9-0CC6-48CD-9DEE-32A12CA99983}"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686629-ED48-4FB2-B7A4-DF7FEB896337}" type="slidenum">
              <a:rPr lang="en-GB" smtClean="0"/>
              <a:t>‹#›</a:t>
            </a:fld>
            <a:endParaRPr lang="en-GB"/>
          </a:p>
        </p:txBody>
      </p:sp>
    </p:spTree>
    <p:extLst>
      <p:ext uri="{BB962C8B-B14F-4D97-AF65-F5344CB8AC3E}">
        <p14:creationId xmlns:p14="http://schemas.microsoft.com/office/powerpoint/2010/main" val="200672852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E19EC9-0CC6-48CD-9DEE-32A12CA99983}"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686629-ED48-4FB2-B7A4-DF7FEB896337}" type="slidenum">
              <a:rPr lang="en-GB" smtClean="0"/>
              <a:t>‹#›</a:t>
            </a:fld>
            <a:endParaRPr lang="en-GB"/>
          </a:p>
        </p:txBody>
      </p:sp>
    </p:spTree>
    <p:extLst>
      <p:ext uri="{BB962C8B-B14F-4D97-AF65-F5344CB8AC3E}">
        <p14:creationId xmlns:p14="http://schemas.microsoft.com/office/powerpoint/2010/main" val="25436805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E19EC9-0CC6-48CD-9DEE-32A12CA99983}"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686629-ED48-4FB2-B7A4-DF7FEB896337}" type="slidenum">
              <a:rPr lang="en-GB" smtClean="0"/>
              <a:t>‹#›</a:t>
            </a:fld>
            <a:endParaRPr lang="en-GB"/>
          </a:p>
        </p:txBody>
      </p:sp>
    </p:spTree>
    <p:extLst>
      <p:ext uri="{BB962C8B-B14F-4D97-AF65-F5344CB8AC3E}">
        <p14:creationId xmlns:p14="http://schemas.microsoft.com/office/powerpoint/2010/main" val="333426594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cSld name="Slide Type 1">
    <p:spTree>
      <p:nvGrpSpPr>
        <p:cNvPr id="1" name=""/>
        <p:cNvGrpSpPr/>
        <p:nvPr/>
      </p:nvGrpSpPr>
      <p:grpSpPr>
        <a:xfrm>
          <a:off x="0" y="0"/>
          <a:ext cx="0" cy="0"/>
          <a:chOff x="0" y="0"/>
          <a:chExt cx="0" cy="0"/>
        </a:xfrm>
      </p:grpSpPr>
      <p:sp>
        <p:nvSpPr>
          <p:cNvPr id="6" name="Text Placeholder 5"/>
          <p:cNvSpPr>
            <a:spLocks noGrp="1"/>
          </p:cNvSpPr>
          <p:nvPr>
            <p:ph type="body" sz="quarter" idx="15"/>
          </p:nvPr>
        </p:nvSpPr>
        <p:spPr>
          <a:xfrm>
            <a:off x="457200" y="1231900"/>
            <a:ext cx="8229600" cy="4894263"/>
          </a:xfrm>
          <a:prstGeom prst="rect">
            <a:avLst/>
          </a:prstGeom>
        </p:spPr>
        <p:txBody>
          <a:bodyPr anchor="ctr" anchorCtr="1"/>
          <a:lstStyle>
            <a:lvl1pPr marL="0" indent="0" algn="ctr">
              <a:buNone/>
              <a:defRPr sz="2400" b="0" i="0" baseline="0">
                <a:solidFill>
                  <a:schemeClr val="tx1"/>
                </a:solidFill>
                <a:latin typeface="Arial"/>
                <a:cs typeface="Arial"/>
              </a:defRPr>
            </a:lvl1pPr>
          </a:lstStyle>
          <a:p>
            <a:pPr lvl="0"/>
            <a:r>
              <a:rPr lang="en-US"/>
              <a:t>Click to edit Master text styles</a:t>
            </a:r>
          </a:p>
        </p:txBody>
      </p:sp>
      <p:sp>
        <p:nvSpPr>
          <p:cNvPr id="11" name="Text Placeholder 10"/>
          <p:cNvSpPr>
            <a:spLocks noGrp="1"/>
          </p:cNvSpPr>
          <p:nvPr>
            <p:ph type="body" sz="quarter" idx="13"/>
          </p:nvPr>
        </p:nvSpPr>
        <p:spPr>
          <a:xfrm>
            <a:off x="457200" y="282116"/>
            <a:ext cx="8229600" cy="660400"/>
          </a:xfrm>
          <a:prstGeom prst="rect">
            <a:avLst/>
          </a:prstGeom>
          <a:solidFill>
            <a:schemeClr val="tx1"/>
          </a:solidFill>
        </p:spPr>
        <p:txBody>
          <a:bodyPr anchor="ctr" anchorCtr="0"/>
          <a:lstStyle>
            <a:lvl1pPr marL="0" indent="0" algn="l">
              <a:buNone/>
              <a:defRPr sz="2000" b="1" i="0">
                <a:solidFill>
                  <a:schemeClr val="bg1"/>
                </a:solidFill>
                <a:latin typeface="Arial"/>
                <a:cs typeface="Arial"/>
              </a:defRPr>
            </a:lvl1pPr>
          </a:lstStyle>
          <a:p>
            <a:pPr lvl="0"/>
            <a:r>
              <a:rPr lang="en-US"/>
              <a:t>Click to edit Master text styles</a:t>
            </a:r>
          </a:p>
        </p:txBody>
      </p:sp>
      <p:sp>
        <p:nvSpPr>
          <p:cNvPr id="4" name="Date Placeholder 3"/>
          <p:cNvSpPr>
            <a:spLocks noGrp="1"/>
          </p:cNvSpPr>
          <p:nvPr>
            <p:ph type="dt" sz="half" idx="16"/>
          </p:nvPr>
        </p:nvSpPr>
        <p:spPr/>
        <p:txBody>
          <a:bodyPr/>
          <a:lstStyle>
            <a:lvl1pPr>
              <a:defRPr/>
            </a:lvl1pPr>
          </a:lstStyle>
          <a:p>
            <a:pPr>
              <a:defRPr/>
            </a:pPr>
            <a:fld id="{36FBC76A-6373-DF46-A241-332EE464689E}" type="datetime1">
              <a:rPr lang="en-GB" smtClean="0"/>
              <a:t>27/01/2020</a:t>
            </a:fld>
            <a:endParaRPr lang="en-US"/>
          </a:p>
        </p:txBody>
      </p:sp>
      <p:sp>
        <p:nvSpPr>
          <p:cNvPr id="5" name="Slide Number Placeholder 5"/>
          <p:cNvSpPr>
            <a:spLocks noGrp="1"/>
          </p:cNvSpPr>
          <p:nvPr>
            <p:ph type="sldNum" sz="quarter" idx="17"/>
          </p:nvPr>
        </p:nvSpPr>
        <p:spPr>
          <a:xfrm>
            <a:off x="457200" y="6356350"/>
            <a:ext cx="8229600" cy="365125"/>
          </a:xfrm>
        </p:spPr>
        <p:txBody>
          <a:bodyPr anchorCtr="1"/>
          <a:lstStyle>
            <a:lvl1pPr algn="ctr" eaLnBrk="1" hangingPunct="1">
              <a:defRPr sz="1000">
                <a:solidFill>
                  <a:srgbClr val="1F1F20"/>
                </a:solidFill>
                <a:cs typeface="Arial" pitchFamily="34" charset="0"/>
              </a:defRPr>
            </a:lvl1pPr>
          </a:lstStyle>
          <a:p>
            <a:fld id="{AD7F6F94-DACC-495B-8298-F090D69A17C7}" type="slidenum">
              <a:rPr lang="en-US" altLang="en-US"/>
              <a:pPr/>
              <a:t>‹#›</a:t>
            </a:fld>
            <a:endParaRPr lang="en-US" altLang="en-US"/>
          </a:p>
        </p:txBody>
      </p:sp>
      <p:sp>
        <p:nvSpPr>
          <p:cNvPr id="7" name="Footer Placeholder 4"/>
          <p:cNvSpPr>
            <a:spLocks noGrp="1"/>
          </p:cNvSpPr>
          <p:nvPr>
            <p:ph type="ftr" sz="quarter" idx="18"/>
          </p:nvPr>
        </p:nvSpPr>
        <p:spPr/>
        <p:txBody>
          <a:bodyPr/>
          <a:lstStyle>
            <a:lvl1pPr algn="r">
              <a:defRPr sz="800" b="1" i="0">
                <a:solidFill>
                  <a:prstClr val="black">
                    <a:tint val="75000"/>
                  </a:prstClr>
                </a:solidFill>
                <a:latin typeface="Arial"/>
                <a:cs typeface="Arial"/>
              </a:defRPr>
            </a:lvl1pPr>
          </a:lstStyle>
          <a:p>
            <a:pPr>
              <a:defRPr/>
            </a:pPr>
            <a:endParaRPr lang="en-US" b="0"/>
          </a:p>
        </p:txBody>
      </p:sp>
    </p:spTree>
    <p:extLst>
      <p:ext uri="{BB962C8B-B14F-4D97-AF65-F5344CB8AC3E}">
        <p14:creationId xmlns:p14="http://schemas.microsoft.com/office/powerpoint/2010/main" val="134370251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GB"/>
          </a:p>
        </p:txBody>
      </p:sp>
      <p:sp>
        <p:nvSpPr>
          <p:cNvPr id="4" name="Date Placeholder 3"/>
          <p:cNvSpPr>
            <a:spLocks noGrp="1"/>
          </p:cNvSpPr>
          <p:nvPr>
            <p:ph type="dt" sz="half" idx="10"/>
          </p:nvPr>
        </p:nvSpPr>
        <p:spPr/>
        <p:txBody>
          <a:bodyPr/>
          <a:lstStyle/>
          <a:p>
            <a:fld id="{E16DAAAA-344F-8F4A-9389-2976B83CFCF2}" type="datetime1">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89A859-B0E6-4D65-AF46-0B695FABE427}" type="slidenum">
              <a:rPr lang="en-GB" smtClean="0"/>
              <a:t>‹#›</a:t>
            </a:fld>
            <a:endParaRPr lang="en-GB"/>
          </a:p>
        </p:txBody>
      </p:sp>
    </p:spTree>
    <p:extLst>
      <p:ext uri="{BB962C8B-B14F-4D97-AF65-F5344CB8AC3E}">
        <p14:creationId xmlns:p14="http://schemas.microsoft.com/office/powerpoint/2010/main" val="412244587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71441950-D05A-F74E-A33E-4C31C8A67CE7}" type="datetime1">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89A859-B0E6-4D65-AF46-0B695FABE427}" type="slidenum">
              <a:rPr lang="en-GB" smtClean="0"/>
              <a:t>‹#›</a:t>
            </a:fld>
            <a:endParaRPr lang="en-GB"/>
          </a:p>
        </p:txBody>
      </p:sp>
    </p:spTree>
    <p:extLst>
      <p:ext uri="{BB962C8B-B14F-4D97-AF65-F5344CB8AC3E}">
        <p14:creationId xmlns:p14="http://schemas.microsoft.com/office/powerpoint/2010/main" val="2707414143"/>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4F688BF4-BFF1-4A47-A757-AD35A035D5C8}" type="datetime1">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89A859-B0E6-4D65-AF46-0B695FABE427}" type="slidenum">
              <a:rPr lang="en-GB" smtClean="0"/>
              <a:t>‹#›</a:t>
            </a:fld>
            <a:endParaRPr lang="en-GB"/>
          </a:p>
        </p:txBody>
      </p:sp>
    </p:spTree>
    <p:extLst>
      <p:ext uri="{BB962C8B-B14F-4D97-AF65-F5344CB8AC3E}">
        <p14:creationId xmlns:p14="http://schemas.microsoft.com/office/powerpoint/2010/main" val="460533376"/>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Date Placeholder 4"/>
          <p:cNvSpPr>
            <a:spLocks noGrp="1"/>
          </p:cNvSpPr>
          <p:nvPr>
            <p:ph type="dt" sz="half" idx="10"/>
          </p:nvPr>
        </p:nvSpPr>
        <p:spPr/>
        <p:txBody>
          <a:bodyPr/>
          <a:lstStyle/>
          <a:p>
            <a:fld id="{10FE869C-85FE-A84D-A964-AA8DFA02DFB4}" type="datetime1">
              <a:rPr lang="en-GB" smtClean="0"/>
              <a:t>27/01/2020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89A859-B0E6-4D65-AF46-0B695FABE427}" type="slidenum">
              <a:rPr lang="en-GB" smtClean="0"/>
              <a:t>‹#›</a:t>
            </a:fld>
            <a:endParaRPr lang="en-GB"/>
          </a:p>
        </p:txBody>
      </p:sp>
    </p:spTree>
    <p:extLst>
      <p:ext uri="{BB962C8B-B14F-4D97-AF65-F5344CB8AC3E}">
        <p14:creationId xmlns:p14="http://schemas.microsoft.com/office/powerpoint/2010/main" val="163602201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7" name="Date Placeholder 6"/>
          <p:cNvSpPr>
            <a:spLocks noGrp="1"/>
          </p:cNvSpPr>
          <p:nvPr>
            <p:ph type="dt" sz="half" idx="10"/>
          </p:nvPr>
        </p:nvSpPr>
        <p:spPr/>
        <p:txBody>
          <a:bodyPr/>
          <a:lstStyle/>
          <a:p>
            <a:fld id="{731C0709-2642-414B-A7FE-9DC0D691B167}" type="datetime1">
              <a:rPr lang="en-GB" smtClean="0"/>
              <a:t>27/01/2020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0389A859-B0E6-4D65-AF46-0B695FABE427}" type="slidenum">
              <a:rPr lang="en-GB" smtClean="0"/>
              <a:t>‹#›</a:t>
            </a:fld>
            <a:endParaRPr lang="en-GB"/>
          </a:p>
        </p:txBody>
      </p:sp>
    </p:spTree>
    <p:extLst>
      <p:ext uri="{BB962C8B-B14F-4D97-AF65-F5344CB8AC3E}">
        <p14:creationId xmlns:p14="http://schemas.microsoft.com/office/powerpoint/2010/main" val="474195784"/>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Date Placeholder 2"/>
          <p:cNvSpPr>
            <a:spLocks noGrp="1"/>
          </p:cNvSpPr>
          <p:nvPr>
            <p:ph type="dt" sz="half" idx="10"/>
          </p:nvPr>
        </p:nvSpPr>
        <p:spPr/>
        <p:txBody>
          <a:bodyPr/>
          <a:lstStyle/>
          <a:p>
            <a:fld id="{1759EC79-17AD-B948-8245-FFC1CCF1627D}" type="datetime1">
              <a:rPr lang="en-GB" smtClean="0"/>
              <a:t>27/01/2020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0389A859-B0E6-4D65-AF46-0B695FABE427}" type="slidenum">
              <a:rPr lang="en-GB" smtClean="0"/>
              <a:t>‹#›</a:t>
            </a:fld>
            <a:endParaRPr lang="en-GB"/>
          </a:p>
        </p:txBody>
      </p:sp>
    </p:spTree>
    <p:extLst>
      <p:ext uri="{BB962C8B-B14F-4D97-AF65-F5344CB8AC3E}">
        <p14:creationId xmlns:p14="http://schemas.microsoft.com/office/powerpoint/2010/main" val="3923733012"/>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9AC08CC-B254-3641-B994-2E271FCB0D2C}" type="datetime1">
              <a:rPr lang="en-GB" smtClean="0"/>
              <a:t>27/01/2020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0389A859-B0E6-4D65-AF46-0B695FABE427}" type="slidenum">
              <a:rPr lang="en-GB" smtClean="0"/>
              <a:t>‹#›</a:t>
            </a:fld>
            <a:endParaRPr lang="en-GB"/>
          </a:p>
        </p:txBody>
      </p:sp>
    </p:spTree>
    <p:extLst>
      <p:ext uri="{BB962C8B-B14F-4D97-AF65-F5344CB8AC3E}">
        <p14:creationId xmlns:p14="http://schemas.microsoft.com/office/powerpoint/2010/main" val="332034575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0E19EC9-0CC6-48CD-9DEE-32A12CA99983}"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686629-ED48-4FB2-B7A4-DF7FEB896337}" type="slidenum">
              <a:rPr lang="en-GB" smtClean="0"/>
              <a:t>‹#›</a:t>
            </a:fld>
            <a:endParaRPr lang="en-GB"/>
          </a:p>
        </p:txBody>
      </p:sp>
    </p:spTree>
    <p:extLst>
      <p:ext uri="{BB962C8B-B14F-4D97-AF65-F5344CB8AC3E}">
        <p14:creationId xmlns:p14="http://schemas.microsoft.com/office/powerpoint/2010/main" val="2523194956"/>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5FD83C1B-4ECC-D744-A444-95AE662C2498}" type="datetime1">
              <a:rPr lang="en-GB" smtClean="0"/>
              <a:t>27/01/2020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89A859-B0E6-4D65-AF46-0B695FABE427}" type="slidenum">
              <a:rPr lang="en-GB" smtClean="0"/>
              <a:t>‹#›</a:t>
            </a:fld>
            <a:endParaRPr lang="en-GB"/>
          </a:p>
        </p:txBody>
      </p:sp>
    </p:spTree>
    <p:extLst>
      <p:ext uri="{BB962C8B-B14F-4D97-AF65-F5344CB8AC3E}">
        <p14:creationId xmlns:p14="http://schemas.microsoft.com/office/powerpoint/2010/main" val="2063854932"/>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GB"/>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11E412A0-AD66-8246-892C-5977E81DF5F4}" type="datetime1">
              <a:rPr lang="en-GB" smtClean="0"/>
              <a:t>27/01/2020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0389A859-B0E6-4D65-AF46-0B695FABE427}" type="slidenum">
              <a:rPr lang="en-GB" smtClean="0"/>
              <a:t>‹#›</a:t>
            </a:fld>
            <a:endParaRPr lang="en-GB"/>
          </a:p>
        </p:txBody>
      </p:sp>
    </p:spTree>
    <p:extLst>
      <p:ext uri="{BB962C8B-B14F-4D97-AF65-F5344CB8AC3E}">
        <p14:creationId xmlns:p14="http://schemas.microsoft.com/office/powerpoint/2010/main" val="87503551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90DBC591-CD7C-C84B-81B1-D8286C5E0128}" type="datetime1">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89A859-B0E6-4D65-AF46-0B695FABE427}" type="slidenum">
              <a:rPr lang="en-GB" smtClean="0"/>
              <a:t>‹#›</a:t>
            </a:fld>
            <a:endParaRPr lang="en-GB"/>
          </a:p>
        </p:txBody>
      </p:sp>
    </p:spTree>
    <p:extLst>
      <p:ext uri="{BB962C8B-B14F-4D97-AF65-F5344CB8AC3E}">
        <p14:creationId xmlns:p14="http://schemas.microsoft.com/office/powerpoint/2010/main" val="1035872471"/>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endParaRPr lang="en-GB"/>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10"/>
          </p:nvPr>
        </p:nvSpPr>
        <p:spPr/>
        <p:txBody>
          <a:bodyPr/>
          <a:lstStyle/>
          <a:p>
            <a:fld id="{8850E7C9-6E8A-0A4A-9B4A-B34359641210}" type="datetime1">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0389A859-B0E6-4D65-AF46-0B695FABE427}" type="slidenum">
              <a:rPr lang="en-GB" smtClean="0"/>
              <a:t>‹#›</a:t>
            </a:fld>
            <a:endParaRPr lang="en-GB"/>
          </a:p>
        </p:txBody>
      </p:sp>
    </p:spTree>
    <p:extLst>
      <p:ext uri="{BB962C8B-B14F-4D97-AF65-F5344CB8AC3E}">
        <p14:creationId xmlns:p14="http://schemas.microsoft.com/office/powerpoint/2010/main" val="1931009248"/>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32ED8C1-09DF-4DE5-8CAC-5B5D94A01DE6}"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F99BC1-41B7-4884-94A3-4B13345EE5A4}" type="slidenum">
              <a:rPr lang="en-GB" smtClean="0"/>
              <a:t>‹#›</a:t>
            </a:fld>
            <a:endParaRPr lang="en-GB"/>
          </a:p>
        </p:txBody>
      </p:sp>
    </p:spTree>
    <p:extLst>
      <p:ext uri="{BB962C8B-B14F-4D97-AF65-F5344CB8AC3E}">
        <p14:creationId xmlns:p14="http://schemas.microsoft.com/office/powerpoint/2010/main" val="1034776112"/>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2ED8C1-09DF-4DE5-8CAC-5B5D94A01DE6}"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F99BC1-41B7-4884-94A3-4B13345EE5A4}" type="slidenum">
              <a:rPr lang="en-GB" smtClean="0"/>
              <a:t>‹#›</a:t>
            </a:fld>
            <a:endParaRPr lang="en-GB"/>
          </a:p>
        </p:txBody>
      </p:sp>
    </p:spTree>
    <p:extLst>
      <p:ext uri="{BB962C8B-B14F-4D97-AF65-F5344CB8AC3E}">
        <p14:creationId xmlns:p14="http://schemas.microsoft.com/office/powerpoint/2010/main" val="2412168292"/>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32ED8C1-09DF-4DE5-8CAC-5B5D94A01DE6}"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F99BC1-41B7-4884-94A3-4B13345EE5A4}" type="slidenum">
              <a:rPr lang="en-GB" smtClean="0"/>
              <a:t>‹#›</a:t>
            </a:fld>
            <a:endParaRPr lang="en-GB"/>
          </a:p>
        </p:txBody>
      </p:sp>
    </p:spTree>
    <p:extLst>
      <p:ext uri="{BB962C8B-B14F-4D97-AF65-F5344CB8AC3E}">
        <p14:creationId xmlns:p14="http://schemas.microsoft.com/office/powerpoint/2010/main" val="1469076083"/>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32ED8C1-09DF-4DE5-8CAC-5B5D94A01DE6}" type="datetimeFigureOut">
              <a:rPr lang="en-GB" smtClean="0"/>
              <a:t>27/01/2020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F99BC1-41B7-4884-94A3-4B13345EE5A4}" type="slidenum">
              <a:rPr lang="en-GB" smtClean="0"/>
              <a:t>‹#›</a:t>
            </a:fld>
            <a:endParaRPr lang="en-GB"/>
          </a:p>
        </p:txBody>
      </p:sp>
    </p:spTree>
    <p:extLst>
      <p:ext uri="{BB962C8B-B14F-4D97-AF65-F5344CB8AC3E}">
        <p14:creationId xmlns:p14="http://schemas.microsoft.com/office/powerpoint/2010/main" val="1974665210"/>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32ED8C1-09DF-4DE5-8CAC-5B5D94A01DE6}" type="datetimeFigureOut">
              <a:rPr lang="en-GB" smtClean="0"/>
              <a:t>27/01/2020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94F99BC1-41B7-4884-94A3-4B13345EE5A4}" type="slidenum">
              <a:rPr lang="en-GB" smtClean="0"/>
              <a:t>‹#›</a:t>
            </a:fld>
            <a:endParaRPr lang="en-GB"/>
          </a:p>
        </p:txBody>
      </p:sp>
    </p:spTree>
    <p:extLst>
      <p:ext uri="{BB962C8B-B14F-4D97-AF65-F5344CB8AC3E}">
        <p14:creationId xmlns:p14="http://schemas.microsoft.com/office/powerpoint/2010/main" val="3431034518"/>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32ED8C1-09DF-4DE5-8CAC-5B5D94A01DE6}" type="datetimeFigureOut">
              <a:rPr lang="en-GB" smtClean="0"/>
              <a:t>27/01/2020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94F99BC1-41B7-4884-94A3-4B13345EE5A4}" type="slidenum">
              <a:rPr lang="en-GB" smtClean="0"/>
              <a:t>‹#›</a:t>
            </a:fld>
            <a:endParaRPr lang="en-GB"/>
          </a:p>
        </p:txBody>
      </p:sp>
    </p:spTree>
    <p:extLst>
      <p:ext uri="{BB962C8B-B14F-4D97-AF65-F5344CB8AC3E}">
        <p14:creationId xmlns:p14="http://schemas.microsoft.com/office/powerpoint/2010/main" val="28474293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B0E19EC9-0CC6-48CD-9DEE-32A12CA99983}"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1F686629-ED48-4FB2-B7A4-DF7FEB896337}" type="slidenum">
              <a:rPr lang="en-GB" smtClean="0"/>
              <a:t>‹#›</a:t>
            </a:fld>
            <a:endParaRPr lang="en-GB"/>
          </a:p>
        </p:txBody>
      </p:sp>
    </p:spTree>
    <p:extLst>
      <p:ext uri="{BB962C8B-B14F-4D97-AF65-F5344CB8AC3E}">
        <p14:creationId xmlns:p14="http://schemas.microsoft.com/office/powerpoint/2010/main" val="3765840452"/>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32ED8C1-09DF-4DE5-8CAC-5B5D94A01DE6}" type="datetimeFigureOut">
              <a:rPr lang="en-GB" smtClean="0"/>
              <a:t>27/01/2020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94F99BC1-41B7-4884-94A3-4B13345EE5A4}" type="slidenum">
              <a:rPr lang="en-GB" smtClean="0"/>
              <a:t>‹#›</a:t>
            </a:fld>
            <a:endParaRPr lang="en-GB"/>
          </a:p>
        </p:txBody>
      </p:sp>
    </p:spTree>
    <p:extLst>
      <p:ext uri="{BB962C8B-B14F-4D97-AF65-F5344CB8AC3E}">
        <p14:creationId xmlns:p14="http://schemas.microsoft.com/office/powerpoint/2010/main" val="2773086144"/>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32ED8C1-09DF-4DE5-8CAC-5B5D94A01DE6}" type="datetimeFigureOut">
              <a:rPr lang="en-GB" smtClean="0"/>
              <a:t>27/01/2020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F99BC1-41B7-4884-94A3-4B13345EE5A4}" type="slidenum">
              <a:rPr lang="en-GB" smtClean="0"/>
              <a:t>‹#›</a:t>
            </a:fld>
            <a:endParaRPr lang="en-GB"/>
          </a:p>
        </p:txBody>
      </p:sp>
    </p:spTree>
    <p:extLst>
      <p:ext uri="{BB962C8B-B14F-4D97-AF65-F5344CB8AC3E}">
        <p14:creationId xmlns:p14="http://schemas.microsoft.com/office/powerpoint/2010/main" val="1573535572"/>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32ED8C1-09DF-4DE5-8CAC-5B5D94A01DE6}" type="datetimeFigureOut">
              <a:rPr lang="en-GB" smtClean="0"/>
              <a:t>27/01/2020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94F99BC1-41B7-4884-94A3-4B13345EE5A4}" type="slidenum">
              <a:rPr lang="en-GB" smtClean="0"/>
              <a:t>‹#›</a:t>
            </a:fld>
            <a:endParaRPr lang="en-GB"/>
          </a:p>
        </p:txBody>
      </p:sp>
    </p:spTree>
    <p:extLst>
      <p:ext uri="{BB962C8B-B14F-4D97-AF65-F5344CB8AC3E}">
        <p14:creationId xmlns:p14="http://schemas.microsoft.com/office/powerpoint/2010/main" val="2927805715"/>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2ED8C1-09DF-4DE5-8CAC-5B5D94A01DE6}"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F99BC1-41B7-4884-94A3-4B13345EE5A4}" type="slidenum">
              <a:rPr lang="en-GB" smtClean="0"/>
              <a:t>‹#›</a:t>
            </a:fld>
            <a:endParaRPr lang="en-GB"/>
          </a:p>
        </p:txBody>
      </p:sp>
    </p:spTree>
    <p:extLst>
      <p:ext uri="{BB962C8B-B14F-4D97-AF65-F5344CB8AC3E}">
        <p14:creationId xmlns:p14="http://schemas.microsoft.com/office/powerpoint/2010/main" val="1147691965"/>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32ED8C1-09DF-4DE5-8CAC-5B5D94A01DE6}" type="datetimeFigureOut">
              <a:rPr lang="en-GB" smtClean="0"/>
              <a:t>27/01/2020</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94F99BC1-41B7-4884-94A3-4B13345EE5A4}" type="slidenum">
              <a:rPr lang="en-GB" smtClean="0"/>
              <a:t>‹#›</a:t>
            </a:fld>
            <a:endParaRPr lang="en-GB"/>
          </a:p>
        </p:txBody>
      </p:sp>
    </p:spTree>
    <p:extLst>
      <p:ext uri="{BB962C8B-B14F-4D97-AF65-F5344CB8AC3E}">
        <p14:creationId xmlns:p14="http://schemas.microsoft.com/office/powerpoint/2010/main" val="20745133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0E19EC9-0CC6-48CD-9DEE-32A12CA99983}" type="datetimeFigureOut">
              <a:rPr lang="en-GB" smtClean="0"/>
              <a:t>27/01/2020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686629-ED48-4FB2-B7A4-DF7FEB896337}" type="slidenum">
              <a:rPr lang="en-GB" smtClean="0"/>
              <a:t>‹#›</a:t>
            </a:fld>
            <a:endParaRPr lang="en-GB"/>
          </a:p>
        </p:txBody>
      </p:sp>
    </p:spTree>
    <p:extLst>
      <p:ext uri="{BB962C8B-B14F-4D97-AF65-F5344CB8AC3E}">
        <p14:creationId xmlns:p14="http://schemas.microsoft.com/office/powerpoint/2010/main" val="283380161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0E19EC9-0CC6-48CD-9DEE-32A12CA99983}" type="datetimeFigureOut">
              <a:rPr lang="en-GB" smtClean="0"/>
              <a:t>27/01/2020</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1F686629-ED48-4FB2-B7A4-DF7FEB896337}" type="slidenum">
              <a:rPr lang="en-GB" smtClean="0"/>
              <a:t>‹#›</a:t>
            </a:fld>
            <a:endParaRPr lang="en-GB"/>
          </a:p>
        </p:txBody>
      </p:sp>
    </p:spTree>
    <p:extLst>
      <p:ext uri="{BB962C8B-B14F-4D97-AF65-F5344CB8AC3E}">
        <p14:creationId xmlns:p14="http://schemas.microsoft.com/office/powerpoint/2010/main" val="36958993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0E19EC9-0CC6-48CD-9DEE-32A12CA99983}" type="datetimeFigureOut">
              <a:rPr lang="en-GB" smtClean="0"/>
              <a:t>27/01/2020</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1F686629-ED48-4FB2-B7A4-DF7FEB896337}" type="slidenum">
              <a:rPr lang="en-GB" smtClean="0"/>
              <a:t>‹#›</a:t>
            </a:fld>
            <a:endParaRPr lang="en-GB"/>
          </a:p>
        </p:txBody>
      </p:sp>
    </p:spTree>
    <p:extLst>
      <p:ext uri="{BB962C8B-B14F-4D97-AF65-F5344CB8AC3E}">
        <p14:creationId xmlns:p14="http://schemas.microsoft.com/office/powerpoint/2010/main" val="301755421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0E19EC9-0CC6-48CD-9DEE-32A12CA99983}" type="datetimeFigureOut">
              <a:rPr lang="en-GB" smtClean="0"/>
              <a:t>27/01/2020</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1F686629-ED48-4FB2-B7A4-DF7FEB896337}" type="slidenum">
              <a:rPr lang="en-GB" smtClean="0"/>
              <a:t>‹#›</a:t>
            </a:fld>
            <a:endParaRPr lang="en-GB"/>
          </a:p>
        </p:txBody>
      </p:sp>
    </p:spTree>
    <p:extLst>
      <p:ext uri="{BB962C8B-B14F-4D97-AF65-F5344CB8AC3E}">
        <p14:creationId xmlns:p14="http://schemas.microsoft.com/office/powerpoint/2010/main" val="381388828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E19EC9-0CC6-48CD-9DEE-32A12CA99983}" type="datetimeFigureOut">
              <a:rPr lang="en-GB" smtClean="0"/>
              <a:t>27/01/2020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686629-ED48-4FB2-B7A4-DF7FEB896337}" type="slidenum">
              <a:rPr lang="en-GB" smtClean="0"/>
              <a:t>‹#›</a:t>
            </a:fld>
            <a:endParaRPr lang="en-GB"/>
          </a:p>
        </p:txBody>
      </p:sp>
    </p:spTree>
    <p:extLst>
      <p:ext uri="{BB962C8B-B14F-4D97-AF65-F5344CB8AC3E}">
        <p14:creationId xmlns:p14="http://schemas.microsoft.com/office/powerpoint/2010/main" val="36224448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B0E19EC9-0CC6-48CD-9DEE-32A12CA99983}" type="datetimeFigureOut">
              <a:rPr lang="en-GB" smtClean="0"/>
              <a:t>27/01/2020</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1F686629-ED48-4FB2-B7A4-DF7FEB896337}" type="slidenum">
              <a:rPr lang="en-GB" smtClean="0"/>
              <a:t>‹#›</a:t>
            </a:fld>
            <a:endParaRPr lang="en-GB"/>
          </a:p>
        </p:txBody>
      </p:sp>
    </p:spTree>
    <p:extLst>
      <p:ext uri="{BB962C8B-B14F-4D97-AF65-F5344CB8AC3E}">
        <p14:creationId xmlns:p14="http://schemas.microsoft.com/office/powerpoint/2010/main" val="269480002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0.xml"/><Relationship Id="rId3" Type="http://schemas.openxmlformats.org/officeDocument/2006/relationships/slideLayout" Target="../slideLayouts/slideLayout15.xml"/><Relationship Id="rId7" Type="http://schemas.openxmlformats.org/officeDocument/2006/relationships/slideLayout" Target="../slideLayouts/slideLayout19.xml"/><Relationship Id="rId12" Type="http://schemas.openxmlformats.org/officeDocument/2006/relationships/theme" Target="../theme/theme2.xml"/><Relationship Id="rId2" Type="http://schemas.openxmlformats.org/officeDocument/2006/relationships/slideLayout" Target="../slideLayouts/slideLayout14.xml"/><Relationship Id="rId1" Type="http://schemas.openxmlformats.org/officeDocument/2006/relationships/slideLayout" Target="../slideLayouts/slideLayout13.xml"/><Relationship Id="rId6" Type="http://schemas.openxmlformats.org/officeDocument/2006/relationships/slideLayout" Target="../slideLayouts/slideLayout18.xml"/><Relationship Id="rId11" Type="http://schemas.openxmlformats.org/officeDocument/2006/relationships/slideLayout" Target="../slideLayouts/slideLayout23.xml"/><Relationship Id="rId5" Type="http://schemas.openxmlformats.org/officeDocument/2006/relationships/slideLayout" Target="../slideLayouts/slideLayout17.xml"/><Relationship Id="rId10" Type="http://schemas.openxmlformats.org/officeDocument/2006/relationships/slideLayout" Target="../slideLayouts/slideLayout22.xml"/><Relationship Id="rId4" Type="http://schemas.openxmlformats.org/officeDocument/2006/relationships/slideLayout" Target="../slideLayouts/slideLayout16.xml"/><Relationship Id="rId9" Type="http://schemas.openxmlformats.org/officeDocument/2006/relationships/slideLayout" Target="../slideLayouts/slideLayout21.xml"/></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1.xml"/><Relationship Id="rId3" Type="http://schemas.openxmlformats.org/officeDocument/2006/relationships/slideLayout" Target="../slideLayouts/slideLayout26.xml"/><Relationship Id="rId7" Type="http://schemas.openxmlformats.org/officeDocument/2006/relationships/slideLayout" Target="../slideLayouts/slideLayout30.xml"/><Relationship Id="rId12" Type="http://schemas.openxmlformats.org/officeDocument/2006/relationships/theme" Target="../theme/theme3.xml"/><Relationship Id="rId2" Type="http://schemas.openxmlformats.org/officeDocument/2006/relationships/slideLayout" Target="../slideLayouts/slideLayout25.xml"/><Relationship Id="rId1" Type="http://schemas.openxmlformats.org/officeDocument/2006/relationships/slideLayout" Target="../slideLayouts/slideLayout24.xml"/><Relationship Id="rId6" Type="http://schemas.openxmlformats.org/officeDocument/2006/relationships/slideLayout" Target="../slideLayouts/slideLayout29.xml"/><Relationship Id="rId11" Type="http://schemas.openxmlformats.org/officeDocument/2006/relationships/slideLayout" Target="../slideLayouts/slideLayout34.xml"/><Relationship Id="rId5" Type="http://schemas.openxmlformats.org/officeDocument/2006/relationships/slideLayout" Target="../slideLayouts/slideLayout28.xml"/><Relationship Id="rId10" Type="http://schemas.openxmlformats.org/officeDocument/2006/relationships/slideLayout" Target="../slideLayouts/slideLayout33.xml"/><Relationship Id="rId4" Type="http://schemas.openxmlformats.org/officeDocument/2006/relationships/slideLayout" Target="../slideLayouts/slideLayout27.xml"/><Relationship Id="rId9" Type="http://schemas.openxmlformats.org/officeDocument/2006/relationships/slideLayout" Target="../slideLayouts/slideLayout3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0E19EC9-0CC6-48CD-9DEE-32A12CA99983}" type="datetimeFigureOut">
              <a:rPr lang="en-GB" smtClean="0"/>
              <a:t>27/01/2020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F686629-ED48-4FB2-B7A4-DF7FEB896337}" type="slidenum">
              <a:rPr lang="en-GB" smtClean="0"/>
              <a:t>‹#›</a:t>
            </a:fld>
            <a:endParaRPr lang="en-GB"/>
          </a:p>
        </p:txBody>
      </p:sp>
    </p:spTree>
    <p:extLst>
      <p:ext uri="{BB962C8B-B14F-4D97-AF65-F5344CB8AC3E}">
        <p14:creationId xmlns:p14="http://schemas.microsoft.com/office/powerpoint/2010/main" val="60129075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a:t>Click to edit Master title style</a:t>
            </a:r>
            <a:endParaRPr lang="en-GB"/>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72A4D90-BCAC-D94B-862C-EA5350CC0652}" type="datetime1">
              <a:rPr lang="en-GB" smtClean="0"/>
              <a:t>27/01/2020</a:t>
            </a:fld>
            <a:endParaRPr lang="en-GB"/>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0389A859-B0E6-4D65-AF46-0B695FABE427}" type="slidenum">
              <a:rPr lang="en-GB" smtClean="0"/>
              <a:t>‹#›</a:t>
            </a:fld>
            <a:endParaRPr lang="en-GB"/>
          </a:p>
        </p:txBody>
      </p:sp>
    </p:spTree>
    <p:extLst>
      <p:ext uri="{BB962C8B-B14F-4D97-AF65-F5344CB8AC3E}">
        <p14:creationId xmlns:p14="http://schemas.microsoft.com/office/powerpoint/2010/main" val="3399933058"/>
      </p:ext>
    </p:extLst>
  </p:cSld>
  <p:clrMap bg1="lt1" tx1="dk1" bg2="lt2" tx2="dk2" accent1="accent1" accent2="accent2" accent3="accent3" accent4="accent4" accent5="accent5" accent6="accent6" hlink="hlink" folHlink="folHlink"/>
  <p:sldLayoutIdLst>
    <p:sldLayoutId id="2147483674" r:id="rId1"/>
    <p:sldLayoutId id="2147483675" r:id="rId2"/>
    <p:sldLayoutId id="2147483676" r:id="rId3"/>
    <p:sldLayoutId id="2147483677" r:id="rId4"/>
    <p:sldLayoutId id="2147483678" r:id="rId5"/>
    <p:sldLayoutId id="2147483679" r:id="rId6"/>
    <p:sldLayoutId id="2147483680" r:id="rId7"/>
    <p:sldLayoutId id="2147483681" r:id="rId8"/>
    <p:sldLayoutId id="2147483682" r:id="rId9"/>
    <p:sldLayoutId id="2147483683" r:id="rId10"/>
    <p:sldLayoutId id="2147483684" r:id="rId11"/>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032ED8C1-09DF-4DE5-8CAC-5B5D94A01DE6}" type="datetimeFigureOut">
              <a:rPr lang="en-GB" smtClean="0"/>
              <a:t>27/01/2020</a:t>
            </a:fld>
            <a:endParaRPr lang="en-GB"/>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4F99BC1-41B7-4884-94A3-4B13345EE5A4}" type="slidenum">
              <a:rPr lang="en-GB" smtClean="0"/>
              <a:t>‹#›</a:t>
            </a:fld>
            <a:endParaRPr lang="en-GB"/>
          </a:p>
        </p:txBody>
      </p:sp>
    </p:spTree>
    <p:extLst>
      <p:ext uri="{BB962C8B-B14F-4D97-AF65-F5344CB8AC3E}">
        <p14:creationId xmlns:p14="http://schemas.microsoft.com/office/powerpoint/2010/main" val="610723315"/>
      </p:ext>
    </p:extLst>
  </p:cSld>
  <p:clrMap bg1="lt1" tx1="dk1" bg2="lt2" tx2="dk2" accent1="accent1" accent2="accent2" accent3="accent3" accent4="accent4" accent5="accent5" accent6="accent6" hlink="hlink" folHlink="folHlink"/>
  <p:sldLayoutIdLst>
    <p:sldLayoutId id="2147483686" r:id="rId1"/>
    <p:sldLayoutId id="2147483687" r:id="rId2"/>
    <p:sldLayoutId id="2147483688" r:id="rId3"/>
    <p:sldLayoutId id="2147483689" r:id="rId4"/>
    <p:sldLayoutId id="2147483690" r:id="rId5"/>
    <p:sldLayoutId id="2147483691" r:id="rId6"/>
    <p:sldLayoutId id="2147483692" r:id="rId7"/>
    <p:sldLayoutId id="2147483693" r:id="rId8"/>
    <p:sldLayoutId id="2147483694" r:id="rId9"/>
    <p:sldLayoutId id="2147483695" r:id="rId10"/>
    <p:sldLayoutId id="2147483696"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8" Type="http://schemas.openxmlformats.org/officeDocument/2006/relationships/image" Target="../media/image12.png"/><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notesSlide" Target="../notesSlides/notesSlide7.xml"/><Relationship Id="rId1" Type="http://schemas.openxmlformats.org/officeDocument/2006/relationships/slideLayout" Target="../slideLayouts/slideLayout7.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12.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14.png"/><Relationship Id="rId1" Type="http://schemas.openxmlformats.org/officeDocument/2006/relationships/slideLayout" Target="../slideLayouts/slideLayout13.xml"/></Relationships>
</file>

<file path=ppt/slides/_rels/slide17.xml.rels><?xml version="1.0" encoding="UTF-8" standalone="yes"?>
<Relationships xmlns="http://schemas.openxmlformats.org/package/2006/relationships"><Relationship Id="rId3" Type="http://schemas.openxmlformats.org/officeDocument/2006/relationships/hyperlink" Target="https://commons.wikimedia.org/wiki/File:Peter,_a_homeless_man_in_Downtown_Los_Angeles,_begging_in_Civic_Center.jpg" TargetMode="External"/><Relationship Id="rId2" Type="http://schemas.openxmlformats.org/officeDocument/2006/relationships/image" Target="../media/image15.jpg"/><Relationship Id="rId1" Type="http://schemas.openxmlformats.org/officeDocument/2006/relationships/slideLayout" Target="../slideLayouts/slideLayout2.xml"/><Relationship Id="rId4" Type="http://schemas.openxmlformats.org/officeDocument/2006/relationships/hyperlink" Target="https://creativecommons.org/licenses/by-sa/3.0/" TargetMode="External"/></Relationships>
</file>

<file path=ppt/slides/_rels/slide18.xml.rels><?xml version="1.0" encoding="UTF-8" standalone="yes"?>
<Relationships xmlns="http://schemas.openxmlformats.org/package/2006/relationships"><Relationship Id="rId3" Type="http://schemas.openxmlformats.org/officeDocument/2006/relationships/hyperlink" Target="http://www.flickr.com/photos/constantcolumbus/214042831/" TargetMode="External"/><Relationship Id="rId2" Type="http://schemas.openxmlformats.org/officeDocument/2006/relationships/image" Target="../media/image16.jpg"/><Relationship Id="rId1" Type="http://schemas.openxmlformats.org/officeDocument/2006/relationships/slideLayout" Target="../slideLayouts/slideLayout2.xml"/><Relationship Id="rId4" Type="http://schemas.openxmlformats.org/officeDocument/2006/relationships/hyperlink" Target="https://creativecommons.org/licenses/by/3.0/" TargetMode="External"/></Relationships>
</file>

<file path=ppt/slides/_rels/slide19.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2.xml"/><Relationship Id="rId1" Type="http://schemas.openxmlformats.org/officeDocument/2006/relationships/slideLayout" Target="../slideLayouts/slideLayout14.xml"/><Relationship Id="rId6" Type="http://schemas.openxmlformats.org/officeDocument/2006/relationships/image" Target="../media/image3.png"/><Relationship Id="rId5" Type="http://schemas.openxmlformats.org/officeDocument/2006/relationships/customXml" Target="../ink/ink1.xml"/><Relationship Id="rId4" Type="http://schemas.openxmlformats.org/officeDocument/2006/relationships/image" Target="../media/image2.png"/></Relationships>
</file>

<file path=ppt/slides/_rels/slide20.xml.rels><?xml version="1.0" encoding="UTF-8" standalone="yes"?>
<Relationships xmlns="http://schemas.openxmlformats.org/package/2006/relationships"><Relationship Id="rId3" Type="http://schemas.openxmlformats.org/officeDocument/2006/relationships/diagramData" Target="../diagrams/data3.xml"/><Relationship Id="rId7" Type="http://schemas.microsoft.com/office/2007/relationships/diagramDrawing" Target="../diagrams/drawing3.xml"/><Relationship Id="rId2" Type="http://schemas.openxmlformats.org/officeDocument/2006/relationships/notesSlide" Target="../notesSlides/notesSlide12.xml"/><Relationship Id="rId1" Type="http://schemas.openxmlformats.org/officeDocument/2006/relationships/slideLayout" Target="../slideLayouts/slideLayout2.xml"/><Relationship Id="rId6" Type="http://schemas.openxmlformats.org/officeDocument/2006/relationships/diagramColors" Target="../diagrams/colors3.xml"/><Relationship Id="rId5" Type="http://schemas.openxmlformats.org/officeDocument/2006/relationships/diagramQuickStyle" Target="../diagrams/quickStyle3.xml"/><Relationship Id="rId4" Type="http://schemas.openxmlformats.org/officeDocument/2006/relationships/diagramLayout" Target="../diagrams/layout3.xml"/></Relationships>
</file>

<file path=ppt/slides/_rels/slide21.xml.rels><?xml version="1.0" encoding="UTF-8" standalone="yes"?>
<Relationships xmlns="http://schemas.openxmlformats.org/package/2006/relationships"><Relationship Id="rId8" Type="http://schemas.openxmlformats.org/officeDocument/2006/relationships/image" Target="../media/image51.png"/><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3.xml"/><Relationship Id="rId1" Type="http://schemas.openxmlformats.org/officeDocument/2006/relationships/slideLayout" Target="../slideLayouts/slideLayout14.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 Id="rId9" Type="http://schemas.openxmlformats.org/officeDocument/2006/relationships/image" Target="../media/image52.svg"/></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diagramData" Target="../diagrams/data5.xml"/><Relationship Id="rId7" Type="http://schemas.microsoft.com/office/2007/relationships/diagramDrawing" Target="../diagrams/drawing5.xml"/><Relationship Id="rId2" Type="http://schemas.openxmlformats.org/officeDocument/2006/relationships/notesSlide" Target="../notesSlides/notesSlide15.xml"/><Relationship Id="rId1" Type="http://schemas.openxmlformats.org/officeDocument/2006/relationships/slideLayout" Target="../slideLayouts/slideLayout2.xml"/><Relationship Id="rId6" Type="http://schemas.openxmlformats.org/officeDocument/2006/relationships/diagramColors" Target="../diagrams/colors5.xml"/><Relationship Id="rId5" Type="http://schemas.openxmlformats.org/officeDocument/2006/relationships/diagramQuickStyle" Target="../diagrams/quickStyle5.xml"/><Relationship Id="rId4" Type="http://schemas.openxmlformats.org/officeDocument/2006/relationships/diagramLayout" Target="../diagrams/layout5.xml"/></Relationships>
</file>

<file path=ppt/slides/_rels/slide25.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16.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26.xml.rels><?xml version="1.0" encoding="UTF-8" standalone="yes"?>
<Relationships xmlns="http://schemas.openxmlformats.org/package/2006/relationships"><Relationship Id="rId8" Type="http://schemas.openxmlformats.org/officeDocument/2006/relationships/hyperlink" Target="https://www.adass.org.uk/AdassMedia/stories/Mental_Health/Bull_Docs08/HousingLIN.pdf" TargetMode="External"/><Relationship Id="rId13" Type="http://schemas.openxmlformats.org/officeDocument/2006/relationships/hyperlink" Target="https://www.gov.uk/government/publications/homelessness-applying-all-our-health/homelessness-applying-all-our-health" TargetMode="External"/><Relationship Id="rId3" Type="http://schemas.openxmlformats.org/officeDocument/2006/relationships/hyperlink" Target="https://phw.nhs.wales/files/aces/voices-of-those-with-lived-experiences-of-homelessness-and-adversity-in-wales-informing-prevention-and-response-2019/" TargetMode="External"/><Relationship Id="rId7" Type="http://schemas.openxmlformats.org/officeDocument/2006/relationships/hyperlink" Target="http://londonadass.org.uk/wp-content/uploads/2018/01/Appendix-Seven-Safeguarding-adults-who-sleep-rough-in-London-draft-chapter-2.pdf" TargetMode="External"/><Relationship Id="rId12" Type="http://schemas.openxmlformats.org/officeDocument/2006/relationships/hyperlink" Target="https://www.healthylondon.org/wp-content/uploads/2018/01/April-2019-Revised-Commissioning-Guidance.pdf" TargetMode="External"/><Relationship Id="rId2" Type="http://schemas.openxmlformats.org/officeDocument/2006/relationships/notesSlide" Target="../notesSlides/notesSlide17.xml"/><Relationship Id="rId1" Type="http://schemas.openxmlformats.org/officeDocument/2006/relationships/slideLayout" Target="../slideLayouts/slideLayout12.xml"/><Relationship Id="rId6" Type="http://schemas.openxmlformats.org/officeDocument/2006/relationships/hyperlink" Target="http://www.voicesofstoke.org.uk/care-act-toolkit/" TargetMode="External"/><Relationship Id="rId11" Type="http://schemas.openxmlformats.org/officeDocument/2006/relationships/hyperlink" Target="https://www.scie.org.uk/self-neglect/at-a-glance" TargetMode="External"/><Relationship Id="rId5" Type="http://schemas.openxmlformats.org/officeDocument/2006/relationships/hyperlink" Target="http://www.voicesofstoke.org.uk/2019/03/04/case-study-mental-health-safeguarding/" TargetMode="External"/><Relationship Id="rId10" Type="http://schemas.openxmlformats.org/officeDocument/2006/relationships/hyperlink" Target="https://www.gov.uk/government/publications/the-rough-sleeping-strategy" TargetMode="External"/><Relationship Id="rId4" Type="http://schemas.openxmlformats.org/officeDocument/2006/relationships/hyperlink" Target="https://www.homeless.org.uk/our-work/resources/guidance-on-safeguarding-vulnerable-adults" TargetMode="External"/><Relationship Id="rId9" Type="http://schemas.openxmlformats.org/officeDocument/2006/relationships/hyperlink" Target="http://londonadass.org.uk/wp-content/uploads/2019/01/Adult-safeguarding-and-homelessness.pdf" TargetMode="Externa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5.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5.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notesSlide" Target="../notesSlides/notesSlide6.xml"/><Relationship Id="rId1" Type="http://schemas.openxmlformats.org/officeDocument/2006/relationships/slideLayout" Target="../slideLayouts/slideLayout18.xml"/><Relationship Id="rId4" Type="http://schemas.openxmlformats.org/officeDocument/2006/relationships/image" Target="../media/image6.sv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7" name="Rectangle 16">
            <a:extLst>
              <a:ext uri="{FF2B5EF4-FFF2-40B4-BE49-F238E27FC236}">
                <a16:creationId xmlns:a16="http://schemas.microsoft.com/office/drawing/2014/main" id="{559AE206-7EBA-4D33-8BC9-9D8158553F0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12" name="Title 1"/>
          <p:cNvSpPr>
            <a:spLocks noGrp="1"/>
          </p:cNvSpPr>
          <p:nvPr>
            <p:ph type="ctrTitle"/>
          </p:nvPr>
        </p:nvSpPr>
        <p:spPr>
          <a:xfrm>
            <a:off x="628650" y="4555055"/>
            <a:ext cx="5174047" cy="1723125"/>
          </a:xfrm>
        </p:spPr>
        <p:txBody>
          <a:bodyPr anchor="ctr">
            <a:normAutofit/>
          </a:bodyPr>
          <a:lstStyle/>
          <a:p>
            <a:pPr algn="r">
              <a:lnSpc>
                <a:spcPct val="90000"/>
              </a:lnSpc>
            </a:pPr>
            <a:r>
              <a:rPr lang="en-GB" sz="3700"/>
              <a:t>Homelessness &amp; Safeguarding</a:t>
            </a:r>
            <a:br>
              <a:rPr lang="en-GB" sz="3700"/>
            </a:br>
            <a:endParaRPr lang="en-GB" sz="3700"/>
          </a:p>
        </p:txBody>
      </p:sp>
      <p:sp>
        <p:nvSpPr>
          <p:cNvPr id="3" name="Subtitle 2"/>
          <p:cNvSpPr>
            <a:spLocks noGrp="1"/>
          </p:cNvSpPr>
          <p:nvPr>
            <p:ph type="subTitle" idx="1"/>
          </p:nvPr>
        </p:nvSpPr>
        <p:spPr>
          <a:xfrm>
            <a:off x="6156968" y="4555055"/>
            <a:ext cx="2537450" cy="1723125"/>
          </a:xfrm>
        </p:spPr>
        <p:txBody>
          <a:bodyPr anchor="ctr">
            <a:normAutofit/>
          </a:bodyPr>
          <a:lstStyle/>
          <a:p>
            <a:pPr algn="l">
              <a:lnSpc>
                <a:spcPct val="90000"/>
              </a:lnSpc>
            </a:pPr>
            <a:r>
              <a:rPr lang="en-GB" sz="2500"/>
              <a:t>For practitioners working with homeless vulnerable people</a:t>
            </a:r>
          </a:p>
        </p:txBody>
      </p:sp>
      <p:sp>
        <p:nvSpPr>
          <p:cNvPr id="19" name="Oval 18">
            <a:extLst>
              <a:ext uri="{FF2B5EF4-FFF2-40B4-BE49-F238E27FC236}">
                <a16:creationId xmlns:a16="http://schemas.microsoft.com/office/drawing/2014/main" id="{6437D937-A7F1-4011-92B4-328E5BE1B16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1425" y="1322610"/>
            <a:ext cx="1682850" cy="1682847"/>
          </a:xfrm>
          <a:prstGeom prst="ellipse">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1" name="Oval 20">
            <a:extLst>
              <a:ext uri="{FF2B5EF4-FFF2-40B4-BE49-F238E27FC236}">
                <a16:creationId xmlns:a16="http://schemas.microsoft.com/office/drawing/2014/main" id="{B672F332-AF08-46C6-94F0-77684310D7B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546253" y="2707205"/>
            <a:ext cx="721796" cy="721796"/>
          </a:xfrm>
          <a:prstGeom prst="ellipse">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3" name="Oval 22">
            <a:extLst>
              <a:ext uri="{FF2B5EF4-FFF2-40B4-BE49-F238E27FC236}">
                <a16:creationId xmlns:a16="http://schemas.microsoft.com/office/drawing/2014/main" id="{34244EF8-D73A-40E1-BE73-D46E6B4B04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844374" y="2603243"/>
            <a:ext cx="220271" cy="220271"/>
          </a:xfrm>
          <a:prstGeom prst="ellipse">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5" name="Freeform: Shape 24">
            <a:extLst>
              <a:ext uri="{FF2B5EF4-FFF2-40B4-BE49-F238E27FC236}">
                <a16:creationId xmlns:a16="http://schemas.microsoft.com/office/drawing/2014/main" id="{AB84D7E8-4ECB-42D7-ADBF-01689B0F24A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329087" y="0"/>
            <a:ext cx="4814914" cy="3429000"/>
          </a:xfrm>
          <a:custGeom>
            <a:avLst/>
            <a:gdLst>
              <a:gd name="connsiteX0" fmla="*/ 0 w 5699887"/>
              <a:gd name="connsiteY0" fmla="*/ 0 h 4059244"/>
              <a:gd name="connsiteX1" fmla="*/ 5699887 w 5699887"/>
              <a:gd name="connsiteY1" fmla="*/ 0 h 4059244"/>
              <a:gd name="connsiteX2" fmla="*/ 5699887 w 5699887"/>
              <a:gd name="connsiteY2" fmla="*/ 3944096 h 4059244"/>
              <a:gd name="connsiteX3" fmla="*/ 5525775 w 5699887"/>
              <a:gd name="connsiteY3" fmla="*/ 3980429 h 4059244"/>
              <a:gd name="connsiteX4" fmla="*/ 4663256 w 5699887"/>
              <a:gd name="connsiteY4" fmla="*/ 4059244 h 4059244"/>
              <a:gd name="connsiteX5" fmla="*/ 8566 w 5699887"/>
              <a:gd name="connsiteY5" fmla="*/ 67422 h 405924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5699887" h="4059244">
                <a:moveTo>
                  <a:pt x="0" y="0"/>
                </a:moveTo>
                <a:lnTo>
                  <a:pt x="5699887" y="0"/>
                </a:lnTo>
                <a:lnTo>
                  <a:pt x="5699887" y="3944096"/>
                </a:lnTo>
                <a:lnTo>
                  <a:pt x="5525775" y="3980429"/>
                </a:lnTo>
                <a:cubicBezTo>
                  <a:pt x="5246154" y="4032190"/>
                  <a:pt x="4957865" y="4059244"/>
                  <a:pt x="4663256" y="4059244"/>
                </a:cubicBezTo>
                <a:cubicBezTo>
                  <a:pt x="2306390" y="4059244"/>
                  <a:pt x="353936" y="2327747"/>
                  <a:pt x="8566" y="67422"/>
                </a:cubicBezTo>
                <a:close/>
              </a:path>
            </a:pathLst>
          </a:custGeom>
          <a:solidFill>
            <a:srgbClr val="5959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350" b="0" i="0" u="none" strike="noStrike" kern="1200" cap="none" spc="0" normalizeH="0" baseline="0" noProof="0">
              <a:ln>
                <a:noFill/>
              </a:ln>
              <a:solidFill>
                <a:prstClr val="white"/>
              </a:solidFill>
              <a:effectLst/>
              <a:uLnTx/>
              <a:uFillTx/>
              <a:latin typeface="Calibri" panose="020F0502020204030204"/>
              <a:ea typeface="+mn-ea"/>
              <a:cs typeface="+mn-cs"/>
            </a:endParaRPr>
          </a:p>
        </p:txBody>
      </p:sp>
      <p:cxnSp>
        <p:nvCxnSpPr>
          <p:cNvPr id="27" name="Straight Connector 26">
            <a:extLst>
              <a:ext uri="{FF2B5EF4-FFF2-40B4-BE49-F238E27FC236}">
                <a16:creationId xmlns:a16="http://schemas.microsoft.com/office/drawing/2014/main" id="{9E8E38ED-369A-44C2-B635-0BED0E48A6E8}"/>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5979834" y="4776880"/>
            <a:ext cx="0" cy="1303020"/>
          </a:xfrm>
          <a:prstGeom prst="line">
            <a:avLst/>
          </a:prstGeom>
          <a:ln w="19050" cap="sq">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7878562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616" y="0"/>
            <a:ext cx="818271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3">
            <a:extLst>
              <a:ext uri="{FF2B5EF4-FFF2-40B4-BE49-F238E27FC236}">
                <a16:creationId xmlns:a16="http://schemas.microsoft.com/office/drawing/2014/main" id="{16B6F9CB-222B-4520-8AA0-F98C16390C99}"/>
              </a:ext>
            </a:extLst>
          </p:cNvPr>
          <p:cNvSpPr>
            <a:spLocks noGrp="1"/>
          </p:cNvSpPr>
          <p:nvPr>
            <p:ph type="ctrTitle"/>
          </p:nvPr>
        </p:nvSpPr>
        <p:spPr>
          <a:xfrm>
            <a:off x="2282552" y="2110338"/>
            <a:ext cx="4578895" cy="2031055"/>
          </a:xfrm>
        </p:spPr>
        <p:txBody>
          <a:bodyPr>
            <a:normAutofit/>
          </a:bodyPr>
          <a:lstStyle/>
          <a:p>
            <a:r>
              <a:rPr lang="en-GB" sz="4000" dirty="0">
                <a:solidFill>
                  <a:srgbClr val="FFFFFF"/>
                </a:solidFill>
                <a:latin typeface="HelveticaNeueLT Std" panose="020B0604020202020204" pitchFamily="34" charset="0"/>
              </a:rPr>
              <a:t>Safeguarding Concerns Affecting Homeless People</a:t>
            </a:r>
          </a:p>
        </p:txBody>
      </p:sp>
      <p:sp>
        <p:nvSpPr>
          <p:cNvPr id="3" name="Slide Number Placeholder 2">
            <a:extLst>
              <a:ext uri="{FF2B5EF4-FFF2-40B4-BE49-F238E27FC236}">
                <a16:creationId xmlns:a16="http://schemas.microsoft.com/office/drawing/2014/main" id="{8497847D-7D0A-48D7-817D-F0AA9DCEDF0A}"/>
              </a:ext>
            </a:extLst>
          </p:cNvPr>
          <p:cNvSpPr>
            <a:spLocks noGrp="1"/>
          </p:cNvSpPr>
          <p:nvPr>
            <p:ph type="sldNum" sz="quarter" idx="12"/>
          </p:nvPr>
        </p:nvSpPr>
        <p:spPr>
          <a:xfrm>
            <a:off x="8119447" y="6223702"/>
            <a:ext cx="428046" cy="314067"/>
          </a:xfrm>
        </p:spPr>
        <p:txBody>
          <a:bodyPr>
            <a:normAutofit/>
          </a:bodyPr>
          <a:lstStyle/>
          <a:p>
            <a:pPr>
              <a:spcAft>
                <a:spcPts val="600"/>
              </a:spcAft>
            </a:pPr>
            <a:fld id="{0389A859-B0E6-4D65-AF46-0B695FABE427}" type="slidenum">
              <a:rPr lang="en-GB" sz="900">
                <a:solidFill>
                  <a:srgbClr val="898989"/>
                </a:solidFill>
              </a:rPr>
              <a:pPr>
                <a:spcAft>
                  <a:spcPts val="600"/>
                </a:spcAft>
              </a:pPr>
              <a:t>10</a:t>
            </a:fld>
            <a:endParaRPr lang="en-GB" sz="900">
              <a:solidFill>
                <a:srgbClr val="898989"/>
              </a:solidFill>
            </a:endParaRPr>
          </a:p>
        </p:txBody>
      </p:sp>
    </p:spTree>
    <p:extLst>
      <p:ext uri="{BB962C8B-B14F-4D97-AF65-F5344CB8AC3E}">
        <p14:creationId xmlns:p14="http://schemas.microsoft.com/office/powerpoint/2010/main" val="260629138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0260571-2A18-4A93-BBD4-1B26EFC28CAD}"/>
              </a:ext>
            </a:extLst>
          </p:cNvPr>
          <p:cNvSpPr>
            <a:spLocks noGrp="1"/>
          </p:cNvSpPr>
          <p:nvPr>
            <p:ph type="title" idx="4294967295"/>
          </p:nvPr>
        </p:nvSpPr>
        <p:spPr>
          <a:xfrm>
            <a:off x="630936" y="251312"/>
            <a:ext cx="7879842" cy="1010264"/>
          </a:xfrm>
        </p:spPr>
        <p:txBody>
          <a:bodyPr vert="horz" lIns="91440" tIns="45720" rIns="91440" bIns="45720" rtlCol="0" anchor="ctr">
            <a:normAutofit/>
          </a:bodyPr>
          <a:lstStyle/>
          <a:p>
            <a:pPr algn="ctr">
              <a:lnSpc>
                <a:spcPct val="90000"/>
              </a:lnSpc>
            </a:pPr>
            <a:r>
              <a:rPr lang="en-US" dirty="0">
                <a:latin typeface="HelveticaNeueLT Std" panose="020B0604020202020204" pitchFamily="34" charset="0"/>
              </a:rPr>
              <a:t>Safeguarding Principles</a:t>
            </a:r>
          </a:p>
        </p:txBody>
      </p:sp>
      <p:grpSp>
        <p:nvGrpSpPr>
          <p:cNvPr id="3" name="Group 4">
            <a:extLst>
              <a:ext uri="{FF2B5EF4-FFF2-40B4-BE49-F238E27FC236}">
                <a16:creationId xmlns:a16="http://schemas.microsoft.com/office/drawing/2014/main" id="{4792AADD-BD19-4C8C-9A84-39B0A46C235D}"/>
              </a:ext>
            </a:extLst>
          </p:cNvPr>
          <p:cNvGrpSpPr>
            <a:grpSpLocks/>
          </p:cNvGrpSpPr>
          <p:nvPr/>
        </p:nvGrpSpPr>
        <p:grpSpPr bwMode="auto">
          <a:xfrm>
            <a:off x="988705" y="1650222"/>
            <a:ext cx="7159732" cy="4584946"/>
            <a:chOff x="1115616" y="1029409"/>
            <a:chExt cx="4635986" cy="2911139"/>
          </a:xfrm>
        </p:grpSpPr>
        <p:pic>
          <p:nvPicPr>
            <p:cNvPr id="4" name="Picture 5">
              <a:extLst>
                <a:ext uri="{FF2B5EF4-FFF2-40B4-BE49-F238E27FC236}">
                  <a16:creationId xmlns:a16="http://schemas.microsoft.com/office/drawing/2014/main" id="{C4C92EAE-B884-4C1B-A058-B43CFB9C2BC8}"/>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115616" y="1052736"/>
              <a:ext cx="1515110" cy="1439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5" name="Picture 6">
              <a:extLst>
                <a:ext uri="{FF2B5EF4-FFF2-40B4-BE49-F238E27FC236}">
                  <a16:creationId xmlns:a16="http://schemas.microsoft.com/office/drawing/2014/main" id="{C9AEA70D-0046-4DD1-A064-76B8AFE57233}"/>
                </a:ext>
              </a:extLst>
            </p:cNvPr>
            <p:cNvPicPr>
              <a:picLocks noChangeAspect="1" noChangeArrowheads="1"/>
            </p:cNvPicPr>
            <p:nvPr/>
          </p:nvPicPr>
          <p:blipFill>
            <a:blip r:embed="rId4">
              <a:grayscl/>
              <a:extLst>
                <a:ext uri="{28A0092B-C50C-407E-A947-70E740481C1C}">
                  <a14:useLocalDpi xmlns:a14="http://schemas.microsoft.com/office/drawing/2010/main" val="0"/>
                </a:ext>
              </a:extLst>
            </a:blip>
            <a:srcRect/>
            <a:stretch>
              <a:fillRect/>
            </a:stretch>
          </p:blipFill>
          <p:spPr bwMode="auto">
            <a:xfrm>
              <a:off x="2699792" y="1061458"/>
              <a:ext cx="1522095" cy="143954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6" name="Picture 5" descr="https://www.personnelchecks.co.uk/media/1733/safeguarding-principle-3.png?width=201&amp;height=189">
              <a:extLst>
                <a:ext uri="{FF2B5EF4-FFF2-40B4-BE49-F238E27FC236}">
                  <a16:creationId xmlns:a16="http://schemas.microsoft.com/office/drawing/2014/main" id="{8DEA10F5-9553-4275-BFF1-B781C1251DD2}"/>
                </a:ext>
              </a:extLst>
            </p:cNvPr>
            <p:cNvPicPr/>
            <p:nvPr/>
          </p:nvPicPr>
          <p:blipFill>
            <a:blip r:embed="rId5">
              <a:duotone>
                <a:prstClr val="black"/>
                <a:schemeClr val="accent4">
                  <a:tint val="45000"/>
                  <a:satMod val="400000"/>
                </a:schemeClr>
              </a:duotone>
              <a:extLst>
                <a:ext uri="{28A0092B-C50C-407E-A947-70E740481C1C}">
                  <a14:useLocalDpi xmlns:a14="http://schemas.microsoft.com/office/drawing/2010/main" val="0"/>
                </a:ext>
              </a:extLst>
            </a:blip>
            <a:srcRect/>
            <a:stretch>
              <a:fillRect/>
            </a:stretch>
          </p:blipFill>
          <p:spPr bwMode="auto">
            <a:xfrm>
              <a:off x="4221887" y="1029409"/>
              <a:ext cx="1529715" cy="1439545"/>
            </a:xfrm>
            <a:prstGeom prst="rect">
              <a:avLst/>
            </a:prstGeom>
            <a:noFill/>
            <a:ln>
              <a:noFill/>
            </a:ln>
          </p:spPr>
        </p:pic>
        <p:pic>
          <p:nvPicPr>
            <p:cNvPr id="7" name="Picture 6" descr="https://www.personnelchecks.co.uk/media/1734/safeguarding-principle-4.png?width=201&amp;height=191">
              <a:extLst>
                <a:ext uri="{FF2B5EF4-FFF2-40B4-BE49-F238E27FC236}">
                  <a16:creationId xmlns:a16="http://schemas.microsoft.com/office/drawing/2014/main" id="{7A570131-119D-4044-B8EB-BC72F839A4B4}"/>
                </a:ext>
              </a:extLst>
            </p:cNvPr>
            <p:cNvPicPr/>
            <p:nvPr/>
          </p:nvPicPr>
          <p:blipFill>
            <a:blip r:embed="rId6">
              <a:duotone>
                <a:prstClr val="black"/>
                <a:schemeClr val="accent1">
                  <a:tint val="45000"/>
                  <a:satMod val="400000"/>
                </a:schemeClr>
              </a:duotone>
              <a:extLst>
                <a:ext uri="{28A0092B-C50C-407E-A947-70E740481C1C}">
                  <a14:useLocalDpi xmlns:a14="http://schemas.microsoft.com/office/drawing/2010/main" val="0"/>
                </a:ext>
              </a:extLst>
            </a:blip>
            <a:srcRect/>
            <a:stretch>
              <a:fillRect/>
            </a:stretch>
          </p:blipFill>
          <p:spPr bwMode="auto">
            <a:xfrm>
              <a:off x="1115616" y="2501003"/>
              <a:ext cx="1515110" cy="1439545"/>
            </a:xfrm>
            <a:prstGeom prst="rect">
              <a:avLst/>
            </a:prstGeom>
            <a:noFill/>
            <a:ln>
              <a:noFill/>
            </a:ln>
          </p:spPr>
        </p:pic>
        <p:pic>
          <p:nvPicPr>
            <p:cNvPr id="8" name="Picture 7" descr="https://www.personnelchecks.co.uk/media/1735/safeguarding-principle-5.png?width=201&amp;height=191">
              <a:extLst>
                <a:ext uri="{FF2B5EF4-FFF2-40B4-BE49-F238E27FC236}">
                  <a16:creationId xmlns:a16="http://schemas.microsoft.com/office/drawing/2014/main" id="{8E47D2FC-E5A9-4A46-BD6E-850A7F0CD852}"/>
                </a:ext>
              </a:extLst>
            </p:cNvPr>
            <p:cNvPicPr/>
            <p:nvPr/>
          </p:nvPicPr>
          <p:blipFill>
            <a:blip r:embed="rId7">
              <a:duotone>
                <a:schemeClr val="accent4">
                  <a:shade val="45000"/>
                  <a:satMod val="135000"/>
                </a:schemeClr>
                <a:prstClr val="white"/>
              </a:duotone>
              <a:extLst>
                <a:ext uri="{28A0092B-C50C-407E-A947-70E740481C1C}">
                  <a14:useLocalDpi xmlns:a14="http://schemas.microsoft.com/office/drawing/2010/main" val="0"/>
                </a:ext>
              </a:extLst>
            </a:blip>
            <a:srcRect/>
            <a:stretch>
              <a:fillRect/>
            </a:stretch>
          </p:blipFill>
          <p:spPr bwMode="auto">
            <a:xfrm>
              <a:off x="2703284" y="2501003"/>
              <a:ext cx="1515110" cy="1439545"/>
            </a:xfrm>
            <a:prstGeom prst="rect">
              <a:avLst/>
            </a:prstGeom>
            <a:noFill/>
            <a:ln>
              <a:noFill/>
            </a:ln>
          </p:spPr>
        </p:pic>
        <p:pic>
          <p:nvPicPr>
            <p:cNvPr id="9" name="Picture 8" descr="https://www.personnelchecks.co.uk/media/1736/safeguarding-principle-6.png?width=201&amp;height=190">
              <a:extLst>
                <a:ext uri="{FF2B5EF4-FFF2-40B4-BE49-F238E27FC236}">
                  <a16:creationId xmlns:a16="http://schemas.microsoft.com/office/drawing/2014/main" id="{4D7487D9-BC71-4976-86E7-3FEA37AB3D73}"/>
                </a:ext>
              </a:extLst>
            </p:cNvPr>
            <p:cNvPicPr/>
            <p:nvPr/>
          </p:nvPicPr>
          <p:blipFill>
            <a:blip r:embed="rId8">
              <a:duotone>
                <a:prstClr val="black"/>
                <a:schemeClr val="accent6">
                  <a:tint val="45000"/>
                  <a:satMod val="400000"/>
                </a:schemeClr>
              </a:duotone>
              <a:extLst>
                <a:ext uri="{28A0092B-C50C-407E-A947-70E740481C1C}">
                  <a14:useLocalDpi xmlns:a14="http://schemas.microsoft.com/office/drawing/2010/main" val="0"/>
                </a:ext>
              </a:extLst>
            </a:blip>
            <a:srcRect/>
            <a:stretch>
              <a:fillRect/>
            </a:stretch>
          </p:blipFill>
          <p:spPr bwMode="auto">
            <a:xfrm>
              <a:off x="4229507" y="2501003"/>
              <a:ext cx="1522095" cy="1439545"/>
            </a:xfrm>
            <a:prstGeom prst="rect">
              <a:avLst/>
            </a:prstGeom>
            <a:noFill/>
            <a:ln>
              <a:noFill/>
            </a:ln>
          </p:spPr>
        </p:pic>
      </p:grpSp>
    </p:spTree>
    <p:extLst>
      <p:ext uri="{BB962C8B-B14F-4D97-AF65-F5344CB8AC3E}">
        <p14:creationId xmlns:p14="http://schemas.microsoft.com/office/powerpoint/2010/main" val="54939346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29A276F4-4DEC-6A4F-A961-27C3CFF0704D}"/>
              </a:ext>
            </a:extLst>
          </p:cNvPr>
          <p:cNvSpPr>
            <a:spLocks noGrp="1"/>
          </p:cNvSpPr>
          <p:nvPr>
            <p:ph type="title"/>
          </p:nvPr>
        </p:nvSpPr>
        <p:spPr>
          <a:xfrm>
            <a:off x="647271" y="1012004"/>
            <a:ext cx="2562119" cy="4795408"/>
          </a:xfrm>
        </p:spPr>
        <p:txBody>
          <a:bodyPr>
            <a:normAutofit/>
          </a:bodyPr>
          <a:lstStyle/>
          <a:p>
            <a:r>
              <a:rPr lang="en-US" dirty="0">
                <a:solidFill>
                  <a:srgbClr val="FFFFFF"/>
                </a:solidFill>
                <a:latin typeface="HelveticaNeueLT Std" panose="020B0604020202020204" pitchFamily="34" charset="0"/>
              </a:rPr>
              <a:t>Typology</a:t>
            </a:r>
            <a:br>
              <a:rPr lang="en-US" dirty="0">
                <a:solidFill>
                  <a:srgbClr val="FFFFFF"/>
                </a:solidFill>
                <a:latin typeface="HelveticaNeueLT Std" panose="020B0604020202020204" pitchFamily="34" charset="0"/>
              </a:rPr>
            </a:br>
            <a:r>
              <a:rPr lang="en-US" dirty="0">
                <a:solidFill>
                  <a:srgbClr val="FFFFFF"/>
                </a:solidFill>
                <a:latin typeface="HelveticaNeueLT Std" panose="020B0604020202020204" pitchFamily="34" charset="0"/>
              </a:rPr>
              <a:t>of Abuse</a:t>
            </a:r>
          </a:p>
        </p:txBody>
      </p:sp>
      <p:sp>
        <p:nvSpPr>
          <p:cNvPr id="4" name="Slide Number Placeholder 3">
            <a:extLst>
              <a:ext uri="{FF2B5EF4-FFF2-40B4-BE49-F238E27FC236}">
                <a16:creationId xmlns:a16="http://schemas.microsoft.com/office/drawing/2014/main" id="{0E931B9F-50BD-F647-B07C-A55FADF0B476}"/>
              </a:ext>
            </a:extLst>
          </p:cNvPr>
          <p:cNvSpPr>
            <a:spLocks noGrp="1"/>
          </p:cNvSpPr>
          <p:nvPr>
            <p:ph type="sldNum" sz="quarter" idx="12"/>
          </p:nvPr>
        </p:nvSpPr>
        <p:spPr>
          <a:xfrm>
            <a:off x="8044665" y="6356350"/>
            <a:ext cx="470685" cy="365125"/>
          </a:xfrm>
        </p:spPr>
        <p:txBody>
          <a:bodyPr>
            <a:normAutofit/>
          </a:bodyPr>
          <a:lstStyle/>
          <a:p>
            <a:pPr>
              <a:spcAft>
                <a:spcPts val="600"/>
              </a:spcAft>
            </a:pPr>
            <a:fld id="{0389A859-B0E6-4D65-AF46-0B695FABE427}" type="slidenum">
              <a:rPr lang="en-GB" sz="1000">
                <a:solidFill>
                  <a:prstClr val="black">
                    <a:tint val="75000"/>
                  </a:prstClr>
                </a:solidFill>
              </a:rPr>
              <a:pPr>
                <a:spcAft>
                  <a:spcPts val="600"/>
                </a:spcAft>
              </a:pPr>
              <a:t>12</a:t>
            </a:fld>
            <a:endParaRPr lang="en-GB" sz="1000">
              <a:solidFill>
                <a:prstClr val="black">
                  <a:tint val="75000"/>
                </a:prstClr>
              </a:solidFill>
            </a:endParaRPr>
          </a:p>
        </p:txBody>
      </p:sp>
      <p:graphicFrame>
        <p:nvGraphicFramePr>
          <p:cNvPr id="6" name="Content Placeholder 2">
            <a:extLst>
              <a:ext uri="{FF2B5EF4-FFF2-40B4-BE49-F238E27FC236}">
                <a16:creationId xmlns:a16="http://schemas.microsoft.com/office/drawing/2014/main" id="{2A6A03D7-FA99-4141-AF38-56EE45627E5F}"/>
              </a:ext>
            </a:extLst>
          </p:cNvPr>
          <p:cNvGraphicFramePr>
            <a:graphicFrameLocks noGrp="1"/>
          </p:cNvGraphicFramePr>
          <p:nvPr>
            <p:ph idx="1"/>
            <p:extLst>
              <p:ext uri="{D42A27DB-BD31-4B8C-83A1-F6EECF244321}">
                <p14:modId xmlns:p14="http://schemas.microsoft.com/office/powerpoint/2010/main" val="1881188229"/>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37590078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3B854194-185D-494D-905C-7C7CB2E30F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4561583"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B4F5FA0D-0104-4987-8241-EFF7C85B88D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399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897127E-6CEF-446C-BE87-93B7C46E49D1}"/>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3">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2" name="Title 1">
            <a:extLst>
              <a:ext uri="{FF2B5EF4-FFF2-40B4-BE49-F238E27FC236}">
                <a16:creationId xmlns:a16="http://schemas.microsoft.com/office/drawing/2014/main" id="{D561415B-7956-CE48-B8EE-20B46FAC89E3}"/>
              </a:ext>
            </a:extLst>
          </p:cNvPr>
          <p:cNvSpPr>
            <a:spLocks noGrp="1"/>
          </p:cNvSpPr>
          <p:nvPr>
            <p:ph type="title"/>
          </p:nvPr>
        </p:nvSpPr>
        <p:spPr>
          <a:xfrm>
            <a:off x="480059" y="2053641"/>
            <a:ext cx="2751871" cy="2760098"/>
          </a:xfrm>
        </p:spPr>
        <p:txBody>
          <a:bodyPr>
            <a:normAutofit/>
          </a:bodyPr>
          <a:lstStyle/>
          <a:p>
            <a:r>
              <a:rPr lang="en-US" sz="2800">
                <a:solidFill>
                  <a:srgbClr val="FFFFFF"/>
                </a:solidFill>
                <a:latin typeface="HelveticaNeueLT Std" panose="020B0604020202020204" pitchFamily="34" charset="0"/>
              </a:rPr>
              <a:t>Abuse &amp; Neglect and Homelessness</a:t>
            </a:r>
          </a:p>
        </p:txBody>
      </p:sp>
      <p:sp>
        <p:nvSpPr>
          <p:cNvPr id="3" name="Content Placeholder 2">
            <a:extLst>
              <a:ext uri="{FF2B5EF4-FFF2-40B4-BE49-F238E27FC236}">
                <a16:creationId xmlns:a16="http://schemas.microsoft.com/office/drawing/2014/main" id="{95BA6ACC-AC7E-9844-91B1-3AA47ECD9E4E}"/>
              </a:ext>
            </a:extLst>
          </p:cNvPr>
          <p:cNvSpPr>
            <a:spLocks noGrp="1"/>
          </p:cNvSpPr>
          <p:nvPr>
            <p:ph idx="1"/>
          </p:nvPr>
        </p:nvSpPr>
        <p:spPr>
          <a:xfrm>
            <a:off x="4352925" y="552450"/>
            <a:ext cx="4629149" cy="5905500"/>
          </a:xfrm>
        </p:spPr>
        <p:txBody>
          <a:bodyPr anchor="ctr">
            <a:normAutofit lnSpcReduction="10000"/>
          </a:bodyPr>
          <a:lstStyle/>
          <a:p>
            <a:r>
              <a:rPr lang="en-US" sz="1600" dirty="0">
                <a:solidFill>
                  <a:srgbClr val="000000"/>
                </a:solidFill>
                <a:latin typeface="HelveticaNeueLT Std" panose="020B0604020202020204" pitchFamily="34" charset="0"/>
              </a:rPr>
              <a:t>Homeless people are not more likely to experience one particular form of abuse or neglect </a:t>
            </a:r>
          </a:p>
          <a:p>
            <a:r>
              <a:rPr lang="en-US" sz="1600" dirty="0">
                <a:solidFill>
                  <a:srgbClr val="000000"/>
                </a:solidFill>
                <a:latin typeface="HelveticaNeueLT Std" panose="020B0604020202020204" pitchFamily="34" charset="0"/>
              </a:rPr>
              <a:t>However, they are especially vulnerable to </a:t>
            </a:r>
            <a:r>
              <a:rPr lang="en-US" sz="1600" b="1" dirty="0">
                <a:solidFill>
                  <a:srgbClr val="000000"/>
                </a:solidFill>
                <a:latin typeface="HelveticaNeueLT Std" panose="020B0604020202020204" pitchFamily="34" charset="0"/>
              </a:rPr>
              <a:t>all</a:t>
            </a:r>
            <a:r>
              <a:rPr lang="en-US" sz="1600" dirty="0">
                <a:solidFill>
                  <a:srgbClr val="000000"/>
                </a:solidFill>
                <a:latin typeface="HelveticaNeueLT Std" panose="020B0604020202020204" pitchFamily="34" charset="0"/>
              </a:rPr>
              <a:t> forms due to the experience of homelessness itself</a:t>
            </a:r>
          </a:p>
          <a:p>
            <a:r>
              <a:rPr lang="en-US" sz="1600" dirty="0">
                <a:solidFill>
                  <a:srgbClr val="000000"/>
                </a:solidFill>
                <a:latin typeface="HelveticaNeueLT Std" panose="020B0604020202020204" pitchFamily="34" charset="0"/>
              </a:rPr>
              <a:t>They are more likely </a:t>
            </a:r>
            <a:r>
              <a:rPr lang="en-US" sz="1600" u="sng" dirty="0">
                <a:solidFill>
                  <a:srgbClr val="000000"/>
                </a:solidFill>
                <a:latin typeface="HelveticaNeueLT Std" panose="020B0604020202020204" pitchFamily="34" charset="0"/>
              </a:rPr>
              <a:t>not</a:t>
            </a:r>
            <a:r>
              <a:rPr lang="en-US" sz="1600" dirty="0">
                <a:solidFill>
                  <a:srgbClr val="000000"/>
                </a:solidFill>
                <a:latin typeface="HelveticaNeueLT Std" panose="020B0604020202020204" pitchFamily="34" charset="0"/>
              </a:rPr>
              <a:t> to have had their care and support needs identified, diagnosed or met when the safeguarding concerns are identified.</a:t>
            </a:r>
          </a:p>
          <a:p>
            <a:r>
              <a:rPr lang="en-US" sz="1600" dirty="0">
                <a:solidFill>
                  <a:srgbClr val="000000"/>
                </a:solidFill>
                <a:latin typeface="HelveticaNeueLT Std" panose="020B0604020202020204" pitchFamily="34" charset="0"/>
              </a:rPr>
              <a:t>Abuse and neglect are almost always exacerbated by the experience of homelessness, especially street homelessness</a:t>
            </a:r>
          </a:p>
          <a:p>
            <a:r>
              <a:rPr lang="en-US" sz="1600" dirty="0">
                <a:solidFill>
                  <a:srgbClr val="000000"/>
                </a:solidFill>
                <a:latin typeface="HelveticaNeueLT Std" panose="020B0604020202020204" pitchFamily="34" charset="0"/>
              </a:rPr>
              <a:t>People with long histories of homelessness have often experienced repeat instances of exploitation, abuse and neglect since childhood</a:t>
            </a:r>
          </a:p>
          <a:p>
            <a:r>
              <a:rPr lang="en-US" sz="1600" dirty="0">
                <a:solidFill>
                  <a:srgbClr val="000000"/>
                </a:solidFill>
                <a:latin typeface="HelveticaNeueLT Std" panose="020B0604020202020204" pitchFamily="34" charset="0"/>
              </a:rPr>
              <a:t>Street homeless people are more likely to be fearful of reporting or addressing abusive experiences because of the fear that it will put them at greater risk of harm</a:t>
            </a:r>
          </a:p>
          <a:p>
            <a:r>
              <a:rPr lang="en-US" sz="1600" dirty="0">
                <a:solidFill>
                  <a:srgbClr val="000000"/>
                </a:solidFill>
                <a:latin typeface="HelveticaNeueLT Std" panose="020B0604020202020204" pitchFamily="34" charset="0"/>
              </a:rPr>
              <a:t>They feel even less likely to be believed, to have their wishes listened to, or to be able to make choices about their safety.</a:t>
            </a:r>
            <a:endParaRPr lang="en-US" sz="1300" dirty="0">
              <a:solidFill>
                <a:srgbClr val="000000"/>
              </a:solidFill>
            </a:endParaRPr>
          </a:p>
          <a:p>
            <a:endParaRPr lang="en-US" sz="1300" dirty="0">
              <a:solidFill>
                <a:srgbClr val="000000"/>
              </a:solidFill>
            </a:endParaRPr>
          </a:p>
        </p:txBody>
      </p:sp>
    </p:spTree>
    <p:extLst>
      <p:ext uri="{BB962C8B-B14F-4D97-AF65-F5344CB8AC3E}">
        <p14:creationId xmlns:p14="http://schemas.microsoft.com/office/powerpoint/2010/main" val="370267019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B8584BA-F48E-4546-8A1F-C3D6A3ECB099}"/>
              </a:ext>
            </a:extLst>
          </p:cNvPr>
          <p:cNvSpPr>
            <a:spLocks noGrp="1"/>
          </p:cNvSpPr>
          <p:nvPr>
            <p:ph type="title"/>
          </p:nvPr>
        </p:nvSpPr>
        <p:spPr>
          <a:xfrm>
            <a:off x="323528" y="116632"/>
            <a:ext cx="8229600" cy="1143000"/>
          </a:xfrm>
        </p:spPr>
        <p:txBody>
          <a:bodyPr>
            <a:normAutofit/>
          </a:bodyPr>
          <a:lstStyle/>
          <a:p>
            <a:pPr algn="l"/>
            <a:r>
              <a:rPr lang="en-GB" sz="4000" dirty="0">
                <a:latin typeface="HelveticaNeueLT Std" panose="020B0604020202020204" pitchFamily="34" charset="0"/>
              </a:rPr>
              <a:t>Self Neglect &amp; Homelessness</a:t>
            </a:r>
          </a:p>
        </p:txBody>
      </p:sp>
      <p:sp>
        <p:nvSpPr>
          <p:cNvPr id="4" name="TextBox 3">
            <a:extLst>
              <a:ext uri="{FF2B5EF4-FFF2-40B4-BE49-F238E27FC236}">
                <a16:creationId xmlns:a16="http://schemas.microsoft.com/office/drawing/2014/main" id="{8861FA61-436D-4EA8-AD3D-30D95B750D45}"/>
              </a:ext>
            </a:extLst>
          </p:cNvPr>
          <p:cNvSpPr txBox="1"/>
          <p:nvPr/>
        </p:nvSpPr>
        <p:spPr>
          <a:xfrm>
            <a:off x="323528" y="1259632"/>
            <a:ext cx="8568952" cy="5324535"/>
          </a:xfrm>
          <a:prstGeom prst="rect">
            <a:avLst/>
          </a:prstGeom>
          <a:noFill/>
        </p:spPr>
        <p:txBody>
          <a:bodyPr wrap="square" rtlCol="0">
            <a:spAutoFit/>
          </a:bodyPr>
          <a:lstStyle/>
          <a:p>
            <a:r>
              <a:rPr lang="en-GB" sz="1700" b="1" dirty="0">
                <a:latin typeface="HelveticaNeueLT Std" panose="020B0604020202020204" pitchFamily="34" charset="0"/>
              </a:rPr>
              <a:t>Key Principals: </a:t>
            </a:r>
            <a:r>
              <a:rPr lang="en-GB" sz="1700" b="1" dirty="0">
                <a:solidFill>
                  <a:schemeClr val="accent4"/>
                </a:solidFill>
                <a:latin typeface="HelveticaNeueLT Std" panose="020B0604020202020204" pitchFamily="34" charset="0"/>
              </a:rPr>
              <a:t>Proportionality and Empowerment</a:t>
            </a:r>
          </a:p>
          <a:p>
            <a:endParaRPr lang="en-GB" sz="1700" b="1" dirty="0">
              <a:latin typeface="HelveticaNeueLT Std" panose="020B0604020202020204" pitchFamily="34" charset="0"/>
            </a:endParaRPr>
          </a:p>
          <a:p>
            <a:r>
              <a:rPr lang="en-GB" sz="1700" b="1" dirty="0">
                <a:latin typeface="HelveticaNeueLT Std" panose="020B0604020202020204" pitchFamily="34" charset="0"/>
              </a:rPr>
              <a:t>What is self-neglect?</a:t>
            </a:r>
          </a:p>
          <a:p>
            <a:pPr marL="285750" indent="-285750">
              <a:buFont typeface="Arial" panose="020B0604020202020204" pitchFamily="34" charset="0"/>
              <a:buChar char="•"/>
            </a:pPr>
            <a:r>
              <a:rPr lang="en-GB" sz="1700" dirty="0">
                <a:latin typeface="HelveticaNeueLT Std" panose="020B0604020202020204" pitchFamily="34" charset="0"/>
              </a:rPr>
              <a:t>Lack of self-care to an extent that it threatens personal health and safety</a:t>
            </a:r>
          </a:p>
          <a:p>
            <a:pPr marL="285750" indent="-285750">
              <a:buFont typeface="Arial" panose="020B0604020202020204" pitchFamily="34" charset="0"/>
              <a:buChar char="•"/>
            </a:pPr>
            <a:r>
              <a:rPr lang="en-GB" sz="1700" dirty="0">
                <a:latin typeface="HelveticaNeueLT Std" panose="020B0604020202020204" pitchFamily="34" charset="0"/>
              </a:rPr>
              <a:t>Neglecting to care for one’s personal hygiene, health or surroundings</a:t>
            </a:r>
          </a:p>
          <a:p>
            <a:pPr marL="285750" indent="-285750">
              <a:buFont typeface="Arial" panose="020B0604020202020204" pitchFamily="34" charset="0"/>
              <a:buChar char="•"/>
            </a:pPr>
            <a:r>
              <a:rPr lang="en-GB" sz="1700" dirty="0">
                <a:latin typeface="HelveticaNeueLT Std" panose="020B0604020202020204" pitchFamily="34" charset="0"/>
              </a:rPr>
              <a:t>Inability to avoid harm as a result of self-neglect</a:t>
            </a:r>
          </a:p>
          <a:p>
            <a:pPr marL="285750" indent="-285750">
              <a:buFont typeface="Arial" panose="020B0604020202020204" pitchFamily="34" charset="0"/>
              <a:buChar char="•"/>
            </a:pPr>
            <a:r>
              <a:rPr lang="en-GB" sz="1700" dirty="0">
                <a:latin typeface="HelveticaNeueLT Std" panose="020B0604020202020204" pitchFamily="34" charset="0"/>
              </a:rPr>
              <a:t>Failure to seek help or access services to meet health and social care needs</a:t>
            </a:r>
          </a:p>
          <a:p>
            <a:pPr marL="285750" indent="-285750">
              <a:buFont typeface="Arial" panose="020B0604020202020204" pitchFamily="34" charset="0"/>
              <a:buChar char="•"/>
            </a:pPr>
            <a:r>
              <a:rPr lang="en-GB" sz="1700" dirty="0">
                <a:latin typeface="HelveticaNeueLT Std" panose="020B0604020202020204" pitchFamily="34" charset="0"/>
              </a:rPr>
              <a:t>Inability or unwillingness to manage one’s personal affairs</a:t>
            </a:r>
          </a:p>
          <a:p>
            <a:pPr>
              <a:buFont typeface="Arial" panose="020B0604020202020204" pitchFamily="34" charset="0"/>
              <a:buChar char="•"/>
            </a:pPr>
            <a:endParaRPr lang="en-GB" sz="1700" dirty="0">
              <a:latin typeface="HelveticaNeueLT Std" panose="020B0604020202020204" pitchFamily="34" charset="0"/>
            </a:endParaRPr>
          </a:p>
          <a:p>
            <a:r>
              <a:rPr lang="en-GB" sz="1700" dirty="0">
                <a:latin typeface="HelveticaNeueLT Std" panose="020B0604020202020204" pitchFamily="34" charset="0"/>
              </a:rPr>
              <a:t>Self-neglect is often inaccurately associated with mental health – can be caused by addiction, traumatic life events, brain injury, OCD/hoarding, physical illnesses which make self-care difficult or painful, a side effect of medication.</a:t>
            </a:r>
          </a:p>
          <a:p>
            <a:endParaRPr lang="en-GB" sz="1700" dirty="0">
              <a:latin typeface="HelveticaNeueLT Std" panose="020B0604020202020204" pitchFamily="34" charset="0"/>
            </a:endParaRPr>
          </a:p>
          <a:p>
            <a:r>
              <a:rPr lang="en-GB" sz="1700" dirty="0">
                <a:latin typeface="HelveticaNeueLT Std" panose="020B0604020202020204" pitchFamily="34" charset="0"/>
              </a:rPr>
              <a:t>Not everyone who self-neglects will require, want or be eligible for Care Act intervention.</a:t>
            </a:r>
          </a:p>
          <a:p>
            <a:endParaRPr lang="en-GB" sz="1700" dirty="0">
              <a:latin typeface="HelveticaNeueLT Std" panose="020B0604020202020204" pitchFamily="34" charset="0"/>
            </a:endParaRPr>
          </a:p>
          <a:p>
            <a:r>
              <a:rPr lang="en-GB" sz="1700" dirty="0">
                <a:latin typeface="HelveticaNeueLT Std" panose="020B0604020202020204" pitchFamily="34" charset="0"/>
              </a:rPr>
              <a:t>Even where they are, safeguarding interventions rarely have a transformational effect on self-neglect.</a:t>
            </a:r>
          </a:p>
          <a:p>
            <a:endParaRPr lang="en-GB" sz="1700" dirty="0">
              <a:latin typeface="HelveticaNeueLT Std" panose="020B0604020202020204" pitchFamily="34" charset="0"/>
            </a:endParaRPr>
          </a:p>
          <a:p>
            <a:r>
              <a:rPr lang="en-GB" sz="1700" dirty="0">
                <a:latin typeface="HelveticaNeueLT Std" panose="020B0604020202020204" pitchFamily="34" charset="0"/>
              </a:rPr>
              <a:t>The most significant improvements in self-neglect come from </a:t>
            </a:r>
            <a:r>
              <a:rPr lang="en-GB" sz="1700" b="1" i="1" dirty="0">
                <a:latin typeface="HelveticaNeueLT Std" panose="020B0604020202020204" pitchFamily="34" charset="0"/>
              </a:rPr>
              <a:t>relational approaches</a:t>
            </a:r>
            <a:r>
              <a:rPr lang="en-GB" sz="1700" dirty="0">
                <a:latin typeface="HelveticaNeueLT Std" panose="020B0604020202020204" pitchFamily="34" charset="0"/>
              </a:rPr>
              <a:t>.</a:t>
            </a:r>
          </a:p>
        </p:txBody>
      </p:sp>
      <p:sp>
        <p:nvSpPr>
          <p:cNvPr id="5" name="Star: 16 Points 4">
            <a:extLst>
              <a:ext uri="{FF2B5EF4-FFF2-40B4-BE49-F238E27FC236}">
                <a16:creationId xmlns:a16="http://schemas.microsoft.com/office/drawing/2014/main" id="{E7C3CDA8-B1FE-4BC8-8B2D-2D949B14F78D}"/>
              </a:ext>
            </a:extLst>
          </p:cNvPr>
          <p:cNvSpPr/>
          <p:nvPr/>
        </p:nvSpPr>
        <p:spPr>
          <a:xfrm rot="21046026">
            <a:off x="5988866" y="-71604"/>
            <a:ext cx="3235550" cy="2132856"/>
          </a:xfrm>
          <a:prstGeom prst="star16">
            <a:avLst/>
          </a:prstGeom>
          <a:ln/>
        </p:spPr>
        <p:style>
          <a:lnRef idx="3">
            <a:schemeClr val="lt1"/>
          </a:lnRef>
          <a:fillRef idx="1">
            <a:schemeClr val="accent4"/>
          </a:fillRef>
          <a:effectRef idx="1">
            <a:schemeClr val="accent4"/>
          </a:effectRef>
          <a:fontRef idx="minor">
            <a:schemeClr val="lt1"/>
          </a:fontRef>
        </p:style>
        <p:txBody>
          <a:bodyPr rtlCol="0" anchor="ctr"/>
          <a:lstStyle/>
          <a:p>
            <a:pPr algn="ctr"/>
            <a:r>
              <a:rPr lang="en-GB" sz="1500" dirty="0"/>
              <a:t>Self neglect can be a cause, a trigger or an effect of homelessness</a:t>
            </a:r>
          </a:p>
        </p:txBody>
      </p:sp>
    </p:spTree>
    <p:extLst>
      <p:ext uri="{BB962C8B-B14F-4D97-AF65-F5344CB8AC3E}">
        <p14:creationId xmlns:p14="http://schemas.microsoft.com/office/powerpoint/2010/main" val="291527980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additive="base">
                                        <p:cTn id="7" dur="500" fill="hold"/>
                                        <p:tgtEl>
                                          <p:spTgt spid="5"/>
                                        </p:tgtEl>
                                        <p:attrNameLst>
                                          <p:attrName>ppt_x</p:attrName>
                                        </p:attrNameLst>
                                      </p:cBhvr>
                                      <p:tavLst>
                                        <p:tav tm="0">
                                          <p:val>
                                            <p:strVal val="#ppt_x"/>
                                          </p:val>
                                        </p:tav>
                                        <p:tav tm="100000">
                                          <p:val>
                                            <p:strVal val="#ppt_x"/>
                                          </p:val>
                                        </p:tav>
                                      </p:tavLst>
                                    </p:anim>
                                    <p:anim calcmode="lin" valueType="num">
                                      <p:cBhvr additive="base">
                                        <p:cTn id="8" dur="500" fill="hold"/>
                                        <p:tgtEl>
                                          <p:spTgt spid="5"/>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272EBD8C-37E6-485F-AD5F-E85CAB13CC38}"/>
              </a:ext>
            </a:extLst>
          </p:cNvPr>
          <p:cNvSpPr>
            <a:spLocks noGrp="1"/>
          </p:cNvSpPr>
          <p:nvPr>
            <p:ph type="title"/>
          </p:nvPr>
        </p:nvSpPr>
        <p:spPr>
          <a:xfrm>
            <a:off x="482600" y="321734"/>
            <a:ext cx="8178799" cy="1135737"/>
          </a:xfrm>
        </p:spPr>
        <p:txBody>
          <a:bodyPr>
            <a:normAutofit/>
          </a:bodyPr>
          <a:lstStyle/>
          <a:p>
            <a:r>
              <a:rPr lang="en-GB" sz="3100">
                <a:latin typeface="HelveticaNeueLT Std" panose="020B0604020202020204" pitchFamily="34" charset="0"/>
              </a:rPr>
              <a:t>Exploitation &amp; Interpersonal Abuse</a:t>
            </a:r>
          </a:p>
        </p:txBody>
      </p:sp>
      <p:sp>
        <p:nvSpPr>
          <p:cNvPr id="5" name="Content Placeholder 4">
            <a:extLst>
              <a:ext uri="{FF2B5EF4-FFF2-40B4-BE49-F238E27FC236}">
                <a16:creationId xmlns:a16="http://schemas.microsoft.com/office/drawing/2014/main" id="{C3FD2827-6AFC-41A0-BA14-2F4DB2AE3CC8}"/>
              </a:ext>
            </a:extLst>
          </p:cNvPr>
          <p:cNvSpPr txBox="1">
            <a:spLocks noGrp="1"/>
          </p:cNvSpPr>
          <p:nvPr>
            <p:ph idx="1"/>
          </p:nvPr>
        </p:nvSpPr>
        <p:spPr>
          <a:xfrm>
            <a:off x="482600" y="1457471"/>
            <a:ext cx="8178799" cy="4719492"/>
          </a:xfrm>
          <a:prstGeom prst="rect">
            <a:avLst/>
          </a:prstGeom>
        </p:spPr>
        <p:txBody>
          <a:bodyPr rtlCol="0">
            <a:normAutofit lnSpcReduction="10000"/>
          </a:bodyPr>
          <a:lstStyle/>
          <a:p>
            <a:r>
              <a:rPr lang="en-GB" sz="1600" b="1" dirty="0">
                <a:latin typeface="HelveticaNeueLT Std" panose="020B0604020202020204" pitchFamily="34" charset="0"/>
              </a:rPr>
              <a:t>Principals: </a:t>
            </a:r>
            <a:r>
              <a:rPr lang="en-GB" sz="1600" b="1" dirty="0">
                <a:solidFill>
                  <a:schemeClr val="accent1">
                    <a:lumMod val="75000"/>
                  </a:schemeClr>
                </a:solidFill>
                <a:latin typeface="HelveticaNeueLT Std" panose="020B0604020202020204" pitchFamily="34" charset="0"/>
              </a:rPr>
              <a:t>Protection and Prevention</a:t>
            </a:r>
          </a:p>
          <a:p>
            <a:pPr marL="0" indent="0">
              <a:spcBef>
                <a:spcPts val="0"/>
              </a:spcBef>
              <a:buNone/>
            </a:pPr>
            <a:endParaRPr lang="en-GB" sz="1600" b="1" dirty="0">
              <a:latin typeface="HelveticaNeueLT Std" panose="020B0604020202020204" pitchFamily="34" charset="0"/>
            </a:endParaRPr>
          </a:p>
          <a:p>
            <a:pPr>
              <a:spcBef>
                <a:spcPts val="0"/>
              </a:spcBef>
            </a:pPr>
            <a:r>
              <a:rPr lang="en-GB" sz="1600" dirty="0">
                <a:latin typeface="HelveticaNeueLT Std" panose="020B0604020202020204" pitchFamily="34" charset="0"/>
              </a:rPr>
              <a:t>People who are homeless (and other vulnerable people) often form co-dependent relationships to improve their material security</a:t>
            </a:r>
          </a:p>
          <a:p>
            <a:r>
              <a:rPr lang="en-GB" sz="1600" dirty="0">
                <a:latin typeface="HelveticaNeueLT Std" panose="020B0604020202020204" pitchFamily="34" charset="0"/>
              </a:rPr>
              <a:t>People who are especially vulnerable are often the target of bullying, financial exploitation or coercion</a:t>
            </a:r>
          </a:p>
          <a:p>
            <a:r>
              <a:rPr lang="en-GB" sz="1600" dirty="0">
                <a:latin typeface="HelveticaNeueLT Std" panose="020B0604020202020204" pitchFamily="34" charset="0"/>
              </a:rPr>
              <a:t>The person can often be unaware that it is happening, or unwilling to accept that they are being exploited</a:t>
            </a:r>
          </a:p>
          <a:p>
            <a:r>
              <a:rPr lang="en-GB" sz="1600" dirty="0">
                <a:latin typeface="HelveticaNeueLT Std" panose="020B0604020202020204" pitchFamily="34" charset="0"/>
              </a:rPr>
              <a:t>Women, learning disabled and transgender people face particular risks of abuse as they seek safety from street homelessness</a:t>
            </a:r>
          </a:p>
          <a:p>
            <a:r>
              <a:rPr lang="en-GB" sz="1600" dirty="0">
                <a:latin typeface="HelveticaNeueLT Std" panose="020B0604020202020204" pitchFamily="34" charset="0"/>
              </a:rPr>
              <a:t>People experiencing addiction are often exploited and abused by drug dealers, partners who are also addicted and gangs (county lines)</a:t>
            </a:r>
          </a:p>
          <a:p>
            <a:r>
              <a:rPr lang="en-GB" sz="1600" dirty="0">
                <a:latin typeface="HelveticaNeueLT Std" panose="020B0604020202020204" pitchFamily="34" charset="0"/>
              </a:rPr>
              <a:t>People who have high-value prescriptions (e.g. painkillers, benzodiazepines) are often targeted by others </a:t>
            </a:r>
          </a:p>
          <a:p>
            <a:r>
              <a:rPr lang="en-GB" sz="1600" dirty="0">
                <a:latin typeface="HelveticaNeueLT Std" panose="020B0604020202020204" pitchFamily="34" charset="0"/>
              </a:rPr>
              <a:t>Domestic abuse is a common experience amongst the street homeless population, and rarely given proper consideration by Police or support services</a:t>
            </a:r>
          </a:p>
          <a:p>
            <a:r>
              <a:rPr lang="en-GB" sz="1600" dirty="0">
                <a:latin typeface="HelveticaNeueLT Std" panose="020B0604020202020204" pitchFamily="34" charset="0"/>
              </a:rPr>
              <a:t>The most significant improvements and interventions come from preventative </a:t>
            </a:r>
            <a:r>
              <a:rPr lang="en-GB" sz="1600" b="1" i="1" dirty="0">
                <a:latin typeface="HelveticaNeueLT Std" panose="020B0604020202020204" pitchFamily="34" charset="0"/>
              </a:rPr>
              <a:t>relational approaches </a:t>
            </a:r>
            <a:r>
              <a:rPr lang="en-GB" sz="1600" dirty="0">
                <a:latin typeface="HelveticaNeueLT Std" panose="020B0604020202020204" pitchFamily="34" charset="0"/>
              </a:rPr>
              <a:t>and</a:t>
            </a:r>
            <a:r>
              <a:rPr lang="en-GB" sz="1600" b="1" i="1" dirty="0">
                <a:latin typeface="HelveticaNeueLT Std" panose="020B0604020202020204" pitchFamily="34" charset="0"/>
              </a:rPr>
              <a:t> professional curiosity.</a:t>
            </a:r>
            <a:endParaRPr lang="en-GB" sz="1600" dirty="0">
              <a:latin typeface="HelveticaNeueLT Std" panose="020B0604020202020204" pitchFamily="34" charset="0"/>
            </a:endParaRPr>
          </a:p>
          <a:p>
            <a:endParaRPr lang="en-GB" sz="1300" dirty="0">
              <a:latin typeface="HelveticaNeueLT Std" panose="020B0604020202020204" pitchFamily="34" charset="0"/>
            </a:endParaRPr>
          </a:p>
        </p:txBody>
      </p:sp>
      <p:sp>
        <p:nvSpPr>
          <p:cNvPr id="12" name="Rectangle 11">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08801" y="2200695"/>
            <a:ext cx="645368" cy="48402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 name="Isosceles Triangle 13">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00197" y="1502156"/>
            <a:ext cx="2532832" cy="954774"/>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 name="Isosceles Triangle 15">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28518" y="5230015"/>
            <a:ext cx="2017580" cy="760545"/>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8" name="Rectangle 17">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60240" y="5789405"/>
            <a:ext cx="485578" cy="364184"/>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Slide Number Placeholder 3">
            <a:extLst>
              <a:ext uri="{FF2B5EF4-FFF2-40B4-BE49-F238E27FC236}">
                <a16:creationId xmlns:a16="http://schemas.microsoft.com/office/drawing/2014/main" id="{EE6AC78E-9276-4580-BD2D-9633376AE51E}"/>
              </a:ext>
            </a:extLst>
          </p:cNvPr>
          <p:cNvSpPr>
            <a:spLocks noGrp="1"/>
          </p:cNvSpPr>
          <p:nvPr>
            <p:ph type="sldNum" sz="quarter" idx="12"/>
          </p:nvPr>
        </p:nvSpPr>
        <p:spPr>
          <a:xfrm>
            <a:off x="6603999" y="6356350"/>
            <a:ext cx="2057400" cy="365125"/>
          </a:xfrm>
        </p:spPr>
        <p:txBody>
          <a:bodyPr>
            <a:normAutofit/>
          </a:bodyPr>
          <a:lstStyle/>
          <a:p>
            <a:pPr>
              <a:spcAft>
                <a:spcPts val="600"/>
              </a:spcAft>
            </a:pPr>
            <a:fld id="{0389A859-B0E6-4D65-AF46-0B695FABE427}" type="slidenum">
              <a:rPr lang="en-GB" smtClean="0"/>
              <a:pPr>
                <a:spcAft>
                  <a:spcPts val="600"/>
                </a:spcAft>
              </a:pPr>
              <a:t>15</a:t>
            </a:fld>
            <a:endParaRPr lang="en-GB"/>
          </a:p>
        </p:txBody>
      </p:sp>
    </p:spTree>
    <p:extLst>
      <p:ext uri="{BB962C8B-B14F-4D97-AF65-F5344CB8AC3E}">
        <p14:creationId xmlns:p14="http://schemas.microsoft.com/office/powerpoint/2010/main" val="3425611331"/>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7" name="Rectangle 16">
            <a:extLst>
              <a:ext uri="{FF2B5EF4-FFF2-40B4-BE49-F238E27FC236}">
                <a16:creationId xmlns:a16="http://schemas.microsoft.com/office/drawing/2014/main" id="{01C9CC24-B375-4226-BF2B-61FADBBA696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Rectangle 18">
            <a:extLst>
              <a:ext uri="{FF2B5EF4-FFF2-40B4-BE49-F238E27FC236}">
                <a16:creationId xmlns:a16="http://schemas.microsoft.com/office/drawing/2014/main" id="{CD70A28E-4FD8-4474-A206-E15B5EBB303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2286" y="1084747"/>
            <a:ext cx="9141714" cy="3294207"/>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21" name="Picture 20">
            <a:extLst>
              <a:ext uri="{FF2B5EF4-FFF2-40B4-BE49-F238E27FC236}">
                <a16:creationId xmlns:a16="http://schemas.microsoft.com/office/drawing/2014/main" id="{39647E21-5366-4638-AC97-D8CD4111EB57}"/>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rcRect l="8235" r="8214" b="45501"/>
          <a:stretch>
            <a:fillRect/>
          </a:stretch>
        </p:blipFill>
        <p:spPr>
          <a:xfrm flipV="1">
            <a:off x="0" y="0"/>
            <a:ext cx="9143999" cy="4473360"/>
          </a:xfrm>
          <a:custGeom>
            <a:avLst/>
            <a:gdLst>
              <a:gd name="connsiteX0" fmla="*/ 0 w 12191999"/>
              <a:gd name="connsiteY0" fmla="*/ 4473360 h 4473360"/>
              <a:gd name="connsiteX1" fmla="*/ 12191999 w 12191999"/>
              <a:gd name="connsiteY1" fmla="*/ 4473360 h 4473360"/>
              <a:gd name="connsiteX2" fmla="*/ 12191999 w 12191999"/>
              <a:gd name="connsiteY2" fmla="*/ 0 h 4473360"/>
              <a:gd name="connsiteX3" fmla="*/ 0 w 12191999"/>
              <a:gd name="connsiteY3" fmla="*/ 0 h 4473360"/>
            </a:gdLst>
            <a:ahLst/>
            <a:cxnLst>
              <a:cxn ang="0">
                <a:pos x="connsiteX0" y="connsiteY0"/>
              </a:cxn>
              <a:cxn ang="0">
                <a:pos x="connsiteX1" y="connsiteY1"/>
              </a:cxn>
              <a:cxn ang="0">
                <a:pos x="connsiteX2" y="connsiteY2"/>
              </a:cxn>
              <a:cxn ang="0">
                <a:pos x="connsiteX3" y="connsiteY3"/>
              </a:cxn>
            </a:cxnLst>
            <a:rect l="l" t="t" r="r" b="b"/>
            <a:pathLst>
              <a:path w="12191999" h="4473360">
                <a:moveTo>
                  <a:pt x="0" y="4473360"/>
                </a:moveTo>
                <a:lnTo>
                  <a:pt x="12191999" y="4473360"/>
                </a:lnTo>
                <a:lnTo>
                  <a:pt x="12191999" y="0"/>
                </a:lnTo>
                <a:lnTo>
                  <a:pt x="0" y="0"/>
                </a:lnTo>
                <a:close/>
              </a:path>
            </a:pathLst>
          </a:custGeom>
        </p:spPr>
      </p:pic>
      <p:sp>
        <p:nvSpPr>
          <p:cNvPr id="4" name="Title 3">
            <a:extLst>
              <a:ext uri="{FF2B5EF4-FFF2-40B4-BE49-F238E27FC236}">
                <a16:creationId xmlns:a16="http://schemas.microsoft.com/office/drawing/2014/main" id="{1FE0FFB1-C0E7-4AE0-90E9-4BD75A1901AB}"/>
              </a:ext>
            </a:extLst>
          </p:cNvPr>
          <p:cNvSpPr>
            <a:spLocks noGrp="1"/>
          </p:cNvSpPr>
          <p:nvPr>
            <p:ph type="ctrTitle"/>
          </p:nvPr>
        </p:nvSpPr>
        <p:spPr>
          <a:xfrm>
            <a:off x="565443" y="2076450"/>
            <a:ext cx="8013114" cy="1345134"/>
          </a:xfrm>
        </p:spPr>
        <p:txBody>
          <a:bodyPr anchor="ctr">
            <a:normAutofit/>
          </a:bodyPr>
          <a:lstStyle/>
          <a:p>
            <a:pPr>
              <a:lnSpc>
                <a:spcPct val="90000"/>
              </a:lnSpc>
            </a:pPr>
            <a:r>
              <a:rPr lang="en-GB" sz="4500" dirty="0">
                <a:solidFill>
                  <a:srgbClr val="FFFFFF"/>
                </a:solidFill>
                <a:latin typeface="HelveticaNeueLT Std" panose="020B0604020202020204" pitchFamily="34" charset="0"/>
              </a:rPr>
              <a:t>Exercise: What could you do to make this person safer?</a:t>
            </a:r>
          </a:p>
        </p:txBody>
      </p:sp>
    </p:spTree>
    <p:extLst>
      <p:ext uri="{BB962C8B-B14F-4D97-AF65-F5344CB8AC3E}">
        <p14:creationId xmlns:p14="http://schemas.microsoft.com/office/powerpoint/2010/main" val="2552933540"/>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51" name="Rectangle 50">
            <a:extLst>
              <a:ext uri="{FF2B5EF4-FFF2-40B4-BE49-F238E27FC236}">
                <a16:creationId xmlns:a16="http://schemas.microsoft.com/office/drawing/2014/main" id="{6A84B152-3496-4C52-AF08-97AFFC09DD2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white">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en-US"/>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en-US"/>
          </a:p>
        </p:txBody>
      </p:sp>
      <p:sp>
        <p:nvSpPr>
          <p:cNvPr id="2" name="Title 1">
            <a:extLst>
              <a:ext uri="{FF2B5EF4-FFF2-40B4-BE49-F238E27FC236}">
                <a16:creationId xmlns:a16="http://schemas.microsoft.com/office/drawing/2014/main" id="{1D9BDBC2-2328-4D87-BF7F-392598935391}"/>
              </a:ext>
            </a:extLst>
          </p:cNvPr>
          <p:cNvSpPr>
            <a:spLocks noGrp="1"/>
          </p:cNvSpPr>
          <p:nvPr>
            <p:ph type="title"/>
          </p:nvPr>
        </p:nvSpPr>
        <p:spPr>
          <a:xfrm>
            <a:off x="498891" y="148158"/>
            <a:ext cx="4045020" cy="1325563"/>
          </a:xfrm>
        </p:spPr>
        <p:txBody>
          <a:bodyPr>
            <a:normAutofit/>
          </a:bodyPr>
          <a:lstStyle/>
          <a:p>
            <a:r>
              <a:rPr lang="en-GB" sz="5000" dirty="0">
                <a:latin typeface="HelveticaNeueLT Std" panose="020B0604020202020204" pitchFamily="34" charset="0"/>
              </a:rPr>
              <a:t>Ade</a:t>
            </a:r>
          </a:p>
        </p:txBody>
      </p:sp>
      <p:sp>
        <p:nvSpPr>
          <p:cNvPr id="53" name="Freeform: Shape 52">
            <a:extLst>
              <a:ext uri="{FF2B5EF4-FFF2-40B4-BE49-F238E27FC236}">
                <a16:creationId xmlns:a16="http://schemas.microsoft.com/office/drawing/2014/main" id="{6B2ADB95-0FA3-4BD7-A8AC-89D014A83E5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648992" y="1"/>
            <a:ext cx="866357" cy="625027"/>
          </a:xfrm>
          <a:custGeom>
            <a:avLst/>
            <a:gdLst>
              <a:gd name="connsiteX0" fmla="*/ 4784 w 1155142"/>
              <a:gd name="connsiteY0" fmla="*/ 0 h 625027"/>
              <a:gd name="connsiteX1" fmla="*/ 1150358 w 1155142"/>
              <a:gd name="connsiteY1" fmla="*/ 0 h 625027"/>
              <a:gd name="connsiteX2" fmla="*/ 1155142 w 1155142"/>
              <a:gd name="connsiteY2" fmla="*/ 47456 h 625027"/>
              <a:gd name="connsiteX3" fmla="*/ 577571 w 1155142"/>
              <a:gd name="connsiteY3" fmla="*/ 625027 h 625027"/>
              <a:gd name="connsiteX4" fmla="*/ 0 w 1155142"/>
              <a:gd name="connsiteY4" fmla="*/ 47456 h 625027"/>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155142" h="625027">
                <a:moveTo>
                  <a:pt x="4784" y="0"/>
                </a:moveTo>
                <a:lnTo>
                  <a:pt x="1150358" y="0"/>
                </a:lnTo>
                <a:lnTo>
                  <a:pt x="1155142" y="47456"/>
                </a:lnTo>
                <a:cubicBezTo>
                  <a:pt x="1155142" y="366440"/>
                  <a:pt x="896555" y="625027"/>
                  <a:pt x="577571" y="625027"/>
                </a:cubicBezTo>
                <a:cubicBezTo>
                  <a:pt x="258587" y="625027"/>
                  <a:pt x="0" y="366440"/>
                  <a:pt x="0" y="47456"/>
                </a:cubicBezTo>
                <a:close/>
              </a:path>
            </a:pathLst>
          </a:custGeom>
          <a:solidFill>
            <a:schemeClr val="accent1">
              <a:alpha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3" name="Content Placeholder 2">
            <a:extLst>
              <a:ext uri="{FF2B5EF4-FFF2-40B4-BE49-F238E27FC236}">
                <a16:creationId xmlns:a16="http://schemas.microsoft.com/office/drawing/2014/main" id="{CABABD59-F73B-47DE-9913-5EBCD0B4D52C}"/>
              </a:ext>
            </a:extLst>
          </p:cNvPr>
          <p:cNvSpPr>
            <a:spLocks noGrp="1"/>
          </p:cNvSpPr>
          <p:nvPr>
            <p:ph idx="1"/>
          </p:nvPr>
        </p:nvSpPr>
        <p:spPr>
          <a:xfrm>
            <a:off x="414995" y="1228725"/>
            <a:ext cx="4497517" cy="5191125"/>
          </a:xfrm>
        </p:spPr>
        <p:txBody>
          <a:bodyPr>
            <a:normAutofit fontScale="77500" lnSpcReduction="20000"/>
          </a:bodyPr>
          <a:lstStyle/>
          <a:p>
            <a:pPr>
              <a:lnSpc>
                <a:spcPct val="120000"/>
              </a:lnSpc>
              <a:spcBef>
                <a:spcPts val="0"/>
              </a:spcBef>
              <a:spcAft>
                <a:spcPts val="600"/>
              </a:spcAft>
            </a:pPr>
            <a:r>
              <a:rPr lang="en-GB" sz="1600" dirty="0">
                <a:latin typeface="HelveticaNeueLT Std" panose="020B0604020202020204" pitchFamily="34" charset="0"/>
              </a:rPr>
              <a:t>Ade is well known to homelessness and mental health services. </a:t>
            </a:r>
          </a:p>
          <a:p>
            <a:pPr>
              <a:lnSpc>
                <a:spcPct val="120000"/>
              </a:lnSpc>
              <a:spcBef>
                <a:spcPts val="0"/>
              </a:spcBef>
              <a:spcAft>
                <a:spcPts val="600"/>
              </a:spcAft>
            </a:pPr>
            <a:r>
              <a:rPr lang="en-GB" sz="1600" dirty="0">
                <a:latin typeface="HelveticaNeueLT Std" panose="020B0604020202020204" pitchFamily="34" charset="0"/>
              </a:rPr>
              <a:t>He has enduring mental health needs but has not been engaged in support for this for several years. He is diagnosed with schizophrenia and experiences this as auditory hallucinations and paranoia, which he feels he manages fine by himself. </a:t>
            </a:r>
          </a:p>
          <a:p>
            <a:pPr>
              <a:lnSpc>
                <a:spcPct val="120000"/>
              </a:lnSpc>
              <a:spcBef>
                <a:spcPts val="0"/>
              </a:spcBef>
              <a:spcAft>
                <a:spcPts val="600"/>
              </a:spcAft>
            </a:pPr>
            <a:r>
              <a:rPr lang="en-GB" sz="1600" dirty="0">
                <a:latin typeface="HelveticaNeueLT Std" panose="020B0604020202020204" pitchFamily="34" charset="0"/>
              </a:rPr>
              <a:t>Ade has recently been evicted from a hostel where he had stayed for two years (his longest sustained place for around a decade). He was evicted after getting involved in a fight with another resident and is now street homeless.</a:t>
            </a:r>
          </a:p>
          <a:p>
            <a:pPr>
              <a:lnSpc>
                <a:spcPct val="120000"/>
              </a:lnSpc>
              <a:spcBef>
                <a:spcPts val="0"/>
              </a:spcBef>
              <a:spcAft>
                <a:spcPts val="600"/>
              </a:spcAft>
            </a:pPr>
            <a:r>
              <a:rPr lang="en-GB" sz="1600" dirty="0">
                <a:latin typeface="HelveticaNeueLT Std" panose="020B0604020202020204" pitchFamily="34" charset="0"/>
              </a:rPr>
              <a:t>When you ask him about it he says that the other person was violent towards him and that he is really disappointed that the hostel staff seemed so quick to blame him for the fight when he hasn’t been involved in any fights before.</a:t>
            </a:r>
          </a:p>
          <a:p>
            <a:pPr>
              <a:lnSpc>
                <a:spcPct val="120000"/>
              </a:lnSpc>
              <a:spcBef>
                <a:spcPts val="0"/>
              </a:spcBef>
              <a:spcAft>
                <a:spcPts val="600"/>
              </a:spcAft>
            </a:pPr>
            <a:r>
              <a:rPr lang="en-GB" sz="1600" dirty="0">
                <a:latin typeface="HelveticaNeueLT Std" panose="020B0604020202020204" pitchFamily="34" charset="0"/>
              </a:rPr>
              <a:t>Street Outreach services are really worried about him. They are concerned that his mood and behaviour seem to have deteriorated rapidly and that he appears to be experiencing unusual beliefs. </a:t>
            </a:r>
          </a:p>
          <a:p>
            <a:pPr>
              <a:lnSpc>
                <a:spcPct val="120000"/>
              </a:lnSpc>
              <a:spcBef>
                <a:spcPts val="0"/>
              </a:spcBef>
              <a:spcAft>
                <a:spcPts val="600"/>
              </a:spcAft>
            </a:pPr>
            <a:r>
              <a:rPr lang="en-GB" sz="1600" dirty="0">
                <a:latin typeface="HelveticaNeueLT Std" panose="020B0604020202020204" pitchFamily="34" charset="0"/>
              </a:rPr>
              <a:t>A safeguarding alert is raised because he is taken to hospital by Police after he was found having overdosed on heroin. He isn’t known to have used IV drugs before in his life and there are concerns he might not have done so voluntarily.</a:t>
            </a:r>
          </a:p>
          <a:p>
            <a:endParaRPr lang="en-GB" sz="1100" dirty="0"/>
          </a:p>
        </p:txBody>
      </p:sp>
      <p:sp>
        <p:nvSpPr>
          <p:cNvPr id="55" name="Oval 54">
            <a:extLst>
              <a:ext uri="{FF2B5EF4-FFF2-40B4-BE49-F238E27FC236}">
                <a16:creationId xmlns:a16="http://schemas.microsoft.com/office/drawing/2014/main" id="{C924DBCE-E731-4B22-8181-A39C1D86276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06138" y="3423959"/>
            <a:ext cx="473163" cy="630884"/>
          </a:xfrm>
          <a:prstGeom prst="ellipse">
            <a:avLst/>
          </a:prstGeom>
          <a:noFill/>
          <a:ln w="127000">
            <a:solidFill>
              <a:schemeClr val="accent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7" name="Freeform: Shape 56">
            <a:extLst>
              <a:ext uri="{FF2B5EF4-FFF2-40B4-BE49-F238E27FC236}">
                <a16:creationId xmlns:a16="http://schemas.microsoft.com/office/drawing/2014/main" id="{4CBF9756-6AC8-4C65-84DF-56FBFFA1D87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0463438">
            <a:off x="5587670" y="5166682"/>
            <a:ext cx="1376794" cy="2024785"/>
          </a:xfrm>
          <a:custGeom>
            <a:avLst/>
            <a:gdLst>
              <a:gd name="connsiteX0" fmla="*/ 1801138 w 1835725"/>
              <a:gd name="connsiteY0" fmla="*/ 1622662 h 2024785"/>
              <a:gd name="connsiteX1" fmla="*/ 1835717 w 1835725"/>
              <a:gd name="connsiteY1" fmla="*/ 1680254 h 2024785"/>
              <a:gd name="connsiteX2" fmla="*/ 1812568 w 1835725"/>
              <a:gd name="connsiteY2" fmla="*/ 1877193 h 2024785"/>
              <a:gd name="connsiteX3" fmla="*/ 1776210 w 1835725"/>
              <a:gd name="connsiteY3" fmla="*/ 2024785 h 2024785"/>
              <a:gd name="connsiteX4" fmla="*/ 1655772 w 1835725"/>
              <a:gd name="connsiteY4" fmla="*/ 1983449 h 2024785"/>
              <a:gd name="connsiteX5" fmla="*/ 1687591 w 1835725"/>
              <a:gd name="connsiteY5" fmla="*/ 1854495 h 2024785"/>
              <a:gd name="connsiteX6" fmla="*/ 1708939 w 1835725"/>
              <a:gd name="connsiteY6" fmla="*/ 1673301 h 2024785"/>
              <a:gd name="connsiteX7" fmla="*/ 1778129 w 1835725"/>
              <a:gd name="connsiteY7" fmla="*/ 1615979 h 2024785"/>
              <a:gd name="connsiteX8" fmla="*/ 1801138 w 1835725"/>
              <a:gd name="connsiteY8" fmla="*/ 1622662 h 2024785"/>
              <a:gd name="connsiteX9" fmla="*/ 1585229 w 1835725"/>
              <a:gd name="connsiteY9" fmla="*/ 764759 h 2024785"/>
              <a:gd name="connsiteX10" fmla="*/ 1623024 w 1835725"/>
              <a:gd name="connsiteY10" fmla="*/ 792810 h 2024785"/>
              <a:gd name="connsiteX11" fmla="*/ 1777614 w 1835725"/>
              <a:gd name="connsiteY11" fmla="*/ 1157141 h 2024785"/>
              <a:gd name="connsiteX12" fmla="*/ 1733799 w 1835725"/>
              <a:gd name="connsiteY12" fmla="*/ 1235532 h 2024785"/>
              <a:gd name="connsiteX13" fmla="*/ 1716464 w 1835725"/>
              <a:gd name="connsiteY13" fmla="*/ 1237722 h 2024785"/>
              <a:gd name="connsiteX14" fmla="*/ 1716464 w 1835725"/>
              <a:gd name="connsiteY14" fmla="*/ 1237913 h 2024785"/>
              <a:gd name="connsiteX15" fmla="*/ 1655409 w 1835725"/>
              <a:gd name="connsiteY15" fmla="*/ 1191717 h 2024785"/>
              <a:gd name="connsiteX16" fmla="*/ 1513200 w 1835725"/>
              <a:gd name="connsiteY16" fmla="*/ 856627 h 2024785"/>
              <a:gd name="connsiteX17" fmla="*/ 1538499 w 1835725"/>
              <a:gd name="connsiteY17" fmla="*/ 770415 h 2024785"/>
              <a:gd name="connsiteX18" fmla="*/ 1585229 w 1835725"/>
              <a:gd name="connsiteY18" fmla="*/ 764759 h 2024785"/>
              <a:gd name="connsiteX19" fmla="*/ 477919 w 1835725"/>
              <a:gd name="connsiteY19" fmla="*/ 21437 h 2024785"/>
              <a:gd name="connsiteX20" fmla="*/ 509236 w 1835725"/>
              <a:gd name="connsiteY20" fmla="*/ 84182 h 2024785"/>
              <a:gd name="connsiteX21" fmla="*/ 445829 w 1835725"/>
              <a:gd name="connsiteY21" fmla="*/ 139871 h 2024785"/>
              <a:gd name="connsiteX22" fmla="*/ 437447 w 1835725"/>
              <a:gd name="connsiteY22" fmla="*/ 139395 h 2024785"/>
              <a:gd name="connsiteX23" fmla="*/ 73211 w 1835725"/>
              <a:gd name="connsiteY23" fmla="*/ 137204 h 2024785"/>
              <a:gd name="connsiteX24" fmla="*/ 749 w 1835725"/>
              <a:gd name="connsiteY24" fmla="*/ 84082 h 2024785"/>
              <a:gd name="connsiteX25" fmla="*/ 53871 w 1835725"/>
              <a:gd name="connsiteY25" fmla="*/ 11621 h 2024785"/>
              <a:gd name="connsiteX26" fmla="*/ 58352 w 1835725"/>
              <a:gd name="connsiteY26" fmla="*/ 11093 h 2024785"/>
              <a:gd name="connsiteX27" fmla="*/ 454020 w 1835725"/>
              <a:gd name="connsiteY27" fmla="*/ 13474 h 2024785"/>
              <a:gd name="connsiteX28" fmla="*/ 477919 w 1835725"/>
              <a:gd name="connsiteY28" fmla="*/ 21437 h 2024785"/>
              <a:gd name="connsiteX29" fmla="*/ 957797 w 1835725"/>
              <a:gd name="connsiteY29" fmla="*/ 167970 h 2024785"/>
              <a:gd name="connsiteX30" fmla="*/ 1286982 w 1835725"/>
              <a:gd name="connsiteY30" fmla="*/ 387616 h 2024785"/>
              <a:gd name="connsiteX31" fmla="*/ 1293725 w 1835725"/>
              <a:gd name="connsiteY31" fmla="*/ 477075 h 2024785"/>
              <a:gd name="connsiteX32" fmla="*/ 1245453 w 1835725"/>
              <a:gd name="connsiteY32" fmla="*/ 499154 h 2024785"/>
              <a:gd name="connsiteX33" fmla="*/ 1245167 w 1835725"/>
              <a:gd name="connsiteY33" fmla="*/ 499154 h 2024785"/>
              <a:gd name="connsiteX34" fmla="*/ 1203638 w 1835725"/>
              <a:gd name="connsiteY34" fmla="*/ 484104 h 2024785"/>
              <a:gd name="connsiteX35" fmla="*/ 900647 w 1835725"/>
              <a:gd name="connsiteY35" fmla="*/ 281508 h 2024785"/>
              <a:gd name="connsiteX36" fmla="*/ 872454 w 1835725"/>
              <a:gd name="connsiteY36" fmla="*/ 196164 h 2024785"/>
              <a:gd name="connsiteX37" fmla="*/ 957797 w 1835725"/>
              <a:gd name="connsiteY37" fmla="*/ 167970 h 202478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Lst>
            <a:rect l="l" t="t" r="r" b="b"/>
            <a:pathLst>
              <a:path w="1835725" h="2024785">
                <a:moveTo>
                  <a:pt x="1801138" y="1622662"/>
                </a:moveTo>
                <a:cubicBezTo>
                  <a:pt x="1822105" y="1633400"/>
                  <a:pt x="1836117" y="1655372"/>
                  <a:pt x="1835717" y="1680254"/>
                </a:cubicBezTo>
                <a:cubicBezTo>
                  <a:pt x="1832093" y="1746382"/>
                  <a:pt x="1824354" y="1812154"/>
                  <a:pt x="1812568" y="1877193"/>
                </a:cubicBezTo>
                <a:lnTo>
                  <a:pt x="1776210" y="2024785"/>
                </a:lnTo>
                <a:lnTo>
                  <a:pt x="1655772" y="1983449"/>
                </a:lnTo>
                <a:lnTo>
                  <a:pt x="1687591" y="1854495"/>
                </a:lnTo>
                <a:cubicBezTo>
                  <a:pt x="1698455" y="1794657"/>
                  <a:pt x="1705590" y="1734142"/>
                  <a:pt x="1708939" y="1673301"/>
                </a:cubicBezTo>
                <a:cubicBezTo>
                  <a:pt x="1712216" y="1638363"/>
                  <a:pt x="1743190" y="1612703"/>
                  <a:pt x="1778129" y="1615979"/>
                </a:cubicBezTo>
                <a:cubicBezTo>
                  <a:pt x="1786387" y="1616753"/>
                  <a:pt x="1794149" y="1619084"/>
                  <a:pt x="1801138" y="1622662"/>
                </a:cubicBezTo>
                <a:close/>
                <a:moveTo>
                  <a:pt x="1585229" y="764759"/>
                </a:moveTo>
                <a:cubicBezTo>
                  <a:pt x="1600438" y="768789"/>
                  <a:pt x="1614156" y="778436"/>
                  <a:pt x="1623024" y="792810"/>
                </a:cubicBezTo>
                <a:cubicBezTo>
                  <a:pt x="1689575" y="907319"/>
                  <a:pt x="1741505" y="1029715"/>
                  <a:pt x="1777614" y="1157141"/>
                </a:cubicBezTo>
                <a:cubicBezTo>
                  <a:pt x="1787149" y="1190888"/>
                  <a:pt x="1767537" y="1225969"/>
                  <a:pt x="1733799" y="1235532"/>
                </a:cubicBezTo>
                <a:cubicBezTo>
                  <a:pt x="1728151" y="1237046"/>
                  <a:pt x="1722312" y="1237780"/>
                  <a:pt x="1716464" y="1237722"/>
                </a:cubicBezTo>
                <a:lnTo>
                  <a:pt x="1716464" y="1237913"/>
                </a:lnTo>
                <a:cubicBezTo>
                  <a:pt x="1688070" y="1237913"/>
                  <a:pt x="1663124" y="1219044"/>
                  <a:pt x="1655409" y="1191717"/>
                </a:cubicBezTo>
                <a:cubicBezTo>
                  <a:pt x="1622214" y="1074512"/>
                  <a:pt x="1574437" y="961936"/>
                  <a:pt x="1513200" y="856627"/>
                </a:cubicBezTo>
                <a:cubicBezTo>
                  <a:pt x="1496379" y="825834"/>
                  <a:pt x="1507704" y="787236"/>
                  <a:pt x="1538499" y="770415"/>
                </a:cubicBezTo>
                <a:cubicBezTo>
                  <a:pt x="1553325" y="762319"/>
                  <a:pt x="1570022" y="760730"/>
                  <a:pt x="1585229" y="764759"/>
                </a:cubicBezTo>
                <a:close/>
                <a:moveTo>
                  <a:pt x="477919" y="21437"/>
                </a:moveTo>
                <a:cubicBezTo>
                  <a:pt x="499341" y="33775"/>
                  <a:pt x="512445" y="58102"/>
                  <a:pt x="509236" y="84182"/>
                </a:cubicBezTo>
                <a:cubicBezTo>
                  <a:pt x="505303" y="116151"/>
                  <a:pt x="478038" y="140098"/>
                  <a:pt x="445829" y="139871"/>
                </a:cubicBezTo>
                <a:cubicBezTo>
                  <a:pt x="443027" y="139899"/>
                  <a:pt x="440227" y="139740"/>
                  <a:pt x="437447" y="139395"/>
                </a:cubicBezTo>
                <a:cubicBezTo>
                  <a:pt x="316592" y="123615"/>
                  <a:pt x="194247" y="122878"/>
                  <a:pt x="73211" y="137204"/>
                </a:cubicBezTo>
                <a:cubicBezTo>
                  <a:pt x="38532" y="142545"/>
                  <a:pt x="6090" y="118762"/>
                  <a:pt x="749" y="84082"/>
                </a:cubicBezTo>
                <a:cubicBezTo>
                  <a:pt x="-4591" y="49403"/>
                  <a:pt x="19192" y="16961"/>
                  <a:pt x="53871" y="11621"/>
                </a:cubicBezTo>
                <a:cubicBezTo>
                  <a:pt x="55358" y="11392"/>
                  <a:pt x="56852" y="11216"/>
                  <a:pt x="58352" y="11093"/>
                </a:cubicBezTo>
                <a:cubicBezTo>
                  <a:pt x="189834" y="-4456"/>
                  <a:pt x="322735" y="-3656"/>
                  <a:pt x="454020" y="13474"/>
                </a:cubicBezTo>
                <a:cubicBezTo>
                  <a:pt x="462713" y="14543"/>
                  <a:pt x="470778" y="17324"/>
                  <a:pt x="477919" y="21437"/>
                </a:cubicBezTo>
                <a:close/>
                <a:moveTo>
                  <a:pt x="957797" y="167970"/>
                </a:moveTo>
                <a:cubicBezTo>
                  <a:pt x="1076184" y="227289"/>
                  <a:pt x="1186759" y="301068"/>
                  <a:pt x="1286982" y="387616"/>
                </a:cubicBezTo>
                <a:cubicBezTo>
                  <a:pt x="1313547" y="410457"/>
                  <a:pt x="1316566" y="450510"/>
                  <a:pt x="1293725" y="477075"/>
                </a:cubicBezTo>
                <a:cubicBezTo>
                  <a:pt x="1281638" y="491137"/>
                  <a:pt x="1263998" y="499204"/>
                  <a:pt x="1245453" y="499154"/>
                </a:cubicBezTo>
                <a:lnTo>
                  <a:pt x="1245167" y="499154"/>
                </a:lnTo>
                <a:cubicBezTo>
                  <a:pt x="1229965" y="499301"/>
                  <a:pt x="1215220" y="493956"/>
                  <a:pt x="1203638" y="484104"/>
                </a:cubicBezTo>
                <a:cubicBezTo>
                  <a:pt x="1111407" y="404300"/>
                  <a:pt x="1009633" y="336248"/>
                  <a:pt x="900647" y="281508"/>
                </a:cubicBezTo>
                <a:cubicBezTo>
                  <a:pt x="869295" y="265726"/>
                  <a:pt x="856672" y="227516"/>
                  <a:pt x="872454" y="196164"/>
                </a:cubicBezTo>
                <a:cubicBezTo>
                  <a:pt x="888235" y="164811"/>
                  <a:pt x="926445" y="152188"/>
                  <a:pt x="957797" y="167970"/>
                </a:cubicBezTo>
                <a:close/>
              </a:path>
            </a:pathLst>
          </a:custGeom>
          <a:solidFill>
            <a:srgbClr val="FFC000"/>
          </a:solidFill>
          <a:ln w="9525" cap="flat">
            <a:noFill/>
            <a:prstDash val="solid"/>
            <a:miter/>
          </a:ln>
        </p:spPr>
        <p:txBody>
          <a:bodyPr rtlCol="0" anchor="ctr"/>
          <a:lstStyle/>
          <a:p>
            <a:endParaRPr lang="en-US"/>
          </a:p>
        </p:txBody>
      </p:sp>
      <p:pic>
        <p:nvPicPr>
          <p:cNvPr id="12" name="Picture 11" descr="A picture containing person, outdoor, man, road&#10;&#10;Description automatically generated">
            <a:extLst>
              <a:ext uri="{FF2B5EF4-FFF2-40B4-BE49-F238E27FC236}">
                <a16:creationId xmlns:a16="http://schemas.microsoft.com/office/drawing/2014/main" id="{E40A1CC5-EDE9-4E29-A657-2F3BD1A4D269}"/>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l="21063" r="29062"/>
          <a:stretch/>
        </p:blipFill>
        <p:spPr>
          <a:xfrm>
            <a:off x="5813981" y="1075239"/>
            <a:ext cx="3096452" cy="4128603"/>
          </a:xfrm>
          <a:custGeom>
            <a:avLst/>
            <a:gdLst>
              <a:gd name="connsiteX0" fmla="*/ 1331584 w 2663168"/>
              <a:gd name="connsiteY0" fmla="*/ 0 h 2663168"/>
              <a:gd name="connsiteX1" fmla="*/ 2663168 w 2663168"/>
              <a:gd name="connsiteY1" fmla="*/ 1331584 h 2663168"/>
              <a:gd name="connsiteX2" fmla="*/ 1331584 w 2663168"/>
              <a:gd name="connsiteY2" fmla="*/ 2663168 h 2663168"/>
              <a:gd name="connsiteX3" fmla="*/ 0 w 2663168"/>
              <a:gd name="connsiteY3" fmla="*/ 1331584 h 2663168"/>
              <a:gd name="connsiteX4" fmla="*/ 1331584 w 2663168"/>
              <a:gd name="connsiteY4" fmla="*/ 0 h 26631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2663168" h="2663168">
                <a:moveTo>
                  <a:pt x="1331584" y="0"/>
                </a:moveTo>
                <a:cubicBezTo>
                  <a:pt x="2066998" y="0"/>
                  <a:pt x="2663168" y="596170"/>
                  <a:pt x="2663168" y="1331584"/>
                </a:cubicBezTo>
                <a:cubicBezTo>
                  <a:pt x="2663168" y="2066998"/>
                  <a:pt x="2066998" y="2663168"/>
                  <a:pt x="1331584" y="2663168"/>
                </a:cubicBezTo>
                <a:cubicBezTo>
                  <a:pt x="596170" y="2663168"/>
                  <a:pt x="0" y="2066998"/>
                  <a:pt x="0" y="1331584"/>
                </a:cubicBezTo>
                <a:cubicBezTo>
                  <a:pt x="0" y="596170"/>
                  <a:pt x="596170" y="0"/>
                  <a:pt x="1331584" y="0"/>
                </a:cubicBezTo>
                <a:close/>
              </a:path>
            </a:pathLst>
          </a:custGeom>
        </p:spPr>
      </p:pic>
      <p:sp>
        <p:nvSpPr>
          <p:cNvPr id="59" name="Freeform: Shape 58">
            <a:extLst>
              <a:ext uri="{FF2B5EF4-FFF2-40B4-BE49-F238E27FC236}">
                <a16:creationId xmlns:a16="http://schemas.microsoft.com/office/drawing/2014/main" id="{2D385988-EAAF-4C27-AF8A-2BFBECAF3D4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062201" y="1"/>
            <a:ext cx="1550211" cy="1621879"/>
          </a:xfrm>
          <a:custGeom>
            <a:avLst/>
            <a:gdLst>
              <a:gd name="connsiteX0" fmla="*/ 0 w 2066948"/>
              <a:gd name="connsiteY0" fmla="*/ 0 h 1621879"/>
              <a:gd name="connsiteX1" fmla="*/ 123825 w 2066948"/>
              <a:gd name="connsiteY1" fmla="*/ 0 h 1621879"/>
              <a:gd name="connsiteX2" fmla="*/ 123825 w 2066948"/>
              <a:gd name="connsiteY2" fmla="*/ 1452620 h 1621879"/>
              <a:gd name="connsiteX3" fmla="*/ 1881378 w 2066948"/>
              <a:gd name="connsiteY3" fmla="*/ 436017 h 1621879"/>
              <a:gd name="connsiteX4" fmla="*/ 1127572 w 2066948"/>
              <a:gd name="connsiteY4" fmla="*/ 0 h 1621879"/>
              <a:gd name="connsiteX5" fmla="*/ 1374887 w 2066948"/>
              <a:gd name="connsiteY5" fmla="*/ 0 h 1621879"/>
              <a:gd name="connsiteX6" fmla="*/ 2035969 w 2066948"/>
              <a:gd name="connsiteY6" fmla="*/ 382391 h 1621879"/>
              <a:gd name="connsiteX7" fmla="*/ 2058648 w 2066948"/>
              <a:gd name="connsiteY7" fmla="*/ 466963 h 1621879"/>
              <a:gd name="connsiteX8" fmla="*/ 2035969 w 2066948"/>
              <a:gd name="connsiteY8" fmla="*/ 489642 h 1621879"/>
              <a:gd name="connsiteX9" fmla="*/ 92869 w 2066948"/>
              <a:gd name="connsiteY9" fmla="*/ 1613592 h 1621879"/>
              <a:gd name="connsiteX10" fmla="*/ 61913 w 2066948"/>
              <a:gd name="connsiteY10" fmla="*/ 1621879 h 1621879"/>
              <a:gd name="connsiteX11" fmla="*/ 0 w 2066948"/>
              <a:gd name="connsiteY11" fmla="*/ 1559967 h 162187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Lst>
            <a:rect l="l" t="t" r="r" b="b"/>
            <a:pathLst>
              <a:path w="2066948" h="1621879">
                <a:moveTo>
                  <a:pt x="0" y="0"/>
                </a:moveTo>
                <a:lnTo>
                  <a:pt x="123825" y="0"/>
                </a:lnTo>
                <a:lnTo>
                  <a:pt x="123825" y="1452620"/>
                </a:lnTo>
                <a:lnTo>
                  <a:pt x="1881378" y="436017"/>
                </a:lnTo>
                <a:lnTo>
                  <a:pt x="1127572" y="0"/>
                </a:lnTo>
                <a:lnTo>
                  <a:pt x="1374887" y="0"/>
                </a:lnTo>
                <a:lnTo>
                  <a:pt x="2035969" y="382391"/>
                </a:lnTo>
                <a:cubicBezTo>
                  <a:pt x="2065582" y="399479"/>
                  <a:pt x="2075745" y="437340"/>
                  <a:pt x="2058648" y="466963"/>
                </a:cubicBezTo>
                <a:cubicBezTo>
                  <a:pt x="2053219" y="476384"/>
                  <a:pt x="2045389" y="484204"/>
                  <a:pt x="2035969" y="489642"/>
                </a:cubicBezTo>
                <a:lnTo>
                  <a:pt x="92869" y="1613592"/>
                </a:lnTo>
                <a:cubicBezTo>
                  <a:pt x="83458" y="1619031"/>
                  <a:pt x="72780" y="1621889"/>
                  <a:pt x="61913" y="1621879"/>
                </a:cubicBezTo>
                <a:cubicBezTo>
                  <a:pt x="27719" y="1621879"/>
                  <a:pt x="0" y="1594161"/>
                  <a:pt x="0" y="1559967"/>
                </a:cubicBezTo>
                <a:close/>
              </a:path>
            </a:pathLst>
          </a:custGeom>
          <a:solidFill>
            <a:srgbClr val="70AD47"/>
          </a:solidFill>
          <a:ln w="9525" cap="flat">
            <a:noFill/>
            <a:prstDash val="solid"/>
            <a:miter/>
          </a:ln>
        </p:spPr>
        <p:txBody>
          <a:bodyPr rtlCol="0" anchor="ctr"/>
          <a:lstStyle/>
          <a:p>
            <a:endParaRPr lang="en-US"/>
          </a:p>
        </p:txBody>
      </p:sp>
      <p:cxnSp>
        <p:nvCxnSpPr>
          <p:cNvPr id="61" name="Straight Connector 60">
            <a:extLst>
              <a:ext uri="{FF2B5EF4-FFF2-40B4-BE49-F238E27FC236}">
                <a16:creationId xmlns:a16="http://schemas.microsoft.com/office/drawing/2014/main" id="{43621FD4-D14D-45D5-9A57-9A2DE5EA59C0}"/>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9104058" y="1027906"/>
            <a:ext cx="0" cy="1597708"/>
          </a:xfrm>
          <a:prstGeom prst="line">
            <a:avLst/>
          </a:prstGeom>
          <a:ln w="127000" cap="rnd">
            <a:solidFill>
              <a:schemeClr val="accent4"/>
            </a:solidFill>
            <a:prstDash val="dash"/>
          </a:ln>
        </p:spPr>
        <p:style>
          <a:lnRef idx="1">
            <a:schemeClr val="accent1"/>
          </a:lnRef>
          <a:fillRef idx="0">
            <a:schemeClr val="accent1"/>
          </a:fillRef>
          <a:effectRef idx="0">
            <a:schemeClr val="accent1"/>
          </a:effectRef>
          <a:fontRef idx="minor">
            <a:schemeClr val="tx1"/>
          </a:fontRef>
        </p:style>
      </p:cxnSp>
      <p:sp>
        <p:nvSpPr>
          <p:cNvPr id="63" name="Freeform: Shape 62">
            <a:extLst>
              <a:ext uri="{FF2B5EF4-FFF2-40B4-BE49-F238E27FC236}">
                <a16:creationId xmlns:a16="http://schemas.microsoft.com/office/drawing/2014/main" id="{B621D332-7329-4994-8836-C429A51B754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5107145" y="6033795"/>
            <a:ext cx="1493298" cy="824205"/>
          </a:xfrm>
          <a:custGeom>
            <a:avLst/>
            <a:gdLst>
              <a:gd name="connsiteX0" fmla="*/ 995532 w 1991064"/>
              <a:gd name="connsiteY0" fmla="*/ 0 h 824205"/>
              <a:gd name="connsiteX1" fmla="*/ 1984823 w 1991064"/>
              <a:gd name="connsiteY1" fmla="*/ 784423 h 824205"/>
              <a:gd name="connsiteX2" fmla="*/ 1991064 w 1991064"/>
              <a:gd name="connsiteY2" fmla="*/ 824205 h 824205"/>
              <a:gd name="connsiteX3" fmla="*/ 0 w 1991064"/>
              <a:gd name="connsiteY3" fmla="*/ 824205 h 824205"/>
              <a:gd name="connsiteX4" fmla="*/ 6241 w 1991064"/>
              <a:gd name="connsiteY4" fmla="*/ 784423 h 824205"/>
              <a:gd name="connsiteX5" fmla="*/ 995532 w 1991064"/>
              <a:gd name="connsiteY5" fmla="*/ 0 h 8242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1991064" h="824205">
                <a:moveTo>
                  <a:pt x="995532" y="0"/>
                </a:moveTo>
                <a:cubicBezTo>
                  <a:pt x="1483521" y="0"/>
                  <a:pt x="1890663" y="336754"/>
                  <a:pt x="1984823" y="784423"/>
                </a:cubicBezTo>
                <a:lnTo>
                  <a:pt x="1991064" y="824205"/>
                </a:lnTo>
                <a:lnTo>
                  <a:pt x="0" y="824205"/>
                </a:lnTo>
                <a:lnTo>
                  <a:pt x="6241" y="784423"/>
                </a:lnTo>
                <a:cubicBezTo>
                  <a:pt x="100402" y="336754"/>
                  <a:pt x="507544" y="0"/>
                  <a:pt x="995532" y="0"/>
                </a:cubicBez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dirty="0"/>
          </a:p>
        </p:txBody>
      </p:sp>
      <p:sp>
        <p:nvSpPr>
          <p:cNvPr id="65" name="Freeform: Shape 64">
            <a:extLst>
              <a:ext uri="{FF2B5EF4-FFF2-40B4-BE49-F238E27FC236}">
                <a16:creationId xmlns:a16="http://schemas.microsoft.com/office/drawing/2014/main" id="{2D20F754-35A9-4508-BE3C-C59996D1437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38772" y="5519196"/>
            <a:ext cx="1005228" cy="1338805"/>
          </a:xfrm>
          <a:custGeom>
            <a:avLst/>
            <a:gdLst>
              <a:gd name="connsiteX0" fmla="*/ 61913 w 1340305"/>
              <a:gd name="connsiteY0" fmla="*/ 0 h 1338805"/>
              <a:gd name="connsiteX1" fmla="*/ 1340305 w 1340305"/>
              <a:gd name="connsiteY1" fmla="*/ 0 h 1338805"/>
              <a:gd name="connsiteX2" fmla="*/ 1340305 w 1340305"/>
              <a:gd name="connsiteY2" fmla="*/ 123825 h 1338805"/>
              <a:gd name="connsiteX3" fmla="*/ 123825 w 1340305"/>
              <a:gd name="connsiteY3" fmla="*/ 123825 h 1338805"/>
              <a:gd name="connsiteX4" fmla="*/ 123825 w 1340305"/>
              <a:gd name="connsiteY4" fmla="*/ 1338805 h 1338805"/>
              <a:gd name="connsiteX5" fmla="*/ 0 w 1340305"/>
              <a:gd name="connsiteY5" fmla="*/ 1338805 h 1338805"/>
              <a:gd name="connsiteX6" fmla="*/ 0 w 1340305"/>
              <a:gd name="connsiteY6" fmla="*/ 61913 h 1338805"/>
              <a:gd name="connsiteX7" fmla="*/ 61913 w 1340305"/>
              <a:gd name="connsiteY7" fmla="*/ 0 h 133880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340305" h="1338805">
                <a:moveTo>
                  <a:pt x="61913" y="0"/>
                </a:moveTo>
                <a:lnTo>
                  <a:pt x="1340305" y="0"/>
                </a:lnTo>
                <a:lnTo>
                  <a:pt x="1340305" y="123825"/>
                </a:lnTo>
                <a:lnTo>
                  <a:pt x="123825" y="123825"/>
                </a:lnTo>
                <a:lnTo>
                  <a:pt x="123825" y="1338805"/>
                </a:lnTo>
                <a:lnTo>
                  <a:pt x="0" y="1338805"/>
                </a:lnTo>
                <a:lnTo>
                  <a:pt x="0" y="61913"/>
                </a:lnTo>
                <a:cubicBezTo>
                  <a:pt x="0" y="27719"/>
                  <a:pt x="27719" y="0"/>
                  <a:pt x="61913" y="0"/>
                </a:cubicBezTo>
                <a:close/>
              </a:path>
            </a:pathLst>
          </a:custGeom>
          <a:solidFill>
            <a:srgbClr val="70AD47"/>
          </a:solidFill>
          <a:ln w="9525" cap="flat">
            <a:noFill/>
            <a:prstDash val="solid"/>
            <a:miter/>
          </a:ln>
        </p:spPr>
        <p:txBody>
          <a:bodyPr rtlCol="0" anchor="ctr"/>
          <a:lstStyle/>
          <a:p>
            <a:endParaRPr lang="en-US"/>
          </a:p>
        </p:txBody>
      </p:sp>
      <p:sp>
        <p:nvSpPr>
          <p:cNvPr id="13" name="TextBox 12">
            <a:extLst>
              <a:ext uri="{FF2B5EF4-FFF2-40B4-BE49-F238E27FC236}">
                <a16:creationId xmlns:a16="http://schemas.microsoft.com/office/drawing/2014/main" id="{3A413157-9A0B-4B0A-85F5-3A5C625A8C86}"/>
              </a:ext>
            </a:extLst>
          </p:cNvPr>
          <p:cNvSpPr txBox="1"/>
          <p:nvPr/>
        </p:nvSpPr>
        <p:spPr>
          <a:xfrm>
            <a:off x="6836958" y="6657945"/>
            <a:ext cx="2307042" cy="200055"/>
          </a:xfrm>
          <a:prstGeom prst="rect">
            <a:avLst/>
          </a:prstGeom>
          <a:solidFill>
            <a:srgbClr val="000000"/>
          </a:solidFill>
        </p:spPr>
        <p:txBody>
          <a:bodyPr wrap="none" rtlCol="0">
            <a:spAutoFit/>
          </a:bodyPr>
          <a:lstStyle/>
          <a:p>
            <a:pPr algn="r">
              <a:spcAft>
                <a:spcPts val="600"/>
              </a:spcAft>
            </a:pPr>
            <a:r>
              <a:rPr lang="en-GB" sz="700">
                <a:solidFill>
                  <a:srgbClr val="FFFFFF"/>
                </a:solidFill>
                <a:hlinkClick r:id="rId3" tooltip="https://commons.wikimedia.org/wiki/File:Peter,_a_homeless_man_in_Downtown_Los_Angeles,_begging_in_Civic_Center.jpg">
                  <a:extLst>
                    <a:ext uri="{A12FA001-AC4F-418D-AE19-62706E023703}">
                      <ahyp:hlinkClr xmlns:ahyp="http://schemas.microsoft.com/office/drawing/2018/hyperlinkcolor" val="tx"/>
                    </a:ext>
                  </a:extLst>
                </a:hlinkClick>
              </a:rPr>
              <a:t>This Photo</a:t>
            </a:r>
            <a:r>
              <a:rPr lang="en-GB" sz="700">
                <a:solidFill>
                  <a:srgbClr val="FFFFFF"/>
                </a:solidFill>
              </a:rPr>
              <a:t> by Unknown Author is licensed under </a:t>
            </a:r>
            <a:r>
              <a:rPr lang="en-GB" sz="700">
                <a:solidFill>
                  <a:srgbClr val="FFFFFF"/>
                </a:solidFill>
                <a:hlinkClick r:id="rId4" tooltip="https://creativecommons.org/licenses/by-sa/3.0/">
                  <a:extLst>
                    <a:ext uri="{A12FA001-AC4F-418D-AE19-62706E023703}">
                      <ahyp:hlinkClr xmlns:ahyp="http://schemas.microsoft.com/office/drawing/2018/hyperlinkcolor" val="tx"/>
                    </a:ext>
                  </a:extLst>
                </a:hlinkClick>
              </a:rPr>
              <a:t>CC BY-SA</a:t>
            </a:r>
            <a:endParaRPr lang="en-GB" sz="700">
              <a:solidFill>
                <a:srgbClr val="FFFFFF"/>
              </a:solidFill>
            </a:endParaRPr>
          </a:p>
        </p:txBody>
      </p:sp>
    </p:spTree>
    <p:extLst>
      <p:ext uri="{BB962C8B-B14F-4D97-AF65-F5344CB8AC3E}">
        <p14:creationId xmlns:p14="http://schemas.microsoft.com/office/powerpoint/2010/main" val="187332365"/>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4" name="Rectangle 13">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65A921E7-61B1-4F41-A0BE-96B861AF5673}"/>
              </a:ext>
            </a:extLst>
          </p:cNvPr>
          <p:cNvSpPr>
            <a:spLocks noGrp="1"/>
          </p:cNvSpPr>
          <p:nvPr>
            <p:ph type="title"/>
          </p:nvPr>
        </p:nvSpPr>
        <p:spPr>
          <a:xfrm>
            <a:off x="482600" y="321734"/>
            <a:ext cx="8178799" cy="1135737"/>
          </a:xfrm>
        </p:spPr>
        <p:txBody>
          <a:bodyPr>
            <a:normAutofit/>
          </a:bodyPr>
          <a:lstStyle/>
          <a:p>
            <a:r>
              <a:rPr lang="en-GB" sz="5000" dirty="0">
                <a:latin typeface="HelveticaNeueLT Std" panose="020B0604020202020204" pitchFamily="34" charset="0"/>
              </a:rPr>
              <a:t>Erika</a:t>
            </a:r>
          </a:p>
        </p:txBody>
      </p:sp>
      <p:sp>
        <p:nvSpPr>
          <p:cNvPr id="3" name="Content Placeholder 2">
            <a:extLst>
              <a:ext uri="{FF2B5EF4-FFF2-40B4-BE49-F238E27FC236}">
                <a16:creationId xmlns:a16="http://schemas.microsoft.com/office/drawing/2014/main" id="{EED3B166-6668-4936-951B-9E56B2D1EB0C}"/>
              </a:ext>
            </a:extLst>
          </p:cNvPr>
          <p:cNvSpPr>
            <a:spLocks noGrp="1"/>
          </p:cNvSpPr>
          <p:nvPr>
            <p:ph idx="1"/>
          </p:nvPr>
        </p:nvSpPr>
        <p:spPr>
          <a:xfrm>
            <a:off x="518409" y="1577515"/>
            <a:ext cx="5168391" cy="4393982"/>
          </a:xfrm>
        </p:spPr>
        <p:txBody>
          <a:bodyPr>
            <a:normAutofit/>
          </a:bodyPr>
          <a:lstStyle/>
          <a:p>
            <a:r>
              <a:rPr lang="en-GB" sz="1600" dirty="0">
                <a:latin typeface="HelveticaNeueLT Std" panose="020B0604020202020204" pitchFamily="34" charset="0"/>
              </a:rPr>
              <a:t>Erika is in her 30’s and has been sleeping rough in Haringey for the last few months. </a:t>
            </a:r>
          </a:p>
          <a:p>
            <a:r>
              <a:rPr lang="en-GB" sz="1600" dirty="0">
                <a:latin typeface="HelveticaNeueLT Std" panose="020B0604020202020204" pitchFamily="34" charset="0"/>
              </a:rPr>
              <a:t>She’s quite elusive so the street outreach service doesn’t know much about her except that she is from Lithuania. </a:t>
            </a:r>
          </a:p>
          <a:p>
            <a:r>
              <a:rPr lang="en-GB" sz="1600" dirty="0">
                <a:latin typeface="HelveticaNeueLT Std" panose="020B0604020202020204" pitchFamily="34" charset="0"/>
              </a:rPr>
              <a:t>Other people living on the street say they think she has a learning disability.</a:t>
            </a:r>
          </a:p>
          <a:p>
            <a:r>
              <a:rPr lang="en-GB" sz="1600" dirty="0">
                <a:latin typeface="HelveticaNeueLT Std" panose="020B0604020202020204" pitchFamily="34" charset="0"/>
              </a:rPr>
              <a:t>Erika approaches one of the outreach team and says she is worried that someone is going to hurt her because she owes them money. She is noticeably less well presented and seems confused. When asked won’t say any more about the money. </a:t>
            </a:r>
          </a:p>
          <a:p>
            <a:r>
              <a:rPr lang="en-GB" sz="1600" dirty="0">
                <a:latin typeface="HelveticaNeueLT Std" panose="020B0604020202020204" pitchFamily="34" charset="0"/>
              </a:rPr>
              <a:t>The outreach worker notices her stomach is protruding and asks her if she could be pregnant. Erika picks up a bag and walks off.</a:t>
            </a:r>
          </a:p>
          <a:p>
            <a:pPr marL="0" indent="0">
              <a:buNone/>
            </a:pPr>
            <a:endParaRPr lang="en-GB" sz="1600" dirty="0">
              <a:latin typeface="HelveticaNeueLT Std" panose="020B0604020202020204" pitchFamily="34" charset="0"/>
            </a:endParaRPr>
          </a:p>
          <a:p>
            <a:endParaRPr lang="en-GB" sz="1600" dirty="0">
              <a:latin typeface="HelveticaNeueLT Std" panose="020B0604020202020204" pitchFamily="34" charset="0"/>
            </a:endParaRPr>
          </a:p>
        </p:txBody>
      </p:sp>
      <p:pic>
        <p:nvPicPr>
          <p:cNvPr id="8" name="Picture 7" descr="A picture containing person, outdoor, man, young&#10;&#10;Description automatically generated">
            <a:extLst>
              <a:ext uri="{FF2B5EF4-FFF2-40B4-BE49-F238E27FC236}">
                <a16:creationId xmlns:a16="http://schemas.microsoft.com/office/drawing/2014/main" id="{75FBA6F9-6728-4CB1-971F-815BF7846E12}"/>
              </a:ext>
            </a:extLst>
          </p:cNvPr>
          <p:cNvPicPr>
            <a:picLocks noChangeAspect="1"/>
          </p:cNvPicPr>
          <p:nvPr/>
        </p:nvPicPr>
        <p:blipFill rotWithShape="1">
          <a:blip r:embed="rId2">
            <a:extLst>
              <a:ext uri="{28A0092B-C50C-407E-A947-70E740481C1C}">
                <a14:useLocalDpi xmlns:a14="http://schemas.microsoft.com/office/drawing/2010/main" val="0"/>
              </a:ext>
              <a:ext uri="{837473B0-CC2E-450A-ABE3-18F120FF3D39}">
                <a1611:picAttrSrcUrl xmlns:a1611="http://schemas.microsoft.com/office/drawing/2016/11/main" r:id="rId3"/>
              </a:ext>
            </a:extLst>
          </a:blip>
          <a:srcRect t="716" r="-2" b="1234"/>
          <a:stretch/>
        </p:blipFill>
        <p:spPr>
          <a:xfrm>
            <a:off x="5833044" y="1976277"/>
            <a:ext cx="3310955" cy="4881723"/>
          </a:xfrm>
          <a:custGeom>
            <a:avLst/>
            <a:gdLst>
              <a:gd name="connsiteX0" fmla="*/ 3151661 w 4414606"/>
              <a:gd name="connsiteY0" fmla="*/ 0 h 4881723"/>
              <a:gd name="connsiteX1" fmla="*/ 4414606 w 4414606"/>
              <a:gd name="connsiteY1" fmla="*/ 1262946 h 4881723"/>
              <a:gd name="connsiteX2" fmla="*/ 4414606 w 4414606"/>
              <a:gd name="connsiteY2" fmla="*/ 4881723 h 4881723"/>
              <a:gd name="connsiteX3" fmla="*/ 1730061 w 4414606"/>
              <a:gd name="connsiteY3" fmla="*/ 4881723 h 4881723"/>
              <a:gd name="connsiteX4" fmla="*/ 0 w 4414606"/>
              <a:gd name="connsiteY4" fmla="*/ 3151662 h 4881723"/>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4414606" h="4881723">
                <a:moveTo>
                  <a:pt x="3151661" y="0"/>
                </a:moveTo>
                <a:lnTo>
                  <a:pt x="4414606" y="1262946"/>
                </a:lnTo>
                <a:lnTo>
                  <a:pt x="4414606" y="4881723"/>
                </a:lnTo>
                <a:lnTo>
                  <a:pt x="1730061" y="4881723"/>
                </a:lnTo>
                <a:lnTo>
                  <a:pt x="0" y="3151662"/>
                </a:lnTo>
                <a:close/>
              </a:path>
            </a:pathLst>
          </a:custGeom>
        </p:spPr>
      </p:pic>
      <p:sp>
        <p:nvSpPr>
          <p:cNvPr id="16" name="Rectangle 15">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08801" y="2200695"/>
            <a:ext cx="645368" cy="48402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Isosceles Triangle 17">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00197" y="1502156"/>
            <a:ext cx="2532832" cy="954774"/>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0" name="Isosceles Triangle 19">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28518" y="5230015"/>
            <a:ext cx="2017580" cy="760545"/>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Rectangle 21">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60240" y="5789405"/>
            <a:ext cx="485578" cy="364184"/>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TextBox 8">
            <a:extLst>
              <a:ext uri="{FF2B5EF4-FFF2-40B4-BE49-F238E27FC236}">
                <a16:creationId xmlns:a16="http://schemas.microsoft.com/office/drawing/2014/main" id="{A0D52BE0-BFFE-48E2-BE12-0021E826DD60}"/>
              </a:ext>
            </a:extLst>
          </p:cNvPr>
          <p:cNvSpPr txBox="1"/>
          <p:nvPr/>
        </p:nvSpPr>
        <p:spPr>
          <a:xfrm>
            <a:off x="6957184" y="6657945"/>
            <a:ext cx="2186816" cy="200055"/>
          </a:xfrm>
          <a:prstGeom prst="rect">
            <a:avLst/>
          </a:prstGeom>
          <a:solidFill>
            <a:srgbClr val="000000"/>
          </a:solidFill>
        </p:spPr>
        <p:txBody>
          <a:bodyPr wrap="none" rtlCol="0">
            <a:spAutoFit/>
          </a:bodyPr>
          <a:lstStyle/>
          <a:p>
            <a:pPr algn="r">
              <a:spcAft>
                <a:spcPts val="600"/>
              </a:spcAft>
            </a:pPr>
            <a:r>
              <a:rPr lang="en-GB" sz="700">
                <a:solidFill>
                  <a:srgbClr val="FFFFFF"/>
                </a:solidFill>
                <a:hlinkClick r:id="rId3" tooltip="http://www.flickr.com/photos/constantcolumbus/214042831/">
                  <a:extLst>
                    <a:ext uri="{A12FA001-AC4F-418D-AE19-62706E023703}">
                      <ahyp:hlinkClr xmlns:ahyp="http://schemas.microsoft.com/office/drawing/2018/hyperlinkcolor" val="tx"/>
                    </a:ext>
                  </a:extLst>
                </a:hlinkClick>
              </a:rPr>
              <a:t>This Photo</a:t>
            </a:r>
            <a:r>
              <a:rPr lang="en-GB" sz="700">
                <a:solidFill>
                  <a:srgbClr val="FFFFFF"/>
                </a:solidFill>
              </a:rPr>
              <a:t> by Unknown Author is licensed under </a:t>
            </a:r>
            <a:r>
              <a:rPr lang="en-GB" sz="700">
                <a:solidFill>
                  <a:srgbClr val="FFFFFF"/>
                </a:solidFill>
                <a:hlinkClick r:id="rId4" tooltip="https://creativecommons.org/licenses/by/3.0/">
                  <a:extLst>
                    <a:ext uri="{A12FA001-AC4F-418D-AE19-62706E023703}">
                      <ahyp:hlinkClr xmlns:ahyp="http://schemas.microsoft.com/office/drawing/2018/hyperlinkcolor" val="tx"/>
                    </a:ext>
                  </a:extLst>
                </a:hlinkClick>
              </a:rPr>
              <a:t>CC BY</a:t>
            </a:r>
            <a:endParaRPr lang="en-GB" sz="700">
              <a:solidFill>
                <a:srgbClr val="FFFFFF"/>
              </a:solidFill>
            </a:endParaRPr>
          </a:p>
        </p:txBody>
      </p:sp>
    </p:spTree>
    <p:extLst>
      <p:ext uri="{BB962C8B-B14F-4D97-AF65-F5344CB8AC3E}">
        <p14:creationId xmlns:p14="http://schemas.microsoft.com/office/powerpoint/2010/main" val="227504509"/>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616" y="0"/>
            <a:ext cx="818271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2" name="Picture 11">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4" name="Title 3">
            <a:extLst>
              <a:ext uri="{FF2B5EF4-FFF2-40B4-BE49-F238E27FC236}">
                <a16:creationId xmlns:a16="http://schemas.microsoft.com/office/drawing/2014/main" id="{90D79B07-1CA6-4D61-B0C5-2EE94429EE46}"/>
              </a:ext>
            </a:extLst>
          </p:cNvPr>
          <p:cNvSpPr>
            <a:spLocks noGrp="1"/>
          </p:cNvSpPr>
          <p:nvPr>
            <p:ph type="ctrTitle"/>
          </p:nvPr>
        </p:nvSpPr>
        <p:spPr>
          <a:xfrm>
            <a:off x="2282552" y="2413472"/>
            <a:ext cx="4578895" cy="2031055"/>
          </a:xfrm>
        </p:spPr>
        <p:txBody>
          <a:bodyPr>
            <a:normAutofit/>
          </a:bodyPr>
          <a:lstStyle/>
          <a:p>
            <a:r>
              <a:rPr lang="en-GB" dirty="0">
                <a:solidFill>
                  <a:srgbClr val="FFFFFF"/>
                </a:solidFill>
              </a:rPr>
              <a:t>Good Practice</a:t>
            </a:r>
          </a:p>
        </p:txBody>
      </p:sp>
    </p:spTree>
    <p:extLst>
      <p:ext uri="{BB962C8B-B14F-4D97-AF65-F5344CB8AC3E}">
        <p14:creationId xmlns:p14="http://schemas.microsoft.com/office/powerpoint/2010/main" val="278506533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23528" y="1196752"/>
            <a:ext cx="7416824" cy="5159598"/>
          </a:xfrm>
        </p:spPr>
        <p:txBody>
          <a:bodyPr>
            <a:noAutofit/>
          </a:bodyPr>
          <a:lstStyle/>
          <a:p>
            <a:pPr marL="0" lvl="0" indent="0">
              <a:buNone/>
            </a:pPr>
            <a:r>
              <a:rPr lang="en-GB" sz="2800" b="1" dirty="0"/>
              <a:t>By the end of the two sessions, we will have explored:</a:t>
            </a:r>
          </a:p>
          <a:p>
            <a:pPr marL="0" lvl="0" indent="0">
              <a:buNone/>
            </a:pPr>
            <a:endParaRPr lang="en-GB" sz="1800" dirty="0"/>
          </a:p>
          <a:p>
            <a:pPr lvl="0"/>
            <a:r>
              <a:rPr lang="en-GB" sz="2400" dirty="0"/>
              <a:t>What homelessness is, causes and effects</a:t>
            </a:r>
          </a:p>
          <a:p>
            <a:pPr lvl="0"/>
            <a:r>
              <a:rPr lang="en-GB" sz="2400" dirty="0"/>
              <a:t>Key legislation and policy relating to homelessness and  safeguarding</a:t>
            </a:r>
          </a:p>
          <a:p>
            <a:r>
              <a:rPr lang="en-GB" sz="2400" dirty="0"/>
              <a:t>Local services and pathways of support</a:t>
            </a:r>
          </a:p>
          <a:p>
            <a:r>
              <a:rPr lang="en-GB" sz="2400" dirty="0"/>
              <a:t>Safeguarding concerns affecting homeless people</a:t>
            </a:r>
          </a:p>
          <a:p>
            <a:pPr lvl="0"/>
            <a:r>
              <a:rPr lang="en-GB" sz="2400" dirty="0"/>
              <a:t>Good multi-agency practice around vulnerability and risk</a:t>
            </a:r>
          </a:p>
          <a:p>
            <a:pPr lvl="0"/>
            <a:r>
              <a:rPr lang="en-GB" sz="2400" dirty="0"/>
              <a:t>Resources, tools and further reading available</a:t>
            </a:r>
          </a:p>
          <a:p>
            <a:pPr marL="0" lvl="0" indent="0">
              <a:buNone/>
            </a:pPr>
            <a:endParaRPr lang="en-GB" sz="2400" dirty="0"/>
          </a:p>
        </p:txBody>
      </p:sp>
      <p:sp>
        <p:nvSpPr>
          <p:cNvPr id="8" name="Rectangle 7"/>
          <p:cNvSpPr/>
          <p:nvPr/>
        </p:nvSpPr>
        <p:spPr>
          <a:xfrm>
            <a:off x="0" y="-27383"/>
            <a:ext cx="9143999" cy="859010"/>
          </a:xfrm>
          <a:prstGeom prst="rect">
            <a:avLst/>
          </a:prstGeom>
          <a:solidFill>
            <a:schemeClr val="accent5"/>
          </a:solidFill>
          <a:ln>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Calibri"/>
              <a:ea typeface="+mn-ea"/>
              <a:cs typeface="+mn-cs"/>
            </a:endParaRPr>
          </a:p>
        </p:txBody>
      </p:sp>
      <p:sp>
        <p:nvSpPr>
          <p:cNvPr id="9" name="Title 1"/>
          <p:cNvSpPr>
            <a:spLocks noGrp="1"/>
          </p:cNvSpPr>
          <p:nvPr>
            <p:ph type="title"/>
          </p:nvPr>
        </p:nvSpPr>
        <p:spPr>
          <a:xfrm>
            <a:off x="0" y="202629"/>
            <a:ext cx="9144000" cy="421695"/>
          </a:xfrm>
        </p:spPr>
        <p:txBody>
          <a:bodyPr>
            <a:noAutofit/>
          </a:bodyPr>
          <a:lstStyle/>
          <a:p>
            <a:r>
              <a:rPr lang="en-GB" sz="4000" dirty="0">
                <a:solidFill>
                  <a:schemeClr val="bg1"/>
                </a:solidFill>
              </a:rPr>
              <a:t>Objectives</a:t>
            </a:r>
          </a:p>
        </p:txBody>
      </p:sp>
      <p:pic>
        <p:nvPicPr>
          <p:cNvPr id="10" name="Picture 9"/>
          <p:cNvPicPr>
            <a:picLocks noChangeAspect="1"/>
          </p:cNvPicPr>
          <p:nvPr/>
        </p:nvPicPr>
        <p:blipFill>
          <a:blip r:embed="rId3" cstate="print">
            <a:duotone>
              <a:schemeClr val="accent4">
                <a:shade val="45000"/>
                <a:satMod val="135000"/>
              </a:schemeClr>
              <a:prstClr val="white"/>
            </a:duotone>
            <a:extLst>
              <a:ext uri="{28A0092B-C50C-407E-A947-70E740481C1C}">
                <a14:useLocalDpi xmlns:a14="http://schemas.microsoft.com/office/drawing/2010/main" val="0"/>
              </a:ext>
            </a:extLst>
          </a:blip>
          <a:stretch>
            <a:fillRect/>
          </a:stretch>
        </p:blipFill>
        <p:spPr>
          <a:xfrm>
            <a:off x="7535290" y="3257985"/>
            <a:ext cx="1518886" cy="1518886"/>
          </a:xfrm>
          <a:prstGeom prst="rect">
            <a:avLst/>
          </a:prstGeom>
        </p:spPr>
      </p:pic>
      <p:pic>
        <p:nvPicPr>
          <p:cNvPr id="6" name="Picture 5"/>
          <p:cNvPicPr>
            <a:picLocks noChangeAspect="1"/>
          </p:cNvPicPr>
          <p:nvPr/>
        </p:nvPicPr>
        <p:blipFill>
          <a:blip r:embed="rId4" cstate="print">
            <a:duotone>
              <a:schemeClr val="accent3">
                <a:shade val="45000"/>
                <a:satMod val="135000"/>
              </a:schemeClr>
              <a:prstClr val="white"/>
            </a:duotone>
            <a:extLst>
              <a:ext uri="{28A0092B-C50C-407E-A947-70E740481C1C}">
                <a14:useLocalDpi xmlns:a14="http://schemas.microsoft.com/office/drawing/2010/main" val="0"/>
              </a:ext>
            </a:extLst>
          </a:blip>
          <a:stretch>
            <a:fillRect/>
          </a:stretch>
        </p:blipFill>
        <p:spPr>
          <a:xfrm>
            <a:off x="7620000" y="994717"/>
            <a:ext cx="1349467" cy="1349467"/>
          </a:xfrm>
          <a:prstGeom prst="rect">
            <a:avLst/>
          </a:prstGeom>
        </p:spPr>
      </p:pic>
      <p:sp>
        <p:nvSpPr>
          <p:cNvPr id="2" name="Segnaposto numero diapositiva 1"/>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0389A859-B0E6-4D65-AF46-0B695FABE427}" type="slidenum">
              <a:rPr kumimoji="0" lang="en-GB" sz="1200" b="0" i="0" u="none" strike="noStrike" kern="1200" cap="none" spc="0" normalizeH="0" baseline="0" noProof="0" smtClean="0">
                <a:ln>
                  <a:noFill/>
                </a:ln>
                <a:solidFill>
                  <a:prstClr val="black">
                    <a:tint val="75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0" lang="en-GB" sz="1200" b="0" i="0" u="none" strike="noStrike" kern="1200" cap="none" spc="0" normalizeH="0" baseline="0" noProof="0">
              <a:ln>
                <a:noFill/>
              </a:ln>
              <a:solidFill>
                <a:prstClr val="black">
                  <a:tint val="75000"/>
                </a:prstClr>
              </a:solidFill>
              <a:effectLst/>
              <a:uLnTx/>
              <a:uFillTx/>
              <a:latin typeface="Calibri"/>
              <a:ea typeface="+mn-ea"/>
              <a:cs typeface="+mn-cs"/>
            </a:endParaRPr>
          </a:p>
        </p:txBody>
      </p:sp>
      <mc:AlternateContent xmlns:mc="http://schemas.openxmlformats.org/markup-compatibility/2006">
        <mc:Choice xmlns:p14="http://schemas.microsoft.com/office/powerpoint/2010/main" Requires="p14">
          <p:contentPart p14:bwMode="auto" r:id="rId5">
            <p14:nvContentPartPr>
              <p14:cNvPr id="5" name="Ink 4">
                <a:extLst>
                  <a:ext uri="{FF2B5EF4-FFF2-40B4-BE49-F238E27FC236}">
                    <a16:creationId xmlns:a16="http://schemas.microsoft.com/office/drawing/2014/main" id="{565913E7-F895-404A-A4EB-84565E4A9BEF}"/>
                  </a:ext>
                </a:extLst>
              </p14:cNvPr>
              <p14:cNvContentPartPr/>
              <p14:nvPr/>
            </p14:nvContentPartPr>
            <p14:xfrm>
              <a:off x="444436" y="3947105"/>
              <a:ext cx="6718320" cy="2226600"/>
            </p14:xfrm>
          </p:contentPart>
        </mc:Choice>
        <mc:Fallback>
          <p:pic>
            <p:nvPicPr>
              <p:cNvPr id="5" name="Ink 4">
                <a:extLst>
                  <a:ext uri="{FF2B5EF4-FFF2-40B4-BE49-F238E27FC236}">
                    <a16:creationId xmlns:a16="http://schemas.microsoft.com/office/drawing/2014/main" id="{565913E7-F895-404A-A4EB-84565E4A9BEF}"/>
                  </a:ext>
                </a:extLst>
              </p:cNvPr>
              <p:cNvPicPr/>
              <p:nvPr/>
            </p:nvPicPr>
            <p:blipFill>
              <a:blip r:embed="rId6"/>
              <a:stretch>
                <a:fillRect/>
              </a:stretch>
            </p:blipFill>
            <p:spPr>
              <a:xfrm>
                <a:off x="390436" y="3839105"/>
                <a:ext cx="6825960" cy="2442240"/>
              </a:xfrm>
              <a:prstGeom prst="rect">
                <a:avLst/>
              </a:prstGeom>
            </p:spPr>
          </p:pic>
        </mc:Fallback>
      </mc:AlternateContent>
    </p:spTree>
    <p:extLst>
      <p:ext uri="{BB962C8B-B14F-4D97-AF65-F5344CB8AC3E}">
        <p14:creationId xmlns:p14="http://schemas.microsoft.com/office/powerpoint/2010/main" val="85985580"/>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 name="Title 1">
            <a:extLst>
              <a:ext uri="{FF2B5EF4-FFF2-40B4-BE49-F238E27FC236}">
                <a16:creationId xmlns:a16="http://schemas.microsoft.com/office/drawing/2014/main" id="{13BDE6B1-95CA-40BD-99F4-82BE30F853BB}"/>
              </a:ext>
            </a:extLst>
          </p:cNvPr>
          <p:cNvSpPr>
            <a:spLocks noGrp="1"/>
          </p:cNvSpPr>
          <p:nvPr>
            <p:ph type="title"/>
          </p:nvPr>
        </p:nvSpPr>
        <p:spPr>
          <a:xfrm>
            <a:off x="647271" y="1012004"/>
            <a:ext cx="2562119" cy="4795408"/>
          </a:xfrm>
        </p:spPr>
        <p:txBody>
          <a:bodyPr>
            <a:normAutofit/>
          </a:bodyPr>
          <a:lstStyle/>
          <a:p>
            <a:r>
              <a:rPr lang="en-GB" sz="4300" dirty="0">
                <a:solidFill>
                  <a:srgbClr val="FFFFFF"/>
                </a:solidFill>
                <a:latin typeface="HelveticaNeueLT Std" panose="020B0604020202020204" pitchFamily="34" charset="0"/>
              </a:rPr>
              <a:t>Good Individual Practice</a:t>
            </a:r>
          </a:p>
        </p:txBody>
      </p:sp>
      <p:sp>
        <p:nvSpPr>
          <p:cNvPr id="4" name="Slide Number Placeholder 3">
            <a:extLst>
              <a:ext uri="{FF2B5EF4-FFF2-40B4-BE49-F238E27FC236}">
                <a16:creationId xmlns:a16="http://schemas.microsoft.com/office/drawing/2014/main" id="{3477D57E-695D-4CEF-A5F5-3541B7A00C34}"/>
              </a:ext>
            </a:extLst>
          </p:cNvPr>
          <p:cNvSpPr>
            <a:spLocks noGrp="1"/>
          </p:cNvSpPr>
          <p:nvPr>
            <p:ph type="sldNum" sz="quarter" idx="12"/>
          </p:nvPr>
        </p:nvSpPr>
        <p:spPr>
          <a:xfrm>
            <a:off x="8044665" y="6356350"/>
            <a:ext cx="470685" cy="365125"/>
          </a:xfrm>
        </p:spPr>
        <p:txBody>
          <a:bodyPr>
            <a:normAutofit/>
          </a:bodyPr>
          <a:lstStyle/>
          <a:p>
            <a:pPr>
              <a:spcAft>
                <a:spcPts val="600"/>
              </a:spcAft>
            </a:pPr>
            <a:fld id="{0389A859-B0E6-4D65-AF46-0B695FABE427}" type="slidenum">
              <a:rPr lang="en-GB" sz="1000">
                <a:solidFill>
                  <a:prstClr val="black">
                    <a:tint val="75000"/>
                  </a:prstClr>
                </a:solidFill>
              </a:rPr>
              <a:pPr>
                <a:spcAft>
                  <a:spcPts val="600"/>
                </a:spcAft>
              </a:pPr>
              <a:t>20</a:t>
            </a:fld>
            <a:endParaRPr lang="en-GB" sz="1000">
              <a:solidFill>
                <a:prstClr val="black">
                  <a:tint val="75000"/>
                </a:prstClr>
              </a:solidFill>
            </a:endParaRPr>
          </a:p>
        </p:txBody>
      </p:sp>
      <p:graphicFrame>
        <p:nvGraphicFramePr>
          <p:cNvPr id="6" name="Content Placeholder 2">
            <a:extLst>
              <a:ext uri="{FF2B5EF4-FFF2-40B4-BE49-F238E27FC236}">
                <a16:creationId xmlns:a16="http://schemas.microsoft.com/office/drawing/2014/main" id="{76425FAC-4E29-4861-849C-847722AF3346}"/>
              </a:ext>
            </a:extLst>
          </p:cNvPr>
          <p:cNvGraphicFramePr>
            <a:graphicFrameLocks noGrp="1"/>
          </p:cNvGraphicFramePr>
          <p:nvPr>
            <p:ph idx="1"/>
            <p:extLst>
              <p:ext uri="{D42A27DB-BD31-4B8C-83A1-F6EECF244321}">
                <p14:modId xmlns:p14="http://schemas.microsoft.com/office/powerpoint/2010/main" val="1533311734"/>
              </p:ext>
            </p:extLst>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66983007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Freeform: Shape 10">
            <a:extLst>
              <a:ext uri="{FF2B5EF4-FFF2-40B4-BE49-F238E27FC236}">
                <a16:creationId xmlns:a16="http://schemas.microsoft.com/office/drawing/2014/main" id="{46C2E80F-49A6-4372-B103-219D417A55E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63072" y="470925"/>
            <a:ext cx="3285756" cy="5892104"/>
          </a:xfrm>
          <a:custGeom>
            <a:avLst/>
            <a:gdLst>
              <a:gd name="connsiteX0" fmla="*/ 0 w 4381009"/>
              <a:gd name="connsiteY0" fmla="*/ 0 h 5892104"/>
              <a:gd name="connsiteX1" fmla="*/ 4157628 w 4381009"/>
              <a:gd name="connsiteY1" fmla="*/ 0 h 5892104"/>
              <a:gd name="connsiteX2" fmla="*/ 4169302 w 4381009"/>
              <a:gd name="connsiteY2" fmla="*/ 68659 h 5892104"/>
              <a:gd name="connsiteX3" fmla="*/ 4191571 w 4381009"/>
              <a:gd name="connsiteY3" fmla="*/ 205472 h 5892104"/>
              <a:gd name="connsiteX4" fmla="*/ 4213368 w 4381009"/>
              <a:gd name="connsiteY4" fmla="*/ 342890 h 5892104"/>
              <a:gd name="connsiteX5" fmla="*/ 4232030 w 4381009"/>
              <a:gd name="connsiteY5" fmla="*/ 480913 h 5892104"/>
              <a:gd name="connsiteX6" fmla="*/ 4250848 w 4381009"/>
              <a:gd name="connsiteY6" fmla="*/ 618332 h 5892104"/>
              <a:gd name="connsiteX7" fmla="*/ 4268412 w 4381009"/>
              <a:gd name="connsiteY7" fmla="*/ 756355 h 5892104"/>
              <a:gd name="connsiteX8" fmla="*/ 4283467 w 4381009"/>
              <a:gd name="connsiteY8" fmla="*/ 892563 h 5892104"/>
              <a:gd name="connsiteX9" fmla="*/ 4297737 w 4381009"/>
              <a:gd name="connsiteY9" fmla="*/ 1030587 h 5892104"/>
              <a:gd name="connsiteX10" fmla="*/ 4310754 w 4381009"/>
              <a:gd name="connsiteY10" fmla="*/ 1168005 h 5892104"/>
              <a:gd name="connsiteX11" fmla="*/ 4322045 w 4381009"/>
              <a:gd name="connsiteY11" fmla="*/ 1303002 h 5892104"/>
              <a:gd name="connsiteX12" fmla="*/ 4333336 w 4381009"/>
              <a:gd name="connsiteY12" fmla="*/ 1439815 h 5892104"/>
              <a:gd name="connsiteX13" fmla="*/ 4342745 w 4381009"/>
              <a:gd name="connsiteY13" fmla="*/ 1574812 h 5892104"/>
              <a:gd name="connsiteX14" fmla="*/ 4350115 w 4381009"/>
              <a:gd name="connsiteY14" fmla="*/ 1709808 h 5892104"/>
              <a:gd name="connsiteX15" fmla="*/ 4357799 w 4381009"/>
              <a:gd name="connsiteY15" fmla="*/ 1844200 h 5892104"/>
              <a:gd name="connsiteX16" fmla="*/ 4364229 w 4381009"/>
              <a:gd name="connsiteY16" fmla="*/ 1977381 h 5892104"/>
              <a:gd name="connsiteX17" fmla="*/ 4368777 w 4381009"/>
              <a:gd name="connsiteY17" fmla="*/ 2109351 h 5892104"/>
              <a:gd name="connsiteX18" fmla="*/ 4372697 w 4381009"/>
              <a:gd name="connsiteY18" fmla="*/ 2241321 h 5892104"/>
              <a:gd name="connsiteX19" fmla="*/ 4376461 w 4381009"/>
              <a:gd name="connsiteY19" fmla="*/ 2372080 h 5892104"/>
              <a:gd name="connsiteX20" fmla="*/ 4378186 w 4381009"/>
              <a:gd name="connsiteY20" fmla="*/ 2501023 h 5892104"/>
              <a:gd name="connsiteX21" fmla="*/ 4380068 w 4381009"/>
              <a:gd name="connsiteY21" fmla="*/ 2629966 h 5892104"/>
              <a:gd name="connsiteX22" fmla="*/ 4381009 w 4381009"/>
              <a:gd name="connsiteY22" fmla="*/ 2757093 h 5892104"/>
              <a:gd name="connsiteX23" fmla="*/ 4380068 w 4381009"/>
              <a:gd name="connsiteY23" fmla="*/ 2883010 h 5892104"/>
              <a:gd name="connsiteX24" fmla="*/ 4380068 w 4381009"/>
              <a:gd name="connsiteY24" fmla="*/ 3007715 h 5892104"/>
              <a:gd name="connsiteX25" fmla="*/ 4378186 w 4381009"/>
              <a:gd name="connsiteY25" fmla="*/ 3131210 h 5892104"/>
              <a:gd name="connsiteX26" fmla="*/ 4375363 w 4381009"/>
              <a:gd name="connsiteY26" fmla="*/ 3252283 h 5892104"/>
              <a:gd name="connsiteX27" fmla="*/ 4372697 w 4381009"/>
              <a:gd name="connsiteY27" fmla="*/ 3372146 h 5892104"/>
              <a:gd name="connsiteX28" fmla="*/ 4369718 w 4381009"/>
              <a:gd name="connsiteY28" fmla="*/ 3489587 h 5892104"/>
              <a:gd name="connsiteX29" fmla="*/ 4365170 w 4381009"/>
              <a:gd name="connsiteY29" fmla="*/ 3606423 h 5892104"/>
              <a:gd name="connsiteX30" fmla="*/ 4360309 w 4381009"/>
              <a:gd name="connsiteY30" fmla="*/ 3721443 h 5892104"/>
              <a:gd name="connsiteX31" fmla="*/ 4355918 w 4381009"/>
              <a:gd name="connsiteY31" fmla="*/ 3834041 h 5892104"/>
              <a:gd name="connsiteX32" fmla="*/ 4343529 w 4381009"/>
              <a:gd name="connsiteY32" fmla="*/ 4053789 h 5892104"/>
              <a:gd name="connsiteX33" fmla="*/ 4330356 w 4381009"/>
              <a:gd name="connsiteY33" fmla="*/ 4264457 h 5892104"/>
              <a:gd name="connsiteX34" fmla="*/ 4316556 w 4381009"/>
              <a:gd name="connsiteY34" fmla="*/ 4466650 h 5892104"/>
              <a:gd name="connsiteX35" fmla="*/ 4301344 w 4381009"/>
              <a:gd name="connsiteY35" fmla="*/ 4657946 h 5892104"/>
              <a:gd name="connsiteX36" fmla="*/ 4285506 w 4381009"/>
              <a:gd name="connsiteY36" fmla="*/ 4840767 h 5892104"/>
              <a:gd name="connsiteX37" fmla="*/ 4268412 w 4381009"/>
              <a:gd name="connsiteY37" fmla="*/ 5010269 h 5892104"/>
              <a:gd name="connsiteX38" fmla="*/ 4251633 w 4381009"/>
              <a:gd name="connsiteY38" fmla="*/ 5169481 h 5892104"/>
              <a:gd name="connsiteX39" fmla="*/ 4234853 w 4381009"/>
              <a:gd name="connsiteY39" fmla="*/ 5315980 h 5892104"/>
              <a:gd name="connsiteX40" fmla="*/ 4219014 w 4381009"/>
              <a:gd name="connsiteY40" fmla="*/ 5450371 h 5892104"/>
              <a:gd name="connsiteX41" fmla="*/ 4203959 w 4381009"/>
              <a:gd name="connsiteY41" fmla="*/ 5569628 h 5892104"/>
              <a:gd name="connsiteX42" fmla="*/ 4189689 w 4381009"/>
              <a:gd name="connsiteY42" fmla="*/ 5677384 h 5892104"/>
              <a:gd name="connsiteX43" fmla="*/ 4177770 w 4381009"/>
              <a:gd name="connsiteY43" fmla="*/ 5768189 h 5892104"/>
              <a:gd name="connsiteX44" fmla="*/ 4166479 w 4381009"/>
              <a:gd name="connsiteY44" fmla="*/ 5844465 h 5892104"/>
              <a:gd name="connsiteX45" fmla="*/ 4159132 w 4381009"/>
              <a:gd name="connsiteY45" fmla="*/ 5892104 h 5892104"/>
              <a:gd name="connsiteX46" fmla="*/ 0 w 4381009"/>
              <a:gd name="connsiteY46" fmla="*/ 5892104 h 589210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Lst>
            <a:rect l="l" t="t" r="r" b="b"/>
            <a:pathLst>
              <a:path w="4381009" h="5892104">
                <a:moveTo>
                  <a:pt x="0" y="0"/>
                </a:moveTo>
                <a:lnTo>
                  <a:pt x="4157628" y="0"/>
                </a:lnTo>
                <a:lnTo>
                  <a:pt x="4169302" y="68659"/>
                </a:lnTo>
                <a:lnTo>
                  <a:pt x="4191571" y="205472"/>
                </a:lnTo>
                <a:lnTo>
                  <a:pt x="4213368" y="342890"/>
                </a:lnTo>
                <a:lnTo>
                  <a:pt x="4232030" y="480913"/>
                </a:lnTo>
                <a:lnTo>
                  <a:pt x="4250848" y="618332"/>
                </a:lnTo>
                <a:lnTo>
                  <a:pt x="4268412" y="756355"/>
                </a:lnTo>
                <a:lnTo>
                  <a:pt x="4283467" y="892563"/>
                </a:lnTo>
                <a:lnTo>
                  <a:pt x="4297737" y="1030587"/>
                </a:lnTo>
                <a:lnTo>
                  <a:pt x="4310754" y="1168005"/>
                </a:lnTo>
                <a:lnTo>
                  <a:pt x="4322045" y="1303002"/>
                </a:lnTo>
                <a:lnTo>
                  <a:pt x="4333336" y="1439815"/>
                </a:lnTo>
                <a:lnTo>
                  <a:pt x="4342745" y="1574812"/>
                </a:lnTo>
                <a:lnTo>
                  <a:pt x="4350115" y="1709808"/>
                </a:lnTo>
                <a:lnTo>
                  <a:pt x="4357799" y="1844200"/>
                </a:lnTo>
                <a:lnTo>
                  <a:pt x="4364229" y="1977381"/>
                </a:lnTo>
                <a:lnTo>
                  <a:pt x="4368777" y="2109351"/>
                </a:lnTo>
                <a:lnTo>
                  <a:pt x="4372697" y="2241321"/>
                </a:lnTo>
                <a:lnTo>
                  <a:pt x="4376461" y="2372080"/>
                </a:lnTo>
                <a:lnTo>
                  <a:pt x="4378186" y="2501023"/>
                </a:lnTo>
                <a:lnTo>
                  <a:pt x="4380068" y="2629966"/>
                </a:lnTo>
                <a:lnTo>
                  <a:pt x="4381009" y="2757093"/>
                </a:lnTo>
                <a:lnTo>
                  <a:pt x="4380068" y="2883010"/>
                </a:lnTo>
                <a:lnTo>
                  <a:pt x="4380068" y="3007715"/>
                </a:lnTo>
                <a:lnTo>
                  <a:pt x="4378186" y="3131210"/>
                </a:lnTo>
                <a:lnTo>
                  <a:pt x="4375363" y="3252283"/>
                </a:lnTo>
                <a:lnTo>
                  <a:pt x="4372697" y="3372146"/>
                </a:lnTo>
                <a:lnTo>
                  <a:pt x="4369718" y="3489587"/>
                </a:lnTo>
                <a:lnTo>
                  <a:pt x="4365170" y="3606423"/>
                </a:lnTo>
                <a:lnTo>
                  <a:pt x="4360309" y="3721443"/>
                </a:lnTo>
                <a:lnTo>
                  <a:pt x="4355918" y="3834041"/>
                </a:lnTo>
                <a:lnTo>
                  <a:pt x="4343529" y="4053789"/>
                </a:lnTo>
                <a:lnTo>
                  <a:pt x="4330356" y="4264457"/>
                </a:lnTo>
                <a:lnTo>
                  <a:pt x="4316556" y="4466650"/>
                </a:lnTo>
                <a:lnTo>
                  <a:pt x="4301344" y="4657946"/>
                </a:lnTo>
                <a:lnTo>
                  <a:pt x="4285506" y="4840767"/>
                </a:lnTo>
                <a:lnTo>
                  <a:pt x="4268412" y="5010269"/>
                </a:lnTo>
                <a:lnTo>
                  <a:pt x="4251633" y="5169481"/>
                </a:lnTo>
                <a:lnTo>
                  <a:pt x="4234853" y="5315980"/>
                </a:lnTo>
                <a:lnTo>
                  <a:pt x="4219014" y="5450371"/>
                </a:lnTo>
                <a:lnTo>
                  <a:pt x="4203959" y="5569628"/>
                </a:lnTo>
                <a:lnTo>
                  <a:pt x="4189689" y="5677384"/>
                </a:lnTo>
                <a:lnTo>
                  <a:pt x="4177770" y="5768189"/>
                </a:lnTo>
                <a:lnTo>
                  <a:pt x="4166479" y="5844465"/>
                </a:lnTo>
                <a:lnTo>
                  <a:pt x="4159132" y="5892104"/>
                </a:lnTo>
                <a:lnTo>
                  <a:pt x="0" y="5892104"/>
                </a:lnTo>
                <a:close/>
              </a:path>
            </a:pathLst>
          </a:custGeom>
          <a:solidFill>
            <a:srgbClr val="404040"/>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HelveticaNeueLT Std" panose="020B0604020202020204" pitchFamily="34" charset="0"/>
              <a:ea typeface="+mn-ea"/>
              <a:cs typeface="+mn-cs"/>
            </a:endParaRPr>
          </a:p>
        </p:txBody>
      </p:sp>
      <p:sp>
        <p:nvSpPr>
          <p:cNvPr id="2" name="Title 1">
            <a:extLst>
              <a:ext uri="{FF2B5EF4-FFF2-40B4-BE49-F238E27FC236}">
                <a16:creationId xmlns:a16="http://schemas.microsoft.com/office/drawing/2014/main" id="{0C95F082-26A6-46F4-B8E1-ADDC1E77C44B}"/>
              </a:ext>
            </a:extLst>
          </p:cNvPr>
          <p:cNvSpPr>
            <a:spLocks noGrp="1"/>
          </p:cNvSpPr>
          <p:nvPr>
            <p:ph type="title"/>
          </p:nvPr>
        </p:nvSpPr>
        <p:spPr>
          <a:xfrm>
            <a:off x="647271" y="1012004"/>
            <a:ext cx="2562119" cy="4795408"/>
          </a:xfrm>
        </p:spPr>
        <p:txBody>
          <a:bodyPr>
            <a:normAutofit/>
          </a:bodyPr>
          <a:lstStyle/>
          <a:p>
            <a:r>
              <a:rPr lang="en-GB">
                <a:solidFill>
                  <a:srgbClr val="FFFFFF"/>
                </a:solidFill>
                <a:latin typeface="HelveticaNeueLT Std" panose="020B0604020202020204" pitchFamily="34" charset="0"/>
              </a:rPr>
              <a:t>Good multi-agency practice</a:t>
            </a:r>
          </a:p>
        </p:txBody>
      </p:sp>
      <p:sp>
        <p:nvSpPr>
          <p:cNvPr id="4" name="Slide Number Placeholder 3">
            <a:extLst>
              <a:ext uri="{FF2B5EF4-FFF2-40B4-BE49-F238E27FC236}">
                <a16:creationId xmlns:a16="http://schemas.microsoft.com/office/drawing/2014/main" id="{60591B79-491C-4F31-BFA5-8C81592D8F7A}"/>
              </a:ext>
            </a:extLst>
          </p:cNvPr>
          <p:cNvSpPr>
            <a:spLocks noGrp="1"/>
          </p:cNvSpPr>
          <p:nvPr>
            <p:ph type="sldNum" sz="quarter" idx="12"/>
          </p:nvPr>
        </p:nvSpPr>
        <p:spPr>
          <a:xfrm>
            <a:off x="8044665" y="6356350"/>
            <a:ext cx="470685"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0389A859-B0E6-4D65-AF46-0B695FABE427}" type="slidenum">
              <a:rPr kumimoji="0" lang="en-GB" sz="1000" b="0" i="0" u="none" strike="noStrike" kern="1200" cap="none" spc="0" normalizeH="0" baseline="0" noProof="0">
                <a:ln>
                  <a:noFill/>
                </a:ln>
                <a:solidFill>
                  <a:prstClr val="black">
                    <a:tint val="75000"/>
                  </a:prstClr>
                </a:solidFill>
                <a:effectLst/>
                <a:uLnTx/>
                <a:uFillTx/>
                <a:latin typeface="HelveticaNeueLT Std" panose="020B0604020202020204" pitchFamily="34" charset="0"/>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21</a:t>
            </a:fld>
            <a:endParaRPr kumimoji="0" lang="en-GB" sz="1000" b="0" i="0" u="none" strike="noStrike" kern="1200" cap="none" spc="0" normalizeH="0" baseline="0" noProof="0">
              <a:ln>
                <a:noFill/>
              </a:ln>
              <a:solidFill>
                <a:prstClr val="black">
                  <a:tint val="75000"/>
                </a:prstClr>
              </a:solidFill>
              <a:effectLst/>
              <a:uLnTx/>
              <a:uFillTx/>
              <a:latin typeface="HelveticaNeueLT Std" panose="020B0604020202020204" pitchFamily="34" charset="0"/>
              <a:ea typeface="+mn-ea"/>
              <a:cs typeface="+mn-cs"/>
            </a:endParaRPr>
          </a:p>
        </p:txBody>
      </p:sp>
      <p:graphicFrame>
        <p:nvGraphicFramePr>
          <p:cNvPr id="6" name="Content Placeholder 2">
            <a:extLst>
              <a:ext uri="{FF2B5EF4-FFF2-40B4-BE49-F238E27FC236}">
                <a16:creationId xmlns:a16="http://schemas.microsoft.com/office/drawing/2014/main" id="{881B9BF4-8819-41EE-8E87-F45960C8C77B}"/>
              </a:ext>
            </a:extLst>
          </p:cNvPr>
          <p:cNvGraphicFramePr>
            <a:graphicFrameLocks noGrp="1"/>
          </p:cNvGraphicFramePr>
          <p:nvPr>
            <p:ph idx="1"/>
          </p:nvPr>
        </p:nvGraphicFramePr>
        <p:xfrm>
          <a:off x="3895725" y="470924"/>
          <a:ext cx="4885203" cy="588542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5" name="Graphic 4" descr="Boardroom">
            <a:extLst>
              <a:ext uri="{FF2B5EF4-FFF2-40B4-BE49-F238E27FC236}">
                <a16:creationId xmlns:a16="http://schemas.microsoft.com/office/drawing/2014/main" id="{833C5F75-5316-406F-A435-61FA5B89AD0E}"/>
              </a:ext>
            </a:extLst>
          </p:cNvPr>
          <p:cNvPicPr>
            <a:picLocks noChangeAspect="1"/>
          </p:cNvPicPr>
          <p:nvPr/>
        </p:nvPicPr>
        <p:blipFill>
          <a:blip r:embed="rId8">
            <a:extLst>
              <a:ext uri="{28A0092B-C50C-407E-A947-70E740481C1C}">
                <a14:useLocalDpi xmlns:a14="http://schemas.microsoft.com/office/drawing/2010/main" val="0"/>
              </a:ext>
              <a:ext uri="{96DAC541-7B7A-43D3-8B79-37D633B846F1}">
                <asvg:svgBlip xmlns:asvg="http://schemas.microsoft.com/office/drawing/2016/SVG/main" r:embed="rId9"/>
              </a:ext>
            </a:extLst>
          </a:blip>
          <a:stretch>
            <a:fillRect/>
          </a:stretch>
        </p:blipFill>
        <p:spPr>
          <a:xfrm>
            <a:off x="6804248" y="4653136"/>
            <a:ext cx="720080" cy="720080"/>
          </a:xfrm>
          <a:prstGeom prst="rect">
            <a:avLst/>
          </a:prstGeom>
        </p:spPr>
      </p:pic>
    </p:spTree>
    <p:extLst>
      <p:ext uri="{BB962C8B-B14F-4D97-AF65-F5344CB8AC3E}">
        <p14:creationId xmlns:p14="http://schemas.microsoft.com/office/powerpoint/2010/main" val="226865455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0" name="Rectangle 9">
            <a:extLst>
              <a:ext uri="{FF2B5EF4-FFF2-40B4-BE49-F238E27FC236}">
                <a16:creationId xmlns:a16="http://schemas.microsoft.com/office/drawing/2014/main" id="{33CD251C-A887-4D2F-925B-FC0971985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B19D093C-27FB-4032-B282-42C4563F257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3520911" cy="6858000"/>
          </a:xfrm>
          <a:prstGeom prst="rect">
            <a:avLst/>
          </a:prstGeom>
          <a:solidFill>
            <a:schemeClr val="tx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a:extLst>
              <a:ext uri="{FF2B5EF4-FFF2-40B4-BE49-F238E27FC236}">
                <a16:creationId xmlns:a16="http://schemas.microsoft.com/office/drawing/2014/main" id="{F58BE06E-706F-432C-9B49-A5C514D2B996}"/>
              </a:ext>
            </a:extLst>
          </p:cNvPr>
          <p:cNvSpPr>
            <a:spLocks noGrp="1"/>
          </p:cNvSpPr>
          <p:nvPr>
            <p:ph type="title"/>
          </p:nvPr>
        </p:nvSpPr>
        <p:spPr>
          <a:xfrm>
            <a:off x="575467" y="1780661"/>
            <a:ext cx="2686555" cy="1463472"/>
          </a:xfrm>
        </p:spPr>
        <p:txBody>
          <a:bodyPr vert="horz" lIns="91440" tIns="45720" rIns="91440" bIns="45720" rtlCol="0" anchor="t">
            <a:normAutofit/>
          </a:bodyPr>
          <a:lstStyle/>
          <a:p>
            <a:r>
              <a:rPr lang="en-US" sz="4200" kern="1200" dirty="0">
                <a:solidFill>
                  <a:schemeClr val="bg1"/>
                </a:solidFill>
                <a:latin typeface="HelveticaNeueLT Std" panose="020B0604020202020204" pitchFamily="34" charset="0"/>
              </a:rPr>
              <a:t>The Three A’s</a:t>
            </a:r>
          </a:p>
        </p:txBody>
      </p:sp>
      <p:grpSp>
        <p:nvGrpSpPr>
          <p:cNvPr id="14" name="Group 13">
            <a:extLst>
              <a:ext uri="{FF2B5EF4-FFF2-40B4-BE49-F238E27FC236}">
                <a16:creationId xmlns:a16="http://schemas.microsoft.com/office/drawing/2014/main" id="{35EE815E-1BD3-4777-B652-6D98825BF66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575467" y="681628"/>
            <a:ext cx="846288" cy="847206"/>
            <a:chOff x="668003" y="1684057"/>
            <a:chExt cx="1128382" cy="847206"/>
          </a:xfrm>
        </p:grpSpPr>
        <p:sp>
          <p:nvSpPr>
            <p:cNvPr id="15" name="Freeform 5">
              <a:extLst>
                <a:ext uri="{FF2B5EF4-FFF2-40B4-BE49-F238E27FC236}">
                  <a16:creationId xmlns:a16="http://schemas.microsoft.com/office/drawing/2014/main" id="{E6692982-4A7D-4392-87CD-F0CD4B027DDE}"/>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668003" y="1935883"/>
              <a:ext cx="675351" cy="595380"/>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sp>
          <p:nvSpPr>
            <p:cNvPr id="16" name="Freeform 5">
              <a:extLst>
                <a:ext uri="{FF2B5EF4-FFF2-40B4-BE49-F238E27FC236}">
                  <a16:creationId xmlns:a16="http://schemas.microsoft.com/office/drawing/2014/main" id="{196485F7-F277-4123-AC53-98EA4C858774}"/>
                </a:ext>
                <a:ext uri="{C183D7F6-B498-43B3-948B-1728B52AA6E4}">
                  <adec:decorative xmlns:adec="http://schemas.microsoft.com/office/drawing/2017/decorative" val="1"/>
                </a:ext>
              </a:extLst>
            </p:cNvPr>
            <p:cNvSpPr>
              <a:spLocks/>
            </p:cNvSpPr>
            <p:nvPr>
              <p:extLst>
                <p:ext uri="{386F3935-93C4-4BCD-93E2-E3B085C9AB24}">
                  <p16:designElem xmlns:p16="http://schemas.microsoft.com/office/powerpoint/2015/main" val="1"/>
                </p:ext>
              </p:extLst>
            </p:nvPr>
          </p:nvSpPr>
          <p:spPr bwMode="auto">
            <a:xfrm>
              <a:off x="1245893" y="1684057"/>
              <a:ext cx="550492" cy="485306"/>
            </a:xfrm>
            <a:custGeom>
              <a:avLst/>
              <a:gdLst>
                <a:gd name="T0" fmla="*/ 225 w 785"/>
                <a:gd name="T1" fmla="*/ 692 h 692"/>
                <a:gd name="T2" fmla="*/ 177 w 785"/>
                <a:gd name="T3" fmla="*/ 665 h 692"/>
                <a:gd name="T4" fmla="*/ 9 w 785"/>
                <a:gd name="T5" fmla="*/ 374 h 692"/>
                <a:gd name="T6" fmla="*/ 9 w 785"/>
                <a:gd name="T7" fmla="*/ 318 h 692"/>
                <a:gd name="T8" fmla="*/ 177 w 785"/>
                <a:gd name="T9" fmla="*/ 27 h 692"/>
                <a:gd name="T10" fmla="*/ 225 w 785"/>
                <a:gd name="T11" fmla="*/ 0 h 692"/>
                <a:gd name="T12" fmla="*/ 561 w 785"/>
                <a:gd name="T13" fmla="*/ 0 h 692"/>
                <a:gd name="T14" fmla="*/ 609 w 785"/>
                <a:gd name="T15" fmla="*/ 27 h 692"/>
                <a:gd name="T16" fmla="*/ 777 w 785"/>
                <a:gd name="T17" fmla="*/ 318 h 692"/>
                <a:gd name="T18" fmla="*/ 777 w 785"/>
                <a:gd name="T19" fmla="*/ 374 h 692"/>
                <a:gd name="T20" fmla="*/ 609 w 785"/>
                <a:gd name="T21" fmla="*/ 665 h 692"/>
                <a:gd name="T22" fmla="*/ 561 w 785"/>
                <a:gd name="T23" fmla="*/ 692 h 692"/>
                <a:gd name="T24" fmla="*/ 225 w 785"/>
                <a:gd name="T25" fmla="*/ 692 h 69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785" h="692">
                  <a:moveTo>
                    <a:pt x="225" y="692"/>
                  </a:moveTo>
                  <a:cubicBezTo>
                    <a:pt x="207" y="692"/>
                    <a:pt x="185" y="680"/>
                    <a:pt x="177" y="665"/>
                  </a:cubicBezTo>
                  <a:cubicBezTo>
                    <a:pt x="9" y="374"/>
                    <a:pt x="9" y="374"/>
                    <a:pt x="9" y="374"/>
                  </a:cubicBezTo>
                  <a:cubicBezTo>
                    <a:pt x="0" y="358"/>
                    <a:pt x="0" y="334"/>
                    <a:pt x="9" y="318"/>
                  </a:cubicBezTo>
                  <a:cubicBezTo>
                    <a:pt x="177" y="27"/>
                    <a:pt x="177" y="27"/>
                    <a:pt x="177" y="27"/>
                  </a:cubicBezTo>
                  <a:cubicBezTo>
                    <a:pt x="185" y="12"/>
                    <a:pt x="207" y="0"/>
                    <a:pt x="225" y="0"/>
                  </a:cubicBezTo>
                  <a:cubicBezTo>
                    <a:pt x="561" y="0"/>
                    <a:pt x="561" y="0"/>
                    <a:pt x="561" y="0"/>
                  </a:cubicBezTo>
                  <a:cubicBezTo>
                    <a:pt x="578" y="0"/>
                    <a:pt x="600" y="12"/>
                    <a:pt x="609" y="27"/>
                  </a:cubicBezTo>
                  <a:cubicBezTo>
                    <a:pt x="777" y="318"/>
                    <a:pt x="777" y="318"/>
                    <a:pt x="777" y="318"/>
                  </a:cubicBezTo>
                  <a:cubicBezTo>
                    <a:pt x="785" y="334"/>
                    <a:pt x="785" y="358"/>
                    <a:pt x="777" y="374"/>
                  </a:cubicBezTo>
                  <a:cubicBezTo>
                    <a:pt x="609" y="665"/>
                    <a:pt x="609" y="665"/>
                    <a:pt x="609" y="665"/>
                  </a:cubicBezTo>
                  <a:cubicBezTo>
                    <a:pt x="600" y="680"/>
                    <a:pt x="578" y="692"/>
                    <a:pt x="561" y="692"/>
                  </a:cubicBezTo>
                  <a:lnTo>
                    <a:pt x="225" y="692"/>
                  </a:lnTo>
                  <a:close/>
                </a:path>
              </a:pathLst>
            </a:custGeom>
            <a:noFill/>
            <a:ln w="28575" cmpd="sng">
              <a:solidFill>
                <a:schemeClr val="bg1"/>
              </a:solidFill>
            </a:ln>
          </p:spPr>
          <p:txBody>
            <a:bodyPr vert="horz" wrap="square" lIns="91440" tIns="45720" rIns="91440" bIns="45720" numCol="1" anchor="t" anchorCtr="0" compatLnSpc="1">
              <a:prstTxWarp prst="textNoShape">
                <a:avLst/>
              </a:prstTxWarp>
            </a:bodyPr>
            <a:lstStyle/>
            <a:p>
              <a:endParaRPr lang="en-US"/>
            </a:p>
          </p:txBody>
        </p:sp>
      </p:grpSp>
      <p:sp>
        <p:nvSpPr>
          <p:cNvPr id="3" name="TextBox 2">
            <a:extLst>
              <a:ext uri="{FF2B5EF4-FFF2-40B4-BE49-F238E27FC236}">
                <a16:creationId xmlns:a16="http://schemas.microsoft.com/office/drawing/2014/main" id="{335B5EFB-3D05-4AD8-BE2D-B2EA28116FEB}"/>
              </a:ext>
            </a:extLst>
          </p:cNvPr>
          <p:cNvSpPr txBox="1"/>
          <p:nvPr/>
        </p:nvSpPr>
        <p:spPr>
          <a:xfrm>
            <a:off x="485775" y="3383121"/>
            <a:ext cx="2776246" cy="2793251"/>
          </a:xfrm>
          <a:prstGeom prst="rect">
            <a:avLst/>
          </a:prstGeom>
        </p:spPr>
        <p:txBody>
          <a:bodyPr vert="horz" lIns="91440" tIns="45720" rIns="91440" bIns="45720" rtlCol="0" anchor="t">
            <a:normAutofit/>
          </a:bodyPr>
          <a:lstStyle/>
          <a:p>
            <a:pPr marL="228600" indent="-228600" defTabSz="914400">
              <a:lnSpc>
                <a:spcPct val="90000"/>
              </a:lnSpc>
              <a:spcAft>
                <a:spcPts val="600"/>
              </a:spcAft>
              <a:buFont typeface="Arial" panose="020B0604020202020204" pitchFamily="34" charset="0"/>
              <a:buChar char="•"/>
            </a:pPr>
            <a:r>
              <a:rPr lang="en-US" sz="1700" dirty="0">
                <a:solidFill>
                  <a:schemeClr val="bg1"/>
                </a:solidFill>
                <a:latin typeface="HelveticaNeueLT Std" panose="020B0604020202020204" pitchFamily="34" charset="0"/>
              </a:rPr>
              <a:t>Section 42 enquiries are not always necessary or useful. </a:t>
            </a:r>
            <a:r>
              <a:rPr lang="en-US" sz="1700" u="sng" dirty="0">
                <a:solidFill>
                  <a:schemeClr val="bg1"/>
                </a:solidFill>
                <a:latin typeface="HelveticaNeueLT Std" panose="020B0604020202020204" pitchFamily="34" charset="0"/>
              </a:rPr>
              <a:t>That doesn’t mean there is nothing you can or should do</a:t>
            </a:r>
            <a:r>
              <a:rPr lang="en-US" sz="1700" dirty="0">
                <a:solidFill>
                  <a:schemeClr val="bg1"/>
                </a:solidFill>
                <a:latin typeface="HelveticaNeueLT Std" panose="020B0604020202020204" pitchFamily="34" charset="0"/>
              </a:rPr>
              <a:t>.</a:t>
            </a:r>
          </a:p>
          <a:p>
            <a:pPr defTabSz="914400">
              <a:lnSpc>
                <a:spcPct val="90000"/>
              </a:lnSpc>
              <a:spcAft>
                <a:spcPts val="600"/>
              </a:spcAft>
            </a:pPr>
            <a:endParaRPr lang="en-US" sz="1700" dirty="0">
              <a:solidFill>
                <a:schemeClr val="bg1"/>
              </a:solidFill>
              <a:latin typeface="HelveticaNeueLT Std" panose="020B0604020202020204" pitchFamily="34" charset="0"/>
            </a:endParaRPr>
          </a:p>
          <a:p>
            <a:pPr marL="228600" indent="-228600" defTabSz="914400">
              <a:lnSpc>
                <a:spcPct val="90000"/>
              </a:lnSpc>
              <a:spcAft>
                <a:spcPts val="600"/>
              </a:spcAft>
              <a:buFont typeface="Arial" panose="020B0604020202020204" pitchFamily="34" charset="0"/>
              <a:buChar char="•"/>
            </a:pPr>
            <a:r>
              <a:rPr lang="en-US" sz="1700" dirty="0">
                <a:solidFill>
                  <a:schemeClr val="bg1"/>
                </a:solidFill>
                <a:latin typeface="HelveticaNeueLT Std" panose="020B0604020202020204" pitchFamily="34" charset="0"/>
              </a:rPr>
              <a:t>How can you work collaboratively with partners to help make someone more safe?</a:t>
            </a:r>
          </a:p>
        </p:txBody>
      </p:sp>
      <p:sp>
        <p:nvSpPr>
          <p:cNvPr id="4" name="Slide Number Placeholder 3">
            <a:extLst>
              <a:ext uri="{FF2B5EF4-FFF2-40B4-BE49-F238E27FC236}">
                <a16:creationId xmlns:a16="http://schemas.microsoft.com/office/drawing/2014/main" id="{582C66F5-770E-44B2-A96B-639BDAE9F766}"/>
              </a:ext>
            </a:extLst>
          </p:cNvPr>
          <p:cNvSpPr>
            <a:spLocks noGrp="1"/>
          </p:cNvSpPr>
          <p:nvPr>
            <p:ph type="sldNum" sz="quarter" idx="12"/>
          </p:nvPr>
        </p:nvSpPr>
        <p:spPr>
          <a:xfrm>
            <a:off x="8417276" y="6076400"/>
            <a:ext cx="494157" cy="548640"/>
          </a:xfrm>
          <a:prstGeom prst="ellipse">
            <a:avLst/>
          </a:prstGeom>
          <a:solidFill>
            <a:schemeClr val="tx1">
              <a:alpha val="80000"/>
            </a:schemeClr>
          </a:solidFill>
        </p:spPr>
        <p:txBody>
          <a:bodyPr vert="horz" lIns="91440" tIns="45720" rIns="91440" bIns="45720" rtlCol="0" anchor="ctr">
            <a:normAutofit/>
          </a:bodyPr>
          <a:lstStyle/>
          <a:p>
            <a:pPr algn="ctr" defTabSz="914400">
              <a:spcAft>
                <a:spcPts val="600"/>
              </a:spcAft>
            </a:pPr>
            <a:fld id="{0389A859-B0E6-4D65-AF46-0B695FABE427}" type="slidenum">
              <a:rPr lang="en-US">
                <a:solidFill>
                  <a:schemeClr val="bg1"/>
                </a:solidFill>
              </a:rPr>
              <a:pPr algn="ctr" defTabSz="914400">
                <a:spcAft>
                  <a:spcPts val="600"/>
                </a:spcAft>
              </a:pPr>
              <a:t>22</a:t>
            </a:fld>
            <a:endParaRPr lang="en-US">
              <a:solidFill>
                <a:schemeClr val="bg1"/>
              </a:solidFill>
            </a:endParaRPr>
          </a:p>
        </p:txBody>
      </p:sp>
      <p:graphicFrame>
        <p:nvGraphicFramePr>
          <p:cNvPr id="5" name="Table 5">
            <a:extLst>
              <a:ext uri="{FF2B5EF4-FFF2-40B4-BE49-F238E27FC236}">
                <a16:creationId xmlns:a16="http://schemas.microsoft.com/office/drawing/2014/main" id="{C9598545-66F9-44D8-92AC-F5D4860A2110}"/>
              </a:ext>
            </a:extLst>
          </p:cNvPr>
          <p:cNvGraphicFramePr>
            <a:graphicFrameLocks noGrp="1"/>
          </p:cNvGraphicFramePr>
          <p:nvPr>
            <p:extLst>
              <p:ext uri="{D42A27DB-BD31-4B8C-83A1-F6EECF244321}">
                <p14:modId xmlns:p14="http://schemas.microsoft.com/office/powerpoint/2010/main" val="845389366"/>
              </p:ext>
            </p:extLst>
          </p:nvPr>
        </p:nvGraphicFramePr>
        <p:xfrm>
          <a:off x="3747796" y="573389"/>
          <a:ext cx="5248536" cy="5341488"/>
        </p:xfrm>
        <a:graphic>
          <a:graphicData uri="http://schemas.openxmlformats.org/drawingml/2006/table">
            <a:tbl>
              <a:tblPr firstRow="1" bandRow="1">
                <a:tableStyleId>{2A488322-F2BA-4B5B-9748-0D474271808F}</a:tableStyleId>
              </a:tblPr>
              <a:tblGrid>
                <a:gridCol w="1962411">
                  <a:extLst>
                    <a:ext uri="{9D8B030D-6E8A-4147-A177-3AD203B41FA5}">
                      <a16:colId xmlns:a16="http://schemas.microsoft.com/office/drawing/2014/main" val="2545099751"/>
                    </a:ext>
                  </a:extLst>
                </a:gridCol>
                <a:gridCol w="1628775">
                  <a:extLst>
                    <a:ext uri="{9D8B030D-6E8A-4147-A177-3AD203B41FA5}">
                      <a16:colId xmlns:a16="http://schemas.microsoft.com/office/drawing/2014/main" val="3864906873"/>
                    </a:ext>
                  </a:extLst>
                </a:gridCol>
                <a:gridCol w="1657350">
                  <a:extLst>
                    <a:ext uri="{9D8B030D-6E8A-4147-A177-3AD203B41FA5}">
                      <a16:colId xmlns:a16="http://schemas.microsoft.com/office/drawing/2014/main" val="1860833898"/>
                    </a:ext>
                  </a:extLst>
                </a:gridCol>
              </a:tblGrid>
              <a:tr h="526330">
                <a:tc>
                  <a:txBody>
                    <a:bodyPr/>
                    <a:lstStyle/>
                    <a:p>
                      <a:pPr marL="0" marR="0" lvl="0" indent="0" algn="ctr" defTabSz="914400" rtl="0" eaLnBrk="1" fontAlgn="auto" latinLnBrk="0" hangingPunct="1">
                        <a:lnSpc>
                          <a:spcPct val="100000"/>
                        </a:lnSpc>
                        <a:spcBef>
                          <a:spcPts val="0"/>
                        </a:spcBef>
                        <a:spcAft>
                          <a:spcPts val="0"/>
                        </a:spcAft>
                        <a:buClrTx/>
                        <a:buSzTx/>
                        <a:buFontTx/>
                        <a:buNone/>
                        <a:tabLst/>
                        <a:defRPr/>
                      </a:pPr>
                      <a:r>
                        <a:rPr lang="en-GB" sz="1600" b="1" i="0" u="none" dirty="0">
                          <a:latin typeface="HelveticaNeueLT Std" panose="020B0604020202020204" pitchFamily="34" charset="0"/>
                        </a:rPr>
                        <a:t>Ask</a:t>
                      </a:r>
                    </a:p>
                  </a:txBody>
                  <a:tcPr marL="60277" marR="60277" marT="30139" marB="30139" anchor="ctr"/>
                </a:tc>
                <a:tc>
                  <a:txBody>
                    <a:bodyPr/>
                    <a:lstStyle/>
                    <a:p>
                      <a:pPr algn="ctr"/>
                      <a:r>
                        <a:rPr lang="en-GB" sz="1600" b="1" i="0" u="none">
                          <a:latin typeface="HelveticaNeueLT Std" panose="020B0604020202020204" pitchFamily="34" charset="0"/>
                        </a:rPr>
                        <a:t>Act</a:t>
                      </a:r>
                    </a:p>
                  </a:txBody>
                  <a:tcPr marL="60277" marR="60277" marT="30139" marB="30139" anchor="ctr"/>
                </a:tc>
                <a:tc>
                  <a:txBody>
                    <a:bodyPr/>
                    <a:lstStyle/>
                    <a:p>
                      <a:pPr algn="ctr"/>
                      <a:r>
                        <a:rPr lang="en-GB" sz="1600" b="1" i="0" u="none">
                          <a:latin typeface="HelveticaNeueLT Std" panose="020B0604020202020204" pitchFamily="34" charset="0"/>
                        </a:rPr>
                        <a:t>Advocate</a:t>
                      </a:r>
                    </a:p>
                  </a:txBody>
                  <a:tcPr marL="60277" marR="60277" marT="30139" marB="30139" anchor="ctr"/>
                </a:tc>
                <a:extLst>
                  <a:ext uri="{0D108BD9-81ED-4DB2-BD59-A6C34878D82A}">
                    <a16:rowId xmlns:a16="http://schemas.microsoft.com/office/drawing/2014/main" val="1043713562"/>
                  </a:ext>
                </a:extLst>
              </a:tr>
              <a:tr h="3796214">
                <a:tc>
                  <a:txBody>
                    <a:bodyPr/>
                    <a:lstStyle/>
                    <a:p>
                      <a:pPr marL="180975" marR="0" lvl="0" indent="-180975" algn="l" defTabSz="914400" rtl="0" eaLnBrk="1" fontAlgn="auto" latinLnBrk="0" hangingPunct="1">
                        <a:lnSpc>
                          <a:spcPct val="100000"/>
                        </a:lnSpc>
                        <a:spcBef>
                          <a:spcPts val="0"/>
                        </a:spcBef>
                        <a:spcAft>
                          <a:spcPts val="0"/>
                        </a:spcAft>
                        <a:buClrTx/>
                        <a:buSzTx/>
                        <a:buFontTx/>
                        <a:buChar char="-"/>
                        <a:tabLst/>
                        <a:defRPr/>
                      </a:pPr>
                      <a:r>
                        <a:rPr lang="en-GB" sz="1200" b="0" dirty="0">
                          <a:latin typeface="HelveticaNeueLT Std" panose="020B0604020202020204" pitchFamily="34" charset="0"/>
                        </a:rPr>
                        <a:t>What can I help you with?</a:t>
                      </a:r>
                    </a:p>
                    <a:p>
                      <a:pPr marL="180975" marR="0" lvl="0" indent="-180975" algn="l" defTabSz="914400" rtl="0" eaLnBrk="1" fontAlgn="auto" latinLnBrk="0" hangingPunct="1">
                        <a:lnSpc>
                          <a:spcPct val="100000"/>
                        </a:lnSpc>
                        <a:spcBef>
                          <a:spcPts val="0"/>
                        </a:spcBef>
                        <a:spcAft>
                          <a:spcPts val="0"/>
                        </a:spcAft>
                        <a:buClrTx/>
                        <a:buSzTx/>
                        <a:buFontTx/>
                        <a:buChar char="-"/>
                        <a:tabLst/>
                        <a:defRPr/>
                      </a:pPr>
                      <a:r>
                        <a:rPr lang="en-GB" sz="1200" b="0" dirty="0">
                          <a:latin typeface="HelveticaNeueLT Std" panose="020B0604020202020204" pitchFamily="34" charset="0"/>
                        </a:rPr>
                        <a:t>How did you end up sleeping here?</a:t>
                      </a:r>
                    </a:p>
                    <a:p>
                      <a:pPr marL="180975" marR="0" lvl="0" indent="-180975" algn="l" defTabSz="914400" rtl="0" eaLnBrk="1" fontAlgn="auto" latinLnBrk="0" hangingPunct="1">
                        <a:lnSpc>
                          <a:spcPct val="100000"/>
                        </a:lnSpc>
                        <a:spcBef>
                          <a:spcPts val="0"/>
                        </a:spcBef>
                        <a:spcAft>
                          <a:spcPts val="0"/>
                        </a:spcAft>
                        <a:buClrTx/>
                        <a:buSzTx/>
                        <a:buFontTx/>
                        <a:buChar char="-"/>
                        <a:tabLst/>
                        <a:defRPr/>
                      </a:pPr>
                      <a:r>
                        <a:rPr lang="en-GB" sz="1200" b="0" dirty="0">
                          <a:latin typeface="HelveticaNeueLT Std" panose="020B0604020202020204" pitchFamily="34" charset="0"/>
                        </a:rPr>
                        <a:t>Do you feel safe right now?</a:t>
                      </a:r>
                    </a:p>
                    <a:p>
                      <a:pPr marL="180975" marR="0" lvl="0" indent="-180975" algn="l" defTabSz="914400" rtl="0" eaLnBrk="1" fontAlgn="auto" latinLnBrk="0" hangingPunct="1">
                        <a:lnSpc>
                          <a:spcPct val="100000"/>
                        </a:lnSpc>
                        <a:spcBef>
                          <a:spcPts val="0"/>
                        </a:spcBef>
                        <a:spcAft>
                          <a:spcPts val="0"/>
                        </a:spcAft>
                        <a:buClrTx/>
                        <a:buSzTx/>
                        <a:buFontTx/>
                        <a:buChar char="-"/>
                        <a:tabLst/>
                        <a:defRPr/>
                      </a:pPr>
                      <a:r>
                        <a:rPr lang="en-GB" sz="1200" b="0" dirty="0">
                          <a:latin typeface="HelveticaNeueLT Std" panose="020B0604020202020204" pitchFamily="34" charset="0"/>
                        </a:rPr>
                        <a:t>How does your living situation affect your health/wellbeing/ disability at the moment?</a:t>
                      </a:r>
                    </a:p>
                    <a:p>
                      <a:pPr marL="180975" marR="0" lvl="0" indent="-180975" algn="l" defTabSz="914400" rtl="0" eaLnBrk="1" fontAlgn="auto" latinLnBrk="0" hangingPunct="1">
                        <a:lnSpc>
                          <a:spcPct val="100000"/>
                        </a:lnSpc>
                        <a:spcBef>
                          <a:spcPts val="0"/>
                        </a:spcBef>
                        <a:spcAft>
                          <a:spcPts val="0"/>
                        </a:spcAft>
                        <a:buClrTx/>
                        <a:buSzTx/>
                        <a:buFontTx/>
                        <a:buChar char="-"/>
                        <a:tabLst/>
                        <a:defRPr/>
                      </a:pPr>
                      <a:r>
                        <a:rPr lang="en-GB" sz="1200" b="0" dirty="0">
                          <a:latin typeface="HelveticaNeueLT Std" panose="020B0604020202020204" pitchFamily="34" charset="0"/>
                        </a:rPr>
                        <a:t>Who do you talk to if you need help?</a:t>
                      </a:r>
                    </a:p>
                    <a:p>
                      <a:pPr marL="180975" marR="0" lvl="0" indent="-180975" algn="l" defTabSz="914400" rtl="0" eaLnBrk="1" fontAlgn="auto" latinLnBrk="0" hangingPunct="1">
                        <a:lnSpc>
                          <a:spcPct val="100000"/>
                        </a:lnSpc>
                        <a:spcBef>
                          <a:spcPts val="0"/>
                        </a:spcBef>
                        <a:spcAft>
                          <a:spcPts val="0"/>
                        </a:spcAft>
                        <a:buClrTx/>
                        <a:buSzTx/>
                        <a:buFontTx/>
                        <a:buChar char="-"/>
                        <a:tabLst/>
                        <a:defRPr/>
                      </a:pPr>
                      <a:r>
                        <a:rPr lang="en-GB" sz="1200" b="0" dirty="0">
                          <a:latin typeface="HelveticaNeueLT Std" panose="020B0604020202020204" pitchFamily="34" charset="0"/>
                        </a:rPr>
                        <a:t>Have you been in hospital recently?</a:t>
                      </a:r>
                    </a:p>
                    <a:p>
                      <a:pPr marL="180975" marR="0" lvl="0" indent="-180975" algn="l" defTabSz="914400" rtl="0" eaLnBrk="1" fontAlgn="auto" latinLnBrk="0" hangingPunct="1">
                        <a:lnSpc>
                          <a:spcPct val="100000"/>
                        </a:lnSpc>
                        <a:spcBef>
                          <a:spcPts val="0"/>
                        </a:spcBef>
                        <a:spcAft>
                          <a:spcPts val="0"/>
                        </a:spcAft>
                        <a:buClrTx/>
                        <a:buSzTx/>
                        <a:buFontTx/>
                        <a:buChar char="-"/>
                        <a:tabLst/>
                        <a:defRPr/>
                      </a:pPr>
                      <a:r>
                        <a:rPr lang="en-GB" sz="1200" b="0" dirty="0">
                          <a:latin typeface="HelveticaNeueLT Std" panose="020B0604020202020204" pitchFamily="34" charset="0"/>
                        </a:rPr>
                        <a:t>Are you prescribed any medication at the moment?</a:t>
                      </a:r>
                    </a:p>
                    <a:p>
                      <a:pPr marL="180975" marR="0" lvl="0" indent="-180975" algn="l" defTabSz="914400" rtl="0" eaLnBrk="1" fontAlgn="auto" latinLnBrk="0" hangingPunct="1">
                        <a:lnSpc>
                          <a:spcPct val="100000"/>
                        </a:lnSpc>
                        <a:spcBef>
                          <a:spcPts val="0"/>
                        </a:spcBef>
                        <a:spcAft>
                          <a:spcPts val="0"/>
                        </a:spcAft>
                        <a:buClrTx/>
                        <a:buSzTx/>
                        <a:buFontTx/>
                        <a:buChar char="-"/>
                        <a:tabLst/>
                        <a:defRPr/>
                      </a:pPr>
                      <a:r>
                        <a:rPr lang="en-GB" sz="1200" b="0" dirty="0">
                          <a:latin typeface="HelveticaNeueLT Std" panose="020B0604020202020204" pitchFamily="34" charset="0"/>
                        </a:rPr>
                        <a:t>How are you for money? Who helps you out if you’re short?</a:t>
                      </a:r>
                    </a:p>
                    <a:p>
                      <a:pPr marL="180975" marR="0" lvl="0" indent="-180975" algn="l" defTabSz="914400" rtl="0" eaLnBrk="1" fontAlgn="auto" latinLnBrk="0" hangingPunct="1">
                        <a:lnSpc>
                          <a:spcPct val="100000"/>
                        </a:lnSpc>
                        <a:spcBef>
                          <a:spcPts val="0"/>
                        </a:spcBef>
                        <a:spcAft>
                          <a:spcPts val="0"/>
                        </a:spcAft>
                        <a:buClrTx/>
                        <a:buSzTx/>
                        <a:buFontTx/>
                        <a:buChar char="-"/>
                        <a:tabLst/>
                        <a:defRPr/>
                      </a:pPr>
                      <a:r>
                        <a:rPr lang="en-GB" sz="1200" b="0" dirty="0">
                          <a:latin typeface="HelveticaNeueLT Std" panose="020B0604020202020204" pitchFamily="34" charset="0"/>
                        </a:rPr>
                        <a:t>What would make you feel safer?</a:t>
                      </a:r>
                    </a:p>
                    <a:p>
                      <a:pPr marL="180975" marR="0" lvl="0" indent="-180975" algn="l" defTabSz="914400" rtl="0" eaLnBrk="1" fontAlgn="auto" latinLnBrk="0" hangingPunct="1">
                        <a:lnSpc>
                          <a:spcPct val="100000"/>
                        </a:lnSpc>
                        <a:spcBef>
                          <a:spcPts val="0"/>
                        </a:spcBef>
                        <a:spcAft>
                          <a:spcPts val="0"/>
                        </a:spcAft>
                        <a:buClrTx/>
                        <a:buSzTx/>
                        <a:buFontTx/>
                        <a:buChar char="-"/>
                        <a:tabLst/>
                        <a:defRPr/>
                      </a:pPr>
                      <a:r>
                        <a:rPr lang="en-GB" sz="1200" b="0" dirty="0">
                          <a:latin typeface="HelveticaNeueLT Std" panose="020B0604020202020204" pitchFamily="34" charset="0"/>
                        </a:rPr>
                        <a:t>What help could I offer you to make that happen?</a:t>
                      </a:r>
                    </a:p>
                  </a:txBody>
                  <a:tcPr marL="60277" marR="60277" marT="30139" marB="30139"/>
                </a:tc>
                <a:tc>
                  <a:txBody>
                    <a:bodyPr/>
                    <a:lstStyle/>
                    <a:p>
                      <a:pPr marL="180975" marR="0" lvl="0" indent="-180975" algn="l" defTabSz="914400" rtl="0" eaLnBrk="1" fontAlgn="auto" latinLnBrk="0" hangingPunct="1">
                        <a:lnSpc>
                          <a:spcPct val="100000"/>
                        </a:lnSpc>
                        <a:spcBef>
                          <a:spcPts val="0"/>
                        </a:spcBef>
                        <a:spcAft>
                          <a:spcPts val="0"/>
                        </a:spcAft>
                        <a:buClrTx/>
                        <a:buSzTx/>
                        <a:buFontTx/>
                        <a:buChar char="-"/>
                        <a:tabLst/>
                        <a:defRPr/>
                      </a:pPr>
                      <a:r>
                        <a:rPr lang="en-GB" sz="1200" dirty="0">
                          <a:latin typeface="HelveticaNeueLT Std" panose="020B0604020202020204" pitchFamily="34" charset="0"/>
                        </a:rPr>
                        <a:t>Speak to other practitioners</a:t>
                      </a:r>
                    </a:p>
                    <a:p>
                      <a:pPr marL="180975" marR="0" lvl="0" indent="-180975" algn="l" defTabSz="914400" rtl="0" eaLnBrk="1" fontAlgn="auto" latinLnBrk="0" hangingPunct="1">
                        <a:lnSpc>
                          <a:spcPct val="100000"/>
                        </a:lnSpc>
                        <a:spcBef>
                          <a:spcPts val="0"/>
                        </a:spcBef>
                        <a:spcAft>
                          <a:spcPts val="0"/>
                        </a:spcAft>
                        <a:buClrTx/>
                        <a:buSzTx/>
                        <a:buFontTx/>
                        <a:buChar char="-"/>
                        <a:tabLst/>
                        <a:defRPr/>
                      </a:pPr>
                      <a:r>
                        <a:rPr lang="en-GB" sz="1200" dirty="0">
                          <a:latin typeface="HelveticaNeueLT Std" panose="020B0604020202020204" pitchFamily="34" charset="0"/>
                        </a:rPr>
                        <a:t>Suggest a case conference</a:t>
                      </a:r>
                    </a:p>
                    <a:p>
                      <a:pPr marL="180975" marR="0" lvl="0" indent="-180975" algn="l" defTabSz="914400" rtl="0" eaLnBrk="1" fontAlgn="auto" latinLnBrk="0" hangingPunct="1">
                        <a:lnSpc>
                          <a:spcPct val="100000"/>
                        </a:lnSpc>
                        <a:spcBef>
                          <a:spcPts val="0"/>
                        </a:spcBef>
                        <a:spcAft>
                          <a:spcPts val="0"/>
                        </a:spcAft>
                        <a:buClrTx/>
                        <a:buSzTx/>
                        <a:buFontTx/>
                        <a:buChar char="-"/>
                        <a:tabLst/>
                        <a:defRPr/>
                      </a:pPr>
                      <a:r>
                        <a:rPr lang="en-GB" sz="1200" dirty="0">
                          <a:latin typeface="HelveticaNeueLT Std" panose="020B0604020202020204" pitchFamily="34" charset="0"/>
                        </a:rPr>
                        <a:t>Seek out other information and expertise</a:t>
                      </a:r>
                    </a:p>
                    <a:p>
                      <a:pPr marL="180975" marR="0" lvl="0" indent="-180975" algn="l" defTabSz="914400" rtl="0" eaLnBrk="1" fontAlgn="auto" latinLnBrk="0" hangingPunct="1">
                        <a:lnSpc>
                          <a:spcPct val="100000"/>
                        </a:lnSpc>
                        <a:spcBef>
                          <a:spcPts val="0"/>
                        </a:spcBef>
                        <a:spcAft>
                          <a:spcPts val="0"/>
                        </a:spcAft>
                        <a:buClrTx/>
                        <a:buSzTx/>
                        <a:buFontTx/>
                        <a:buChar char="-"/>
                        <a:tabLst/>
                        <a:defRPr/>
                      </a:pPr>
                      <a:r>
                        <a:rPr lang="en-GB" sz="1200" dirty="0">
                          <a:latin typeface="HelveticaNeueLT Std" panose="020B0604020202020204" pitchFamily="34" charset="0"/>
                        </a:rPr>
                        <a:t>Share information with other lead agencies</a:t>
                      </a:r>
                    </a:p>
                    <a:p>
                      <a:pPr marL="180975" marR="0" lvl="0" indent="-180975" algn="l" defTabSz="914400" rtl="0" eaLnBrk="1" fontAlgn="auto" latinLnBrk="0" hangingPunct="1">
                        <a:lnSpc>
                          <a:spcPct val="100000"/>
                        </a:lnSpc>
                        <a:spcBef>
                          <a:spcPts val="0"/>
                        </a:spcBef>
                        <a:spcAft>
                          <a:spcPts val="0"/>
                        </a:spcAft>
                        <a:buClrTx/>
                        <a:buSzTx/>
                        <a:buFontTx/>
                        <a:buChar char="-"/>
                        <a:tabLst/>
                        <a:defRPr/>
                      </a:pPr>
                      <a:r>
                        <a:rPr lang="en-GB" sz="1200" dirty="0">
                          <a:latin typeface="HelveticaNeueLT Std" panose="020B0604020202020204" pitchFamily="34" charset="0"/>
                        </a:rPr>
                        <a:t>Ask your manager for advice</a:t>
                      </a:r>
                    </a:p>
                    <a:p>
                      <a:pPr marL="180975" marR="0" lvl="0" indent="-180975" algn="l" defTabSz="914400" rtl="0" eaLnBrk="1" fontAlgn="auto" latinLnBrk="0" hangingPunct="1">
                        <a:lnSpc>
                          <a:spcPct val="100000"/>
                        </a:lnSpc>
                        <a:spcBef>
                          <a:spcPts val="0"/>
                        </a:spcBef>
                        <a:spcAft>
                          <a:spcPts val="0"/>
                        </a:spcAft>
                        <a:buClrTx/>
                        <a:buSzTx/>
                        <a:buFontTx/>
                        <a:buChar char="-"/>
                        <a:tabLst/>
                        <a:defRPr/>
                      </a:pPr>
                      <a:r>
                        <a:rPr lang="en-GB" sz="1200" dirty="0">
                          <a:latin typeface="HelveticaNeueLT Std" panose="020B0604020202020204" pitchFamily="34" charset="0"/>
                        </a:rPr>
                        <a:t>Make a </a:t>
                      </a:r>
                      <a:r>
                        <a:rPr lang="en-GB" sz="1200" dirty="0" err="1">
                          <a:latin typeface="HelveticaNeueLT Std" panose="020B0604020202020204" pitchFamily="34" charset="0"/>
                        </a:rPr>
                        <a:t>Streetlink</a:t>
                      </a:r>
                      <a:r>
                        <a:rPr lang="en-GB" sz="1200" dirty="0">
                          <a:latin typeface="HelveticaNeueLT Std" panose="020B0604020202020204" pitchFamily="34" charset="0"/>
                        </a:rPr>
                        <a:t> referral</a:t>
                      </a:r>
                    </a:p>
                    <a:p>
                      <a:pPr marL="180975" marR="0" lvl="0" indent="-180975" algn="l" defTabSz="914400" rtl="0" eaLnBrk="1" fontAlgn="auto" latinLnBrk="0" hangingPunct="1">
                        <a:lnSpc>
                          <a:spcPct val="100000"/>
                        </a:lnSpc>
                        <a:spcBef>
                          <a:spcPts val="0"/>
                        </a:spcBef>
                        <a:spcAft>
                          <a:spcPts val="0"/>
                        </a:spcAft>
                        <a:buClrTx/>
                        <a:buSzTx/>
                        <a:buFontTx/>
                        <a:buChar char="-"/>
                        <a:tabLst/>
                        <a:defRPr/>
                      </a:pPr>
                      <a:r>
                        <a:rPr lang="en-GB" sz="1200" dirty="0">
                          <a:latin typeface="HelveticaNeueLT Std" panose="020B0604020202020204" pitchFamily="34" charset="0"/>
                        </a:rPr>
                        <a:t>Make an appt with Housing Team</a:t>
                      </a:r>
                    </a:p>
                    <a:p>
                      <a:pPr marL="180975" marR="0" lvl="0" indent="-180975" algn="l" defTabSz="914400" rtl="0" eaLnBrk="1" fontAlgn="auto" latinLnBrk="0" hangingPunct="1">
                        <a:lnSpc>
                          <a:spcPct val="100000"/>
                        </a:lnSpc>
                        <a:spcBef>
                          <a:spcPts val="0"/>
                        </a:spcBef>
                        <a:spcAft>
                          <a:spcPts val="0"/>
                        </a:spcAft>
                        <a:buClrTx/>
                        <a:buSzTx/>
                        <a:buFontTx/>
                        <a:buChar char="-"/>
                        <a:tabLst/>
                        <a:defRPr/>
                      </a:pPr>
                      <a:r>
                        <a:rPr lang="en-GB" sz="1200" dirty="0">
                          <a:latin typeface="HelveticaNeueLT Std" panose="020B0604020202020204" pitchFamily="34" charset="0"/>
                        </a:rPr>
                        <a:t>Assess and understand their capacity</a:t>
                      </a:r>
                    </a:p>
                    <a:p>
                      <a:pPr marL="180975" marR="0" lvl="0" indent="-180975" algn="l" defTabSz="914400" rtl="0" eaLnBrk="1" fontAlgn="auto" latinLnBrk="0" hangingPunct="1">
                        <a:lnSpc>
                          <a:spcPct val="100000"/>
                        </a:lnSpc>
                        <a:spcBef>
                          <a:spcPts val="0"/>
                        </a:spcBef>
                        <a:spcAft>
                          <a:spcPts val="0"/>
                        </a:spcAft>
                        <a:buClrTx/>
                        <a:buSzTx/>
                        <a:buFontTx/>
                        <a:buChar char="-"/>
                        <a:tabLst/>
                        <a:defRPr/>
                      </a:pPr>
                      <a:r>
                        <a:rPr lang="en-GB" sz="1200" dirty="0">
                          <a:latin typeface="HelveticaNeueLT Std" panose="020B0604020202020204" pitchFamily="34" charset="0"/>
                        </a:rPr>
                        <a:t>Conduct joint assessments</a:t>
                      </a:r>
                    </a:p>
                  </a:txBody>
                  <a:tcPr marL="60277" marR="60277" marT="30139" marB="30139"/>
                </a:tc>
                <a:tc>
                  <a:txBody>
                    <a:bodyPr/>
                    <a:lstStyle/>
                    <a:p>
                      <a:pPr marL="85725" indent="-85725">
                        <a:buFontTx/>
                        <a:buChar char="-"/>
                      </a:pPr>
                      <a:r>
                        <a:rPr lang="en-GB" sz="1200" dirty="0">
                          <a:latin typeface="HelveticaNeueLT Std" panose="020B0604020202020204" pitchFamily="34" charset="0"/>
                        </a:rPr>
                        <a:t>Legal literacy goes a long way!</a:t>
                      </a:r>
                    </a:p>
                    <a:p>
                      <a:pPr marL="85725" indent="-85725">
                        <a:buFontTx/>
                        <a:buChar char="-"/>
                      </a:pPr>
                      <a:r>
                        <a:rPr lang="en-GB" sz="1200" dirty="0">
                          <a:latin typeface="HelveticaNeueLT Std" panose="020B0604020202020204" pitchFamily="34" charset="0"/>
                        </a:rPr>
                        <a:t>Identify advocacy or peer support services in your borough </a:t>
                      </a:r>
                    </a:p>
                    <a:p>
                      <a:pPr marL="85725" indent="-85725">
                        <a:buFontTx/>
                        <a:buChar char="-"/>
                      </a:pPr>
                      <a:r>
                        <a:rPr lang="en-GB" sz="1200" dirty="0">
                          <a:latin typeface="HelveticaNeueLT Std" panose="020B0604020202020204" pitchFamily="34" charset="0"/>
                        </a:rPr>
                        <a:t>Ask for reconsiderations of decisions if needs and risks were not properly understood</a:t>
                      </a:r>
                    </a:p>
                    <a:p>
                      <a:pPr marL="85725" indent="-85725">
                        <a:buFontTx/>
                        <a:buChar char="-"/>
                      </a:pPr>
                      <a:r>
                        <a:rPr lang="en-GB" sz="1200" dirty="0">
                          <a:latin typeface="HelveticaNeueLT Std" panose="020B0604020202020204" pitchFamily="34" charset="0"/>
                        </a:rPr>
                        <a:t>Encourage other services to work flexibly</a:t>
                      </a:r>
                    </a:p>
                    <a:p>
                      <a:pPr marL="85725" indent="-85725">
                        <a:buFontTx/>
                        <a:buChar char="-"/>
                      </a:pPr>
                      <a:r>
                        <a:rPr lang="en-GB" sz="1200" dirty="0">
                          <a:latin typeface="HelveticaNeueLT Std" panose="020B0604020202020204" pitchFamily="34" charset="0"/>
                        </a:rPr>
                        <a:t>Talk about trauma-informed working with your team</a:t>
                      </a:r>
                    </a:p>
                    <a:p>
                      <a:pPr marL="285750" indent="-285750">
                        <a:buFontTx/>
                        <a:buChar char="-"/>
                      </a:pPr>
                      <a:endParaRPr lang="en-GB" sz="1200" dirty="0">
                        <a:latin typeface="HelveticaNeueLT Std" panose="020B0604020202020204" pitchFamily="34" charset="0"/>
                      </a:endParaRPr>
                    </a:p>
                  </a:txBody>
                  <a:tcPr marL="60277" marR="60277" marT="30139" marB="30139"/>
                </a:tc>
                <a:extLst>
                  <a:ext uri="{0D108BD9-81ED-4DB2-BD59-A6C34878D82A}">
                    <a16:rowId xmlns:a16="http://schemas.microsoft.com/office/drawing/2014/main" val="4085183659"/>
                  </a:ext>
                </a:extLst>
              </a:tr>
            </a:tbl>
          </a:graphicData>
        </a:graphic>
      </p:graphicFrame>
    </p:spTree>
    <p:extLst>
      <p:ext uri="{BB962C8B-B14F-4D97-AF65-F5344CB8AC3E}">
        <p14:creationId xmlns:p14="http://schemas.microsoft.com/office/powerpoint/2010/main" val="3464564840"/>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 name="Title 1">
            <a:extLst>
              <a:ext uri="{FF2B5EF4-FFF2-40B4-BE49-F238E27FC236}">
                <a16:creationId xmlns:a16="http://schemas.microsoft.com/office/drawing/2014/main" id="{F755F553-2CFC-4D3D-BB73-87DE795E3090}"/>
              </a:ext>
            </a:extLst>
          </p:cNvPr>
          <p:cNvSpPr>
            <a:spLocks noGrp="1"/>
          </p:cNvSpPr>
          <p:nvPr>
            <p:ph type="title"/>
          </p:nvPr>
        </p:nvSpPr>
        <p:spPr>
          <a:xfrm>
            <a:off x="482600" y="321734"/>
            <a:ext cx="8178799" cy="1135737"/>
          </a:xfrm>
        </p:spPr>
        <p:txBody>
          <a:bodyPr>
            <a:normAutofit/>
          </a:bodyPr>
          <a:lstStyle/>
          <a:p>
            <a:r>
              <a:rPr lang="en-GB" sz="4000" dirty="0">
                <a:latin typeface="HelveticaNeueLT Std" panose="020B0604020202020204" pitchFamily="34" charset="0"/>
              </a:rPr>
              <a:t>Multi-Agency Panels &amp; Forums</a:t>
            </a:r>
          </a:p>
        </p:txBody>
      </p:sp>
      <p:sp>
        <p:nvSpPr>
          <p:cNvPr id="3" name="Content Placeholder 2">
            <a:extLst>
              <a:ext uri="{FF2B5EF4-FFF2-40B4-BE49-F238E27FC236}">
                <a16:creationId xmlns:a16="http://schemas.microsoft.com/office/drawing/2014/main" id="{302FB0A2-E1B3-40BE-9C78-878138655FC5}"/>
              </a:ext>
            </a:extLst>
          </p:cNvPr>
          <p:cNvSpPr>
            <a:spLocks noGrp="1"/>
          </p:cNvSpPr>
          <p:nvPr>
            <p:ph idx="1"/>
          </p:nvPr>
        </p:nvSpPr>
        <p:spPr>
          <a:xfrm>
            <a:off x="380272" y="1556495"/>
            <a:ext cx="8178799" cy="4833490"/>
          </a:xfrm>
        </p:spPr>
        <p:txBody>
          <a:bodyPr>
            <a:normAutofit/>
          </a:bodyPr>
          <a:lstStyle/>
          <a:p>
            <a:r>
              <a:rPr lang="en-GB" sz="1700" dirty="0">
                <a:latin typeface="HelveticaNeueLT Std" panose="020B0604020202020204" pitchFamily="34" charset="0"/>
              </a:rPr>
              <a:t>These exist in different forms with different names across the UK</a:t>
            </a:r>
          </a:p>
          <a:p>
            <a:r>
              <a:rPr lang="en-GB" sz="1700" dirty="0">
                <a:latin typeface="HelveticaNeueLT Std" panose="020B0604020202020204" pitchFamily="34" charset="0"/>
              </a:rPr>
              <a:t>Meet regularly to discuss cases of concern where a vulnerable adult is at risk</a:t>
            </a:r>
          </a:p>
          <a:p>
            <a:r>
              <a:rPr lang="en-GB" sz="1700" dirty="0">
                <a:latin typeface="HelveticaNeueLT Std" panose="020B0604020202020204" pitchFamily="34" charset="0"/>
              </a:rPr>
              <a:t>Not the same as a professionals meeting or case conference about one individual</a:t>
            </a:r>
          </a:p>
          <a:p>
            <a:r>
              <a:rPr lang="en-GB" sz="1700" dirty="0">
                <a:latin typeface="HelveticaNeueLT Std" panose="020B0604020202020204" pitchFamily="34" charset="0"/>
              </a:rPr>
              <a:t>A broad discussion with a range of statutory and voluntary partners, offering new information, advice or new lines of enquiry.</a:t>
            </a:r>
          </a:p>
          <a:p>
            <a:r>
              <a:rPr lang="en-GB" sz="1700" dirty="0">
                <a:latin typeface="HelveticaNeueLT Std" panose="020B0604020202020204" pitchFamily="34" charset="0"/>
              </a:rPr>
              <a:t>An opportunity to collaborate, not to ‘hand off’ a difficult case</a:t>
            </a:r>
          </a:p>
          <a:p>
            <a:r>
              <a:rPr lang="en-GB" sz="1700" dirty="0">
                <a:latin typeface="HelveticaNeueLT Std" panose="020B0604020202020204" pitchFamily="34" charset="0"/>
              </a:rPr>
              <a:t>Rather than a focus on ‘reducing risk’, more strengths-based and preventative panels and forums look at:</a:t>
            </a:r>
          </a:p>
          <a:p>
            <a:pPr marL="0" indent="0">
              <a:buNone/>
            </a:pPr>
            <a:r>
              <a:rPr lang="en-GB" sz="1700" dirty="0">
                <a:latin typeface="HelveticaNeueLT Std" panose="020B0604020202020204" pitchFamily="34" charset="0"/>
              </a:rPr>
              <a:t>	improving resilience </a:t>
            </a:r>
          </a:p>
          <a:p>
            <a:pPr marL="0" indent="0">
              <a:buNone/>
            </a:pPr>
            <a:r>
              <a:rPr lang="en-GB" sz="1700" dirty="0">
                <a:latin typeface="HelveticaNeueLT Std" panose="020B0604020202020204" pitchFamily="34" charset="0"/>
              </a:rPr>
              <a:t>	building capacity</a:t>
            </a:r>
          </a:p>
          <a:p>
            <a:pPr marL="0" indent="0">
              <a:buNone/>
            </a:pPr>
            <a:r>
              <a:rPr lang="en-GB" sz="1700" dirty="0">
                <a:latin typeface="HelveticaNeueLT Std" panose="020B0604020202020204" pitchFamily="34" charset="0"/>
              </a:rPr>
              <a:t>	existing coping mechanisms and protective factors</a:t>
            </a:r>
          </a:p>
          <a:p>
            <a:pPr marL="0" indent="0">
              <a:buNone/>
            </a:pPr>
            <a:r>
              <a:rPr lang="en-GB" sz="1700" dirty="0">
                <a:latin typeface="HelveticaNeueLT Std" panose="020B0604020202020204" pitchFamily="34" charset="0"/>
              </a:rPr>
              <a:t>	shared, person-centred goals and actions</a:t>
            </a:r>
          </a:p>
          <a:p>
            <a:pPr marL="0" indent="0">
              <a:buNone/>
            </a:pPr>
            <a:r>
              <a:rPr lang="en-GB" sz="1700" dirty="0">
                <a:latin typeface="HelveticaNeueLT Std" panose="020B0604020202020204" pitchFamily="34" charset="0"/>
              </a:rPr>
              <a:t>	</a:t>
            </a:r>
          </a:p>
        </p:txBody>
      </p:sp>
      <p:sp>
        <p:nvSpPr>
          <p:cNvPr id="11" name="Rectangle 10">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08801" y="2200695"/>
            <a:ext cx="645368" cy="48402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Isosceles Triangle 12">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00197" y="1502156"/>
            <a:ext cx="2532832" cy="954774"/>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 name="Isosceles Triangle 14">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28518" y="5230015"/>
            <a:ext cx="2017580" cy="760545"/>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17" name="Rectangle 16">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60240" y="5789405"/>
            <a:ext cx="485578" cy="364184"/>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4" name="Slide Number Placeholder 3">
            <a:extLst>
              <a:ext uri="{FF2B5EF4-FFF2-40B4-BE49-F238E27FC236}">
                <a16:creationId xmlns:a16="http://schemas.microsoft.com/office/drawing/2014/main" id="{4A76782D-4F61-4B71-A953-F2FC641903C4}"/>
              </a:ext>
            </a:extLst>
          </p:cNvPr>
          <p:cNvSpPr>
            <a:spLocks noGrp="1"/>
          </p:cNvSpPr>
          <p:nvPr>
            <p:ph type="sldNum" sz="quarter" idx="12"/>
          </p:nvPr>
        </p:nvSpPr>
        <p:spPr>
          <a:xfrm>
            <a:off x="6603999" y="6356350"/>
            <a:ext cx="2057400" cy="365125"/>
          </a:xfrm>
        </p:spPr>
        <p:txBody>
          <a:bodyPr>
            <a:normAutofit/>
          </a:bodyPr>
          <a:lstStyle/>
          <a:p>
            <a:pPr>
              <a:spcAft>
                <a:spcPts val="600"/>
              </a:spcAft>
            </a:pPr>
            <a:fld id="{0389A859-B0E6-4D65-AF46-0B695FABE427}" type="slidenum">
              <a:rPr lang="en-GB" smtClean="0"/>
              <a:pPr>
                <a:spcAft>
                  <a:spcPts val="600"/>
                </a:spcAft>
              </a:pPr>
              <a:t>23</a:t>
            </a:fld>
            <a:endParaRPr lang="en-GB"/>
          </a:p>
        </p:txBody>
      </p:sp>
    </p:spTree>
    <p:extLst>
      <p:ext uri="{BB962C8B-B14F-4D97-AF65-F5344CB8AC3E}">
        <p14:creationId xmlns:p14="http://schemas.microsoft.com/office/powerpoint/2010/main" val="34407557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70B3459-1AEB-4C1E-AD35-199AA5355D73}"/>
              </a:ext>
            </a:extLst>
          </p:cNvPr>
          <p:cNvSpPr>
            <a:spLocks noGrp="1"/>
          </p:cNvSpPr>
          <p:nvPr>
            <p:ph type="title"/>
          </p:nvPr>
        </p:nvSpPr>
        <p:spPr>
          <a:xfrm>
            <a:off x="364924" y="178285"/>
            <a:ext cx="8229600" cy="1143000"/>
          </a:xfrm>
        </p:spPr>
        <p:txBody>
          <a:bodyPr>
            <a:normAutofit/>
          </a:bodyPr>
          <a:lstStyle/>
          <a:p>
            <a:pPr algn="l"/>
            <a:r>
              <a:rPr lang="en-GB" sz="4000" dirty="0">
                <a:latin typeface="HelveticaNeueLT Std" panose="020B0604020202020204" pitchFamily="34" charset="0"/>
              </a:rPr>
              <a:t>Homelessness Fatality Review</a:t>
            </a:r>
          </a:p>
        </p:txBody>
      </p:sp>
      <p:sp>
        <p:nvSpPr>
          <p:cNvPr id="3" name="Content Placeholder 2">
            <a:extLst>
              <a:ext uri="{FF2B5EF4-FFF2-40B4-BE49-F238E27FC236}">
                <a16:creationId xmlns:a16="http://schemas.microsoft.com/office/drawing/2014/main" id="{E00C2369-3AE1-4195-85A4-681E4A4070E0}"/>
              </a:ext>
            </a:extLst>
          </p:cNvPr>
          <p:cNvSpPr>
            <a:spLocks noGrp="1"/>
          </p:cNvSpPr>
          <p:nvPr>
            <p:ph idx="1"/>
          </p:nvPr>
        </p:nvSpPr>
        <p:spPr>
          <a:xfrm>
            <a:off x="364924" y="1222291"/>
            <a:ext cx="8229600" cy="3384376"/>
          </a:xfrm>
        </p:spPr>
        <p:txBody>
          <a:bodyPr>
            <a:noAutofit/>
          </a:bodyPr>
          <a:lstStyle/>
          <a:p>
            <a:r>
              <a:rPr lang="en-GB" sz="1600" dirty="0">
                <a:latin typeface="HelveticaNeueLT Std" panose="020B0604020202020204" pitchFamily="34" charset="0"/>
              </a:rPr>
              <a:t>Introduced in Haringey in 2019 following the deaths of 11 people who were homeless or vulnerably housed</a:t>
            </a:r>
          </a:p>
          <a:p>
            <a:r>
              <a:rPr lang="en-GB" sz="1600" dirty="0">
                <a:latin typeface="HelveticaNeueLT Std" panose="020B0604020202020204" pitchFamily="34" charset="0"/>
              </a:rPr>
              <a:t>Similar to a SAR it aims to understand how to prevent future deaths, improvements to partnership working and to highlight good practice  </a:t>
            </a:r>
          </a:p>
          <a:p>
            <a:r>
              <a:rPr lang="en-GB" sz="1600" dirty="0">
                <a:latin typeface="HelveticaNeueLT Std" panose="020B0604020202020204" pitchFamily="34" charset="0"/>
              </a:rPr>
              <a:t>Complements rather than overtakes other statutory processes </a:t>
            </a:r>
          </a:p>
          <a:p>
            <a:r>
              <a:rPr lang="en-GB" sz="1600" dirty="0">
                <a:latin typeface="HelveticaNeueLT Std" panose="020B0604020202020204" pitchFamily="34" charset="0"/>
              </a:rPr>
              <a:t>A collaborative and multi-disciplinary approach</a:t>
            </a:r>
          </a:p>
          <a:p>
            <a:r>
              <a:rPr lang="en-GB" sz="1600" dirty="0">
                <a:latin typeface="HelveticaNeueLT Std" panose="020B0604020202020204" pitchFamily="34" charset="0"/>
              </a:rPr>
              <a:t>A person-centred and human approach that recognises professional/vicarious trauma</a:t>
            </a:r>
          </a:p>
          <a:p>
            <a:r>
              <a:rPr lang="en-GB" sz="1600" dirty="0">
                <a:latin typeface="HelveticaNeueLT Std" panose="020B0604020202020204" pitchFamily="34" charset="0"/>
              </a:rPr>
              <a:t>An annual report is provided to the Safeguarding Adults Board – thematic and solution-focussed</a:t>
            </a:r>
          </a:p>
          <a:p>
            <a:r>
              <a:rPr lang="en-GB" sz="1600" dirty="0">
                <a:latin typeface="HelveticaNeueLT Std" panose="020B0604020202020204" pitchFamily="34" charset="0"/>
              </a:rPr>
              <a:t>The Haringey approach is now being adopted by several North London boroughs and will be recommended by the Greater London Authority for all London boroughs</a:t>
            </a:r>
          </a:p>
          <a:p>
            <a:pPr marL="0" indent="0">
              <a:buNone/>
            </a:pPr>
            <a:endParaRPr lang="en-GB" sz="1600" dirty="0">
              <a:latin typeface="HelveticaNeueLT Std" panose="020B0604020202020204" pitchFamily="34" charset="0"/>
            </a:endParaRPr>
          </a:p>
        </p:txBody>
      </p:sp>
      <p:graphicFrame>
        <p:nvGraphicFramePr>
          <p:cNvPr id="5" name="Diagram 4">
            <a:extLst>
              <a:ext uri="{FF2B5EF4-FFF2-40B4-BE49-F238E27FC236}">
                <a16:creationId xmlns:a16="http://schemas.microsoft.com/office/drawing/2014/main" id="{01DFB961-2181-434D-9FF4-3E62D7924C07}"/>
              </a:ext>
            </a:extLst>
          </p:cNvPr>
          <p:cNvGraphicFramePr/>
          <p:nvPr>
            <p:extLst>
              <p:ext uri="{D42A27DB-BD31-4B8C-83A1-F6EECF244321}">
                <p14:modId xmlns:p14="http://schemas.microsoft.com/office/powerpoint/2010/main" val="4099188287"/>
              </p:ext>
            </p:extLst>
          </p:nvPr>
        </p:nvGraphicFramePr>
        <p:xfrm>
          <a:off x="651602" y="4399806"/>
          <a:ext cx="8031296" cy="227990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100613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A7989A2-CCFA-4B04-84C3-23F70AB93FAF}"/>
              </a:ext>
            </a:extLst>
          </p:cNvPr>
          <p:cNvSpPr>
            <a:spLocks noGrp="1"/>
          </p:cNvSpPr>
          <p:nvPr>
            <p:ph type="title"/>
          </p:nvPr>
        </p:nvSpPr>
        <p:spPr>
          <a:xfrm>
            <a:off x="409575" y="246087"/>
            <a:ext cx="7886700" cy="1325563"/>
          </a:xfrm>
        </p:spPr>
        <p:txBody>
          <a:bodyPr>
            <a:normAutofit fontScale="90000"/>
          </a:bodyPr>
          <a:lstStyle/>
          <a:p>
            <a:pPr algn="ctr">
              <a:lnSpc>
                <a:spcPct val="90000"/>
              </a:lnSpc>
            </a:pPr>
            <a:r>
              <a:rPr lang="en-GB" sz="4100" dirty="0">
                <a:latin typeface="HelveticaNeueLT Std" panose="020B0604020202020204" pitchFamily="34" charset="0"/>
              </a:rPr>
              <a:t>What to do if someone is homeless or at risk of homelessness?</a:t>
            </a:r>
          </a:p>
        </p:txBody>
      </p:sp>
      <p:sp>
        <p:nvSpPr>
          <p:cNvPr id="4" name="Slide Number Placeholder 3">
            <a:extLst>
              <a:ext uri="{FF2B5EF4-FFF2-40B4-BE49-F238E27FC236}">
                <a16:creationId xmlns:a16="http://schemas.microsoft.com/office/drawing/2014/main" id="{486B6772-4882-4DF2-8185-EC62913BC545}"/>
              </a:ext>
            </a:extLst>
          </p:cNvPr>
          <p:cNvSpPr>
            <a:spLocks noGrp="1"/>
          </p:cNvSpPr>
          <p:nvPr>
            <p:ph type="sldNum" sz="quarter" idx="12"/>
          </p:nvPr>
        </p:nvSpPr>
        <p:spPr>
          <a:xfrm>
            <a:off x="6457950" y="6356350"/>
            <a:ext cx="2057400" cy="365125"/>
          </a:xfrm>
        </p:spPr>
        <p:txBody>
          <a:bodyPr>
            <a:normAutofit/>
          </a:bodyPr>
          <a:lstStyle/>
          <a:p>
            <a:pPr>
              <a:spcAft>
                <a:spcPts val="600"/>
              </a:spcAft>
            </a:pPr>
            <a:fld id="{0389A859-B0E6-4D65-AF46-0B695FABE427}" type="slidenum">
              <a:rPr lang="en-GB" smtClean="0"/>
              <a:pPr>
                <a:spcAft>
                  <a:spcPts val="600"/>
                </a:spcAft>
              </a:pPr>
              <a:t>25</a:t>
            </a:fld>
            <a:endParaRPr lang="en-GB"/>
          </a:p>
        </p:txBody>
      </p:sp>
      <p:graphicFrame>
        <p:nvGraphicFramePr>
          <p:cNvPr id="6" name="Content Placeholder 2">
            <a:extLst>
              <a:ext uri="{FF2B5EF4-FFF2-40B4-BE49-F238E27FC236}">
                <a16:creationId xmlns:a16="http://schemas.microsoft.com/office/drawing/2014/main" id="{46A79C55-04C1-4954-A90C-E11F695D081D}"/>
              </a:ext>
            </a:extLst>
          </p:cNvPr>
          <p:cNvGraphicFramePr>
            <a:graphicFrameLocks noGrp="1"/>
          </p:cNvGraphicFramePr>
          <p:nvPr>
            <p:ph idx="1"/>
          </p:nvPr>
        </p:nvGraphicFramePr>
        <p:xfrm>
          <a:off x="287524" y="1690688"/>
          <a:ext cx="8568952" cy="4546624"/>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2907277109"/>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Rectangle 6"/>
          <p:cNvSpPr/>
          <p:nvPr/>
        </p:nvSpPr>
        <p:spPr>
          <a:xfrm>
            <a:off x="0" y="7192"/>
            <a:ext cx="9144000" cy="792087"/>
          </a:xfrm>
          <a:prstGeom prst="rect">
            <a:avLst/>
          </a:prstGeom>
          <a:solidFill>
            <a:srgbClr val="00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GB" sz="1800" b="0" i="0" u="none" strike="noStrike" kern="1200" cap="none" spc="0" normalizeH="0" baseline="0" noProof="0" dirty="0">
              <a:ln>
                <a:noFill/>
              </a:ln>
              <a:solidFill>
                <a:prstClr val="white"/>
              </a:solidFill>
              <a:effectLst/>
              <a:uLnTx/>
              <a:uFillTx/>
              <a:latin typeface="HelveticaNeueLT Std" panose="020B0604020202020204" pitchFamily="34" charset="0"/>
            </a:endParaRPr>
          </a:p>
        </p:txBody>
      </p:sp>
      <p:sp>
        <p:nvSpPr>
          <p:cNvPr id="8" name="Title 1"/>
          <p:cNvSpPr txBox="1">
            <a:spLocks/>
          </p:cNvSpPr>
          <p:nvPr/>
        </p:nvSpPr>
        <p:spPr>
          <a:xfrm>
            <a:off x="0" y="194205"/>
            <a:ext cx="9144000" cy="418059"/>
          </a:xfrm>
          <a:prstGeom prst="rect">
            <a:avLst/>
          </a:prstGeom>
        </p:spPr>
        <p:txBody>
          <a:bodyPr vert="horz" lIns="91440" tIns="45720" rIns="91440" bIns="45720" rtlCol="0" anchor="ctr">
            <a:normAutofit fontScale="82500" lnSpcReduction="2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100000"/>
              </a:lnSpc>
              <a:spcBef>
                <a:spcPct val="0"/>
              </a:spcBef>
              <a:spcAft>
                <a:spcPts val="0"/>
              </a:spcAft>
              <a:buClrTx/>
              <a:buSzTx/>
              <a:buFontTx/>
              <a:buNone/>
              <a:tabLst/>
              <a:defRPr/>
            </a:pPr>
            <a:r>
              <a:rPr lang="en-GB" sz="3200" dirty="0">
                <a:solidFill>
                  <a:prstClr val="white"/>
                </a:solidFill>
                <a:latin typeface="HelveticaNeueLT Std" panose="020B0604020202020204" pitchFamily="34" charset="0"/>
              </a:rPr>
              <a:t>Useful Resources</a:t>
            </a:r>
            <a:endParaRPr kumimoji="0" lang="en-GB" sz="3200" b="0" i="0" u="none" strike="noStrike" kern="1200" cap="none" spc="0" normalizeH="0" baseline="0" noProof="0" dirty="0">
              <a:ln>
                <a:noFill/>
              </a:ln>
              <a:solidFill>
                <a:prstClr val="white"/>
              </a:solidFill>
              <a:effectLst/>
              <a:uLnTx/>
              <a:uFillTx/>
              <a:latin typeface="HelveticaNeueLT Std" panose="020B0604020202020204" pitchFamily="34" charset="0"/>
            </a:endParaRPr>
          </a:p>
        </p:txBody>
      </p:sp>
      <p:sp>
        <p:nvSpPr>
          <p:cNvPr id="2" name="Segnaposto numero diapositiva 1"/>
          <p:cNvSpPr>
            <a:spLocks noGrp="1"/>
          </p:cNvSpPr>
          <p:nvPr>
            <p:ph type="sldNum" sz="quarter" idx="17"/>
          </p:nvPr>
        </p:nvSpPr>
        <p:spPr>
          <a:xfrm>
            <a:off x="8172400" y="6356350"/>
            <a:ext cx="514400" cy="365125"/>
          </a:xfrm>
        </p:spPr>
        <p:txBody>
          <a:bodyPr/>
          <a:lstStyle/>
          <a:p>
            <a:fld id="{AD7F6F94-DACC-495B-8298-F090D69A17C7}" type="slidenum">
              <a:rPr lang="en-US" altLang="en-US" smtClean="0">
                <a:latin typeface="HelveticaNeueLT Std" panose="020B0604020202020204" pitchFamily="34" charset="0"/>
              </a:rPr>
              <a:pPr/>
              <a:t>26</a:t>
            </a:fld>
            <a:endParaRPr lang="en-US" altLang="en-US">
              <a:latin typeface="HelveticaNeueLT Std" panose="020B0604020202020204" pitchFamily="34" charset="0"/>
            </a:endParaRPr>
          </a:p>
        </p:txBody>
      </p:sp>
      <p:graphicFrame>
        <p:nvGraphicFramePr>
          <p:cNvPr id="5" name="Table 4"/>
          <p:cNvGraphicFramePr>
            <a:graphicFrameLocks noGrp="1"/>
          </p:cNvGraphicFramePr>
          <p:nvPr>
            <p:extLst>
              <p:ext uri="{D42A27DB-BD31-4B8C-83A1-F6EECF244321}">
                <p14:modId xmlns:p14="http://schemas.microsoft.com/office/powerpoint/2010/main" val="3554169665"/>
              </p:ext>
            </p:extLst>
          </p:nvPr>
        </p:nvGraphicFramePr>
        <p:xfrm>
          <a:off x="0" y="680526"/>
          <a:ext cx="9144000" cy="6183597"/>
        </p:xfrm>
        <a:graphic>
          <a:graphicData uri="http://schemas.openxmlformats.org/drawingml/2006/table">
            <a:tbl>
              <a:tblPr/>
              <a:tblGrid>
                <a:gridCol w="1733550">
                  <a:extLst>
                    <a:ext uri="{9D8B030D-6E8A-4147-A177-3AD203B41FA5}">
                      <a16:colId xmlns:a16="http://schemas.microsoft.com/office/drawing/2014/main" val="20000"/>
                    </a:ext>
                  </a:extLst>
                </a:gridCol>
                <a:gridCol w="7410450">
                  <a:extLst>
                    <a:ext uri="{9D8B030D-6E8A-4147-A177-3AD203B41FA5}">
                      <a16:colId xmlns:a16="http://schemas.microsoft.com/office/drawing/2014/main" val="20002"/>
                    </a:ext>
                  </a:extLst>
                </a:gridCol>
              </a:tblGrid>
              <a:tr h="527757">
                <a:tc>
                  <a:txBody>
                    <a:body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dirty="0">
                          <a:ln>
                            <a:noFill/>
                          </a:ln>
                          <a:solidFill>
                            <a:srgbClr val="000000"/>
                          </a:solidFill>
                          <a:effectLst/>
                          <a:latin typeface="HelveticaNeueLT Std" panose="020B0604020202020204" pitchFamily="34" charset="0"/>
                        </a:rPr>
                        <a:t>Voices of those with lived experience of homelessness (Wales)</a:t>
                      </a: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HelveticaNeueLT Std" panose="020B0604020202020204" pitchFamily="34" charset="0"/>
                          <a:hlinkClick r:id="rId3"/>
                        </a:rPr>
                        <a:t>https://phw.nhs.wales/files/aces/voices-of-those-with-lived-experiences-of-homelessness-and-adversity-in-wales-informing-prevention-and-response-2019/</a:t>
                      </a:r>
                      <a:r>
                        <a:rPr kumimoji="0" lang="en-GB" altLang="en-US" sz="1400" b="0" i="0" u="none" strike="noStrike" cap="none" normalizeH="0" baseline="0" dirty="0">
                          <a:ln>
                            <a:noFill/>
                          </a:ln>
                          <a:solidFill>
                            <a:srgbClr val="000000"/>
                          </a:solidFill>
                          <a:effectLst/>
                          <a:latin typeface="HelveticaNeueLT Std" panose="020B0604020202020204" pitchFamily="34" charset="0"/>
                        </a:rPr>
                        <a:t> </a:t>
                      </a: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381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678429528"/>
                  </a:ext>
                </a:extLst>
              </a:tr>
              <a:tr h="527757">
                <a:tc>
                  <a:txBody>
                    <a:bodyPr/>
                    <a:lstStyle>
                      <a:lvl1pPr defTabSz="685800">
                        <a:lnSpc>
                          <a:spcPct val="90000"/>
                        </a:lnSpc>
                        <a:spcBef>
                          <a:spcPts val="750"/>
                        </a:spcBef>
                        <a:buFont typeface="Arial" pitchFamily="34" charset="0"/>
                        <a:defRPr sz="1900">
                          <a:solidFill>
                            <a:schemeClr val="tx1"/>
                          </a:solidFill>
                          <a:latin typeface="Calibri" pitchFamily="34" charset="0"/>
                        </a:defRPr>
                      </a:lvl1pPr>
                      <a:lvl2pPr marL="742950" indent="-285750" defTabSz="685800">
                        <a:lnSpc>
                          <a:spcPct val="90000"/>
                        </a:lnSpc>
                        <a:spcBef>
                          <a:spcPts val="375"/>
                        </a:spcBef>
                        <a:buFont typeface="Arial" pitchFamily="34" charset="0"/>
                        <a:defRPr sz="1600">
                          <a:solidFill>
                            <a:schemeClr val="tx1"/>
                          </a:solidFill>
                          <a:latin typeface="Calibri" pitchFamily="34" charset="0"/>
                        </a:defRPr>
                      </a:lvl2pPr>
                      <a:lvl3pPr marL="1143000" indent="-228600" defTabSz="685800">
                        <a:lnSpc>
                          <a:spcPct val="90000"/>
                        </a:lnSpc>
                        <a:spcBef>
                          <a:spcPts val="375"/>
                        </a:spcBef>
                        <a:buFont typeface="Arial" pitchFamily="34" charset="0"/>
                        <a:defRPr sz="1300">
                          <a:solidFill>
                            <a:schemeClr val="tx1"/>
                          </a:solidFill>
                          <a:latin typeface="Calibri" pitchFamily="34" charset="0"/>
                        </a:defRPr>
                      </a:lvl3pPr>
                      <a:lvl4pPr marL="1600200" indent="-228600" defTabSz="685800">
                        <a:lnSpc>
                          <a:spcPct val="90000"/>
                        </a:lnSpc>
                        <a:spcBef>
                          <a:spcPts val="375"/>
                        </a:spcBef>
                        <a:buFont typeface="Arial" pitchFamily="34" charset="0"/>
                        <a:defRPr sz="1100">
                          <a:solidFill>
                            <a:schemeClr val="tx1"/>
                          </a:solidFill>
                          <a:latin typeface="Calibri" pitchFamily="34" charset="0"/>
                        </a:defRPr>
                      </a:lvl4pPr>
                      <a:lvl5pPr marL="2057400" indent="-228600" defTabSz="685800">
                        <a:lnSpc>
                          <a:spcPct val="90000"/>
                        </a:lnSpc>
                        <a:spcBef>
                          <a:spcPts val="375"/>
                        </a:spcBef>
                        <a:buFont typeface="Arial" pitchFamily="34" charset="0"/>
                        <a:defRPr sz="1100">
                          <a:solidFill>
                            <a:schemeClr val="tx1"/>
                          </a:solidFill>
                          <a:latin typeface="Calibri" pitchFamily="34" charset="0"/>
                        </a:defRPr>
                      </a:lvl5pPr>
                      <a:lvl6pPr marL="2514600" indent="-228600" defTabSz="685800" fontAlgn="base">
                        <a:lnSpc>
                          <a:spcPct val="90000"/>
                        </a:lnSpc>
                        <a:spcBef>
                          <a:spcPts val="375"/>
                        </a:spcBef>
                        <a:spcAft>
                          <a:spcPct val="0"/>
                        </a:spcAft>
                        <a:buFont typeface="Arial" pitchFamily="34" charset="0"/>
                        <a:defRPr sz="1100">
                          <a:solidFill>
                            <a:schemeClr val="tx1"/>
                          </a:solidFill>
                          <a:latin typeface="Calibri" pitchFamily="34" charset="0"/>
                        </a:defRPr>
                      </a:lvl6pPr>
                      <a:lvl7pPr marL="2971800" indent="-228600" defTabSz="685800" fontAlgn="base">
                        <a:lnSpc>
                          <a:spcPct val="90000"/>
                        </a:lnSpc>
                        <a:spcBef>
                          <a:spcPts val="375"/>
                        </a:spcBef>
                        <a:spcAft>
                          <a:spcPct val="0"/>
                        </a:spcAft>
                        <a:buFont typeface="Arial" pitchFamily="34" charset="0"/>
                        <a:defRPr sz="1100">
                          <a:solidFill>
                            <a:schemeClr val="tx1"/>
                          </a:solidFill>
                          <a:latin typeface="Calibri" pitchFamily="34" charset="0"/>
                        </a:defRPr>
                      </a:lvl7pPr>
                      <a:lvl8pPr marL="3429000" indent="-228600" defTabSz="685800" fontAlgn="base">
                        <a:lnSpc>
                          <a:spcPct val="90000"/>
                        </a:lnSpc>
                        <a:spcBef>
                          <a:spcPts val="375"/>
                        </a:spcBef>
                        <a:spcAft>
                          <a:spcPct val="0"/>
                        </a:spcAft>
                        <a:buFont typeface="Arial" pitchFamily="34" charset="0"/>
                        <a:defRPr sz="1100">
                          <a:solidFill>
                            <a:schemeClr val="tx1"/>
                          </a:solidFill>
                          <a:latin typeface="Calibri" pitchFamily="34" charset="0"/>
                        </a:defRPr>
                      </a:lvl8pPr>
                      <a:lvl9pPr marL="3886200" indent="-228600" defTabSz="685800" fontAlgn="base">
                        <a:lnSpc>
                          <a:spcPct val="90000"/>
                        </a:lnSpc>
                        <a:spcBef>
                          <a:spcPts val="375"/>
                        </a:spcBef>
                        <a:spcAft>
                          <a:spcPct val="0"/>
                        </a:spcAft>
                        <a:buFont typeface="Arial" pitchFamily="34" charset="0"/>
                        <a:defRPr sz="1100">
                          <a:solidFill>
                            <a:schemeClr val="tx1"/>
                          </a:solidFill>
                          <a:latin typeface="Calibri"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defRPr/>
                      </a:pPr>
                      <a:r>
                        <a:rPr kumimoji="0" lang="en-GB" altLang="en-US" sz="1400" b="1" i="0" u="none" strike="noStrike" cap="none" normalizeH="0" baseline="0" dirty="0">
                          <a:ln>
                            <a:noFill/>
                          </a:ln>
                          <a:solidFill>
                            <a:srgbClr val="000000"/>
                          </a:solidFill>
                          <a:effectLst/>
                          <a:latin typeface="HelveticaNeueLT Std" panose="020B0604020202020204" pitchFamily="34" charset="0"/>
                        </a:rPr>
                        <a:t>Homeless Link</a:t>
                      </a:r>
                    </a:p>
                    <a:p>
                      <a:pPr marL="0" marR="0" lvl="0" indent="0" algn="l" defTabSz="685800" rtl="0" eaLnBrk="1" fontAlgn="base" latinLnBrk="0" hangingPunct="1">
                        <a:lnSpc>
                          <a:spcPct val="100000"/>
                        </a:lnSpc>
                        <a:spcBef>
                          <a:spcPct val="0"/>
                        </a:spcBef>
                        <a:spcAft>
                          <a:spcPct val="0"/>
                        </a:spcAft>
                        <a:buClrTx/>
                        <a:buSzTx/>
                        <a:buFontTx/>
                        <a:buNone/>
                        <a:tabLst/>
                      </a:pPr>
                      <a:endParaRPr kumimoji="0" lang="en-GB" altLang="en-US" sz="1400" b="1" i="0" u="none" strike="noStrike" cap="none" normalizeH="0" baseline="0" dirty="0">
                        <a:ln>
                          <a:noFill/>
                        </a:ln>
                        <a:solidFill>
                          <a:srgbClr val="000000"/>
                        </a:solidFill>
                        <a:effectLst/>
                        <a:latin typeface="HelveticaNeueLT Std" panose="020B0604020202020204" pitchFamily="34" charset="0"/>
                      </a:endParaRP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lvl1pPr defTabSz="685800">
                        <a:lnSpc>
                          <a:spcPct val="90000"/>
                        </a:lnSpc>
                        <a:spcBef>
                          <a:spcPts val="750"/>
                        </a:spcBef>
                        <a:buFont typeface="Arial" pitchFamily="34" charset="0"/>
                        <a:defRPr sz="1900">
                          <a:solidFill>
                            <a:schemeClr val="tx1"/>
                          </a:solidFill>
                          <a:latin typeface="Calibri" pitchFamily="34" charset="0"/>
                        </a:defRPr>
                      </a:lvl1pPr>
                      <a:lvl2pPr marL="742950" indent="-285750" defTabSz="685800">
                        <a:lnSpc>
                          <a:spcPct val="90000"/>
                        </a:lnSpc>
                        <a:spcBef>
                          <a:spcPts val="375"/>
                        </a:spcBef>
                        <a:buFont typeface="Arial" pitchFamily="34" charset="0"/>
                        <a:defRPr sz="1600">
                          <a:solidFill>
                            <a:schemeClr val="tx1"/>
                          </a:solidFill>
                          <a:latin typeface="Calibri" pitchFamily="34" charset="0"/>
                        </a:defRPr>
                      </a:lvl2pPr>
                      <a:lvl3pPr marL="1143000" indent="-228600" defTabSz="685800">
                        <a:lnSpc>
                          <a:spcPct val="90000"/>
                        </a:lnSpc>
                        <a:spcBef>
                          <a:spcPts val="375"/>
                        </a:spcBef>
                        <a:buFont typeface="Arial" pitchFamily="34" charset="0"/>
                        <a:defRPr sz="1300">
                          <a:solidFill>
                            <a:schemeClr val="tx1"/>
                          </a:solidFill>
                          <a:latin typeface="Calibri" pitchFamily="34" charset="0"/>
                        </a:defRPr>
                      </a:lvl3pPr>
                      <a:lvl4pPr marL="1600200" indent="-228600" defTabSz="685800">
                        <a:lnSpc>
                          <a:spcPct val="90000"/>
                        </a:lnSpc>
                        <a:spcBef>
                          <a:spcPts val="375"/>
                        </a:spcBef>
                        <a:buFont typeface="Arial" pitchFamily="34" charset="0"/>
                        <a:defRPr sz="1100">
                          <a:solidFill>
                            <a:schemeClr val="tx1"/>
                          </a:solidFill>
                          <a:latin typeface="Calibri" pitchFamily="34" charset="0"/>
                        </a:defRPr>
                      </a:lvl4pPr>
                      <a:lvl5pPr marL="2057400" indent="-228600" defTabSz="685800">
                        <a:lnSpc>
                          <a:spcPct val="90000"/>
                        </a:lnSpc>
                        <a:spcBef>
                          <a:spcPts val="375"/>
                        </a:spcBef>
                        <a:buFont typeface="Arial" pitchFamily="34" charset="0"/>
                        <a:defRPr sz="1100">
                          <a:solidFill>
                            <a:schemeClr val="tx1"/>
                          </a:solidFill>
                          <a:latin typeface="Calibri" pitchFamily="34" charset="0"/>
                        </a:defRPr>
                      </a:lvl5pPr>
                      <a:lvl6pPr marL="2514600" indent="-228600" defTabSz="685800" fontAlgn="base">
                        <a:lnSpc>
                          <a:spcPct val="90000"/>
                        </a:lnSpc>
                        <a:spcBef>
                          <a:spcPts val="375"/>
                        </a:spcBef>
                        <a:spcAft>
                          <a:spcPct val="0"/>
                        </a:spcAft>
                        <a:buFont typeface="Arial" pitchFamily="34" charset="0"/>
                        <a:defRPr sz="1100">
                          <a:solidFill>
                            <a:schemeClr val="tx1"/>
                          </a:solidFill>
                          <a:latin typeface="Calibri" pitchFamily="34" charset="0"/>
                        </a:defRPr>
                      </a:lvl6pPr>
                      <a:lvl7pPr marL="2971800" indent="-228600" defTabSz="685800" fontAlgn="base">
                        <a:lnSpc>
                          <a:spcPct val="90000"/>
                        </a:lnSpc>
                        <a:spcBef>
                          <a:spcPts val="375"/>
                        </a:spcBef>
                        <a:spcAft>
                          <a:spcPct val="0"/>
                        </a:spcAft>
                        <a:buFont typeface="Arial" pitchFamily="34" charset="0"/>
                        <a:defRPr sz="1100">
                          <a:solidFill>
                            <a:schemeClr val="tx1"/>
                          </a:solidFill>
                          <a:latin typeface="Calibri" pitchFamily="34" charset="0"/>
                        </a:defRPr>
                      </a:lvl7pPr>
                      <a:lvl8pPr marL="3429000" indent="-228600" defTabSz="685800" fontAlgn="base">
                        <a:lnSpc>
                          <a:spcPct val="90000"/>
                        </a:lnSpc>
                        <a:spcBef>
                          <a:spcPts val="375"/>
                        </a:spcBef>
                        <a:spcAft>
                          <a:spcPct val="0"/>
                        </a:spcAft>
                        <a:buFont typeface="Arial" pitchFamily="34" charset="0"/>
                        <a:defRPr sz="1100">
                          <a:solidFill>
                            <a:schemeClr val="tx1"/>
                          </a:solidFill>
                          <a:latin typeface="Calibri" pitchFamily="34" charset="0"/>
                        </a:defRPr>
                      </a:lvl8pPr>
                      <a:lvl9pPr marL="3886200" indent="-228600" defTabSz="685800" fontAlgn="base">
                        <a:lnSpc>
                          <a:spcPct val="90000"/>
                        </a:lnSpc>
                        <a:spcBef>
                          <a:spcPts val="375"/>
                        </a:spcBef>
                        <a:spcAft>
                          <a:spcPct val="0"/>
                        </a:spcAft>
                        <a:buFont typeface="Arial" pitchFamily="34" charset="0"/>
                        <a:defRPr sz="1100">
                          <a:solidFill>
                            <a:schemeClr val="tx1"/>
                          </a:solidFill>
                          <a:latin typeface="Calibri"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HelveticaNeueLT Std" panose="020B0604020202020204" pitchFamily="34" charset="0"/>
                          <a:hlinkClick r:id="rId4"/>
                        </a:rPr>
                        <a:t>https://www.homeless.org.uk/our-work/resources/guidance-on-safeguarding-vulnerable-adults</a:t>
                      </a:r>
                      <a:r>
                        <a:rPr kumimoji="0" lang="en-GB" altLang="en-US" sz="1400" b="0" i="0" u="none" strike="noStrike" cap="none" normalizeH="0" baseline="0" dirty="0">
                          <a:ln>
                            <a:noFill/>
                          </a:ln>
                          <a:solidFill>
                            <a:srgbClr val="000000"/>
                          </a:solidFill>
                          <a:effectLst/>
                          <a:latin typeface="HelveticaNeueLT Std" panose="020B0604020202020204" pitchFamily="34" charset="0"/>
                        </a:rPr>
                        <a:t> </a:t>
                      </a: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1"/>
                  </a:ext>
                </a:extLst>
              </a:tr>
              <a:tr h="745065">
                <a:tc>
                  <a:txBody>
                    <a:bodyPr/>
                    <a:lstStyle>
                      <a:lvl1pPr defTabSz="685800">
                        <a:lnSpc>
                          <a:spcPct val="90000"/>
                        </a:lnSpc>
                        <a:spcBef>
                          <a:spcPts val="750"/>
                        </a:spcBef>
                        <a:buFont typeface="Arial" pitchFamily="34" charset="0"/>
                        <a:defRPr sz="1900">
                          <a:solidFill>
                            <a:schemeClr val="tx1"/>
                          </a:solidFill>
                          <a:latin typeface="Calibri" pitchFamily="34" charset="0"/>
                        </a:defRPr>
                      </a:lvl1pPr>
                      <a:lvl2pPr marL="742950" indent="-285750" defTabSz="685800">
                        <a:lnSpc>
                          <a:spcPct val="90000"/>
                        </a:lnSpc>
                        <a:spcBef>
                          <a:spcPts val="375"/>
                        </a:spcBef>
                        <a:buFont typeface="Arial" pitchFamily="34" charset="0"/>
                        <a:defRPr sz="1600">
                          <a:solidFill>
                            <a:schemeClr val="tx1"/>
                          </a:solidFill>
                          <a:latin typeface="Calibri" pitchFamily="34" charset="0"/>
                        </a:defRPr>
                      </a:lvl2pPr>
                      <a:lvl3pPr marL="1143000" indent="-228600" defTabSz="685800">
                        <a:lnSpc>
                          <a:spcPct val="90000"/>
                        </a:lnSpc>
                        <a:spcBef>
                          <a:spcPts val="375"/>
                        </a:spcBef>
                        <a:buFont typeface="Arial" pitchFamily="34" charset="0"/>
                        <a:defRPr sz="1300">
                          <a:solidFill>
                            <a:schemeClr val="tx1"/>
                          </a:solidFill>
                          <a:latin typeface="Calibri" pitchFamily="34" charset="0"/>
                        </a:defRPr>
                      </a:lvl3pPr>
                      <a:lvl4pPr marL="1600200" indent="-228600" defTabSz="685800">
                        <a:lnSpc>
                          <a:spcPct val="90000"/>
                        </a:lnSpc>
                        <a:spcBef>
                          <a:spcPts val="375"/>
                        </a:spcBef>
                        <a:buFont typeface="Arial" pitchFamily="34" charset="0"/>
                        <a:defRPr sz="1100">
                          <a:solidFill>
                            <a:schemeClr val="tx1"/>
                          </a:solidFill>
                          <a:latin typeface="Calibri" pitchFamily="34" charset="0"/>
                        </a:defRPr>
                      </a:lvl4pPr>
                      <a:lvl5pPr marL="2057400" indent="-228600" defTabSz="685800">
                        <a:lnSpc>
                          <a:spcPct val="90000"/>
                        </a:lnSpc>
                        <a:spcBef>
                          <a:spcPts val="375"/>
                        </a:spcBef>
                        <a:buFont typeface="Arial" pitchFamily="34" charset="0"/>
                        <a:defRPr sz="1100">
                          <a:solidFill>
                            <a:schemeClr val="tx1"/>
                          </a:solidFill>
                          <a:latin typeface="Calibri" pitchFamily="34" charset="0"/>
                        </a:defRPr>
                      </a:lvl5pPr>
                      <a:lvl6pPr marL="2514600" indent="-228600" defTabSz="685800" fontAlgn="base">
                        <a:lnSpc>
                          <a:spcPct val="90000"/>
                        </a:lnSpc>
                        <a:spcBef>
                          <a:spcPts val="375"/>
                        </a:spcBef>
                        <a:spcAft>
                          <a:spcPct val="0"/>
                        </a:spcAft>
                        <a:buFont typeface="Arial" pitchFamily="34" charset="0"/>
                        <a:defRPr sz="1100">
                          <a:solidFill>
                            <a:schemeClr val="tx1"/>
                          </a:solidFill>
                          <a:latin typeface="Calibri" pitchFamily="34" charset="0"/>
                        </a:defRPr>
                      </a:lvl6pPr>
                      <a:lvl7pPr marL="2971800" indent="-228600" defTabSz="685800" fontAlgn="base">
                        <a:lnSpc>
                          <a:spcPct val="90000"/>
                        </a:lnSpc>
                        <a:spcBef>
                          <a:spcPts val="375"/>
                        </a:spcBef>
                        <a:spcAft>
                          <a:spcPct val="0"/>
                        </a:spcAft>
                        <a:buFont typeface="Arial" pitchFamily="34" charset="0"/>
                        <a:defRPr sz="1100">
                          <a:solidFill>
                            <a:schemeClr val="tx1"/>
                          </a:solidFill>
                          <a:latin typeface="Calibri" pitchFamily="34" charset="0"/>
                        </a:defRPr>
                      </a:lvl7pPr>
                      <a:lvl8pPr marL="3429000" indent="-228600" defTabSz="685800" fontAlgn="base">
                        <a:lnSpc>
                          <a:spcPct val="90000"/>
                        </a:lnSpc>
                        <a:spcBef>
                          <a:spcPts val="375"/>
                        </a:spcBef>
                        <a:spcAft>
                          <a:spcPct val="0"/>
                        </a:spcAft>
                        <a:buFont typeface="Arial" pitchFamily="34" charset="0"/>
                        <a:defRPr sz="1100">
                          <a:solidFill>
                            <a:schemeClr val="tx1"/>
                          </a:solidFill>
                          <a:latin typeface="Calibri" pitchFamily="34" charset="0"/>
                        </a:defRPr>
                      </a:lvl8pPr>
                      <a:lvl9pPr marL="3886200" indent="-228600" defTabSz="685800" fontAlgn="base">
                        <a:lnSpc>
                          <a:spcPct val="90000"/>
                        </a:lnSpc>
                        <a:spcBef>
                          <a:spcPts val="375"/>
                        </a:spcBef>
                        <a:spcAft>
                          <a:spcPct val="0"/>
                        </a:spcAft>
                        <a:buFont typeface="Arial" pitchFamily="34" charset="0"/>
                        <a:defRPr sz="1100">
                          <a:solidFill>
                            <a:schemeClr val="tx1"/>
                          </a:solidFill>
                          <a:latin typeface="Calibri"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defRPr/>
                      </a:pPr>
                      <a:r>
                        <a:rPr kumimoji="0" lang="en-GB" altLang="en-US" sz="1400" b="1" i="0" u="none" strike="noStrike" kern="1200" cap="none" spc="0" normalizeH="0" baseline="0" noProof="0" dirty="0">
                          <a:ln>
                            <a:noFill/>
                          </a:ln>
                          <a:solidFill>
                            <a:srgbClr val="000000"/>
                          </a:solidFill>
                          <a:effectLst/>
                          <a:uLnTx/>
                          <a:uFillTx/>
                          <a:latin typeface="HelveticaNeueLT Std" panose="020B0604020202020204" pitchFamily="34" charset="0"/>
                          <a:ea typeface="+mn-ea"/>
                          <a:cs typeface="+mn-cs"/>
                        </a:rPr>
                        <a:t>Voices of Stoke</a:t>
                      </a:r>
                      <a:endParaRPr kumimoji="0" lang="en-GB" altLang="en-US" sz="1600" b="1" i="0" u="none" strike="noStrike" cap="none" normalizeH="0" baseline="0" dirty="0">
                        <a:ln>
                          <a:noFill/>
                        </a:ln>
                        <a:solidFill>
                          <a:srgbClr val="000000"/>
                        </a:solidFill>
                        <a:effectLst/>
                        <a:latin typeface="HelveticaNeueLT Std" panose="020B0604020202020204" pitchFamily="34" charset="0"/>
                      </a:endParaRP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lvl1pPr defTabSz="457200">
                        <a:lnSpc>
                          <a:spcPct val="90000"/>
                        </a:lnSpc>
                        <a:spcBef>
                          <a:spcPts val="750"/>
                        </a:spcBef>
                        <a:buFont typeface="Arial" pitchFamily="34" charset="0"/>
                        <a:defRPr sz="1900">
                          <a:solidFill>
                            <a:schemeClr val="tx1"/>
                          </a:solidFill>
                          <a:latin typeface="Calibri" pitchFamily="34" charset="0"/>
                        </a:defRPr>
                      </a:lvl1pPr>
                      <a:lvl2pPr marL="742950" indent="-285750" defTabSz="457200">
                        <a:lnSpc>
                          <a:spcPct val="90000"/>
                        </a:lnSpc>
                        <a:spcBef>
                          <a:spcPts val="375"/>
                        </a:spcBef>
                        <a:buFont typeface="Arial" pitchFamily="34" charset="0"/>
                        <a:defRPr sz="1600">
                          <a:solidFill>
                            <a:schemeClr val="tx1"/>
                          </a:solidFill>
                          <a:latin typeface="Calibri" pitchFamily="34" charset="0"/>
                        </a:defRPr>
                      </a:lvl2pPr>
                      <a:lvl3pPr marL="1143000" indent="-228600" defTabSz="457200">
                        <a:lnSpc>
                          <a:spcPct val="90000"/>
                        </a:lnSpc>
                        <a:spcBef>
                          <a:spcPts val="375"/>
                        </a:spcBef>
                        <a:buFont typeface="Arial" pitchFamily="34" charset="0"/>
                        <a:defRPr sz="1300">
                          <a:solidFill>
                            <a:schemeClr val="tx1"/>
                          </a:solidFill>
                          <a:latin typeface="Calibri" pitchFamily="34" charset="0"/>
                        </a:defRPr>
                      </a:lvl3pPr>
                      <a:lvl4pPr marL="1600200" indent="-228600" defTabSz="457200">
                        <a:lnSpc>
                          <a:spcPct val="90000"/>
                        </a:lnSpc>
                        <a:spcBef>
                          <a:spcPts val="375"/>
                        </a:spcBef>
                        <a:buFont typeface="Arial" pitchFamily="34" charset="0"/>
                        <a:defRPr sz="1100">
                          <a:solidFill>
                            <a:schemeClr val="tx1"/>
                          </a:solidFill>
                          <a:latin typeface="Calibri" pitchFamily="34" charset="0"/>
                        </a:defRPr>
                      </a:lvl4pPr>
                      <a:lvl5pPr marL="2057400" indent="-228600" defTabSz="457200">
                        <a:lnSpc>
                          <a:spcPct val="90000"/>
                        </a:lnSpc>
                        <a:spcBef>
                          <a:spcPts val="375"/>
                        </a:spcBef>
                        <a:buFont typeface="Arial" pitchFamily="34" charset="0"/>
                        <a:defRPr sz="1100">
                          <a:solidFill>
                            <a:schemeClr val="tx1"/>
                          </a:solidFill>
                          <a:latin typeface="Calibri" pitchFamily="34" charset="0"/>
                        </a:defRPr>
                      </a:lvl5pPr>
                      <a:lvl6pPr marL="2514600" indent="-228600" defTabSz="457200" fontAlgn="base">
                        <a:lnSpc>
                          <a:spcPct val="90000"/>
                        </a:lnSpc>
                        <a:spcBef>
                          <a:spcPts val="375"/>
                        </a:spcBef>
                        <a:spcAft>
                          <a:spcPct val="0"/>
                        </a:spcAft>
                        <a:buFont typeface="Arial" pitchFamily="34" charset="0"/>
                        <a:defRPr sz="1100">
                          <a:solidFill>
                            <a:schemeClr val="tx1"/>
                          </a:solidFill>
                          <a:latin typeface="Calibri" pitchFamily="34" charset="0"/>
                        </a:defRPr>
                      </a:lvl6pPr>
                      <a:lvl7pPr marL="2971800" indent="-228600" defTabSz="457200" fontAlgn="base">
                        <a:lnSpc>
                          <a:spcPct val="90000"/>
                        </a:lnSpc>
                        <a:spcBef>
                          <a:spcPts val="375"/>
                        </a:spcBef>
                        <a:spcAft>
                          <a:spcPct val="0"/>
                        </a:spcAft>
                        <a:buFont typeface="Arial" pitchFamily="34" charset="0"/>
                        <a:defRPr sz="1100">
                          <a:solidFill>
                            <a:schemeClr val="tx1"/>
                          </a:solidFill>
                          <a:latin typeface="Calibri" pitchFamily="34" charset="0"/>
                        </a:defRPr>
                      </a:lvl7pPr>
                      <a:lvl8pPr marL="3429000" indent="-228600" defTabSz="457200" fontAlgn="base">
                        <a:lnSpc>
                          <a:spcPct val="90000"/>
                        </a:lnSpc>
                        <a:spcBef>
                          <a:spcPts val="375"/>
                        </a:spcBef>
                        <a:spcAft>
                          <a:spcPct val="0"/>
                        </a:spcAft>
                        <a:buFont typeface="Arial" pitchFamily="34" charset="0"/>
                        <a:defRPr sz="1100">
                          <a:solidFill>
                            <a:schemeClr val="tx1"/>
                          </a:solidFill>
                          <a:latin typeface="Calibri" pitchFamily="34" charset="0"/>
                        </a:defRPr>
                      </a:lvl8pPr>
                      <a:lvl9pPr marL="3886200" indent="-228600" defTabSz="457200" fontAlgn="base">
                        <a:lnSpc>
                          <a:spcPct val="90000"/>
                        </a:lnSpc>
                        <a:spcBef>
                          <a:spcPts val="375"/>
                        </a:spcBef>
                        <a:spcAft>
                          <a:spcPct val="0"/>
                        </a:spcAft>
                        <a:buFont typeface="Arial" pitchFamily="34" charset="0"/>
                        <a:defRPr sz="1100">
                          <a:solidFill>
                            <a:schemeClr val="tx1"/>
                          </a:solidFill>
                          <a:latin typeface="Calibri"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HelveticaNeueLT Std" panose="020B0604020202020204" pitchFamily="34" charset="0"/>
                          <a:hlinkClick r:id="rId5"/>
                        </a:rPr>
                        <a:t>http://www.voicesofstoke.org.uk/2019/03/04/case-study-mental-health-safeguarding/</a:t>
                      </a:r>
                      <a:r>
                        <a:rPr kumimoji="0" lang="en-GB" altLang="en-US" sz="1400" b="0" i="0" u="none" strike="noStrike" cap="none" normalizeH="0" baseline="0" dirty="0">
                          <a:ln>
                            <a:noFill/>
                          </a:ln>
                          <a:solidFill>
                            <a:srgbClr val="000000"/>
                          </a:solidFill>
                          <a:effectLst/>
                          <a:latin typeface="HelveticaNeueLT Std" panose="020B0604020202020204" pitchFamily="34" charset="0"/>
                        </a:rPr>
                        <a:t> </a:t>
                      </a:r>
                    </a:p>
                    <a:p>
                      <a:pPr marL="0" marR="0" lvl="0" indent="0" algn="l" defTabSz="457200" rtl="0" eaLnBrk="1" fontAlgn="base" latinLnBrk="0" hangingPunct="1">
                        <a:lnSpc>
                          <a:spcPct val="100000"/>
                        </a:lnSpc>
                        <a:spcBef>
                          <a:spcPct val="0"/>
                        </a:spcBef>
                        <a:spcAft>
                          <a:spcPct val="0"/>
                        </a:spcAft>
                        <a:buClrTx/>
                        <a:buSzTx/>
                        <a:buFontTx/>
                        <a:buNone/>
                        <a:tabLst/>
                      </a:pPr>
                      <a:endParaRPr kumimoji="0" lang="en-GB" altLang="en-US" sz="1400" b="0" i="0" u="none" strike="noStrike" cap="none" normalizeH="0" baseline="0" dirty="0">
                        <a:ln>
                          <a:noFill/>
                        </a:ln>
                        <a:solidFill>
                          <a:srgbClr val="000000"/>
                        </a:solidFill>
                        <a:effectLst/>
                        <a:latin typeface="HelveticaNeueLT Std" panose="020B0604020202020204" pitchFamily="34" charset="0"/>
                      </a:endParaRPr>
                    </a:p>
                    <a:p>
                      <a:pPr marL="0" marR="0" lvl="0" indent="0" algn="l" defTabSz="4572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HelveticaNeueLT Std" panose="020B0604020202020204" pitchFamily="34" charset="0"/>
                          <a:hlinkClick r:id="rId6"/>
                        </a:rPr>
                        <a:t>http://www.voicesofstoke.org.uk/care-act-toolkit/</a:t>
                      </a:r>
                      <a:r>
                        <a:rPr kumimoji="0" lang="en-GB" altLang="en-US" sz="1400" b="0" i="0" u="none" strike="noStrike" cap="none" normalizeH="0" baseline="0" dirty="0">
                          <a:ln>
                            <a:noFill/>
                          </a:ln>
                          <a:solidFill>
                            <a:srgbClr val="000000"/>
                          </a:solidFill>
                          <a:effectLst/>
                          <a:latin typeface="HelveticaNeueLT Std" panose="020B0604020202020204" pitchFamily="34" charset="0"/>
                        </a:rPr>
                        <a:t> </a:t>
                      </a: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2"/>
                  </a:ext>
                </a:extLst>
              </a:tr>
              <a:tr h="962374">
                <a:tc>
                  <a:txBody>
                    <a:bodyPr/>
                    <a:lstStyle>
                      <a:lvl1pPr defTabSz="685800">
                        <a:lnSpc>
                          <a:spcPct val="90000"/>
                        </a:lnSpc>
                        <a:spcBef>
                          <a:spcPts val="750"/>
                        </a:spcBef>
                        <a:buFont typeface="Arial" pitchFamily="34" charset="0"/>
                        <a:defRPr sz="1900">
                          <a:solidFill>
                            <a:schemeClr val="tx1"/>
                          </a:solidFill>
                          <a:latin typeface="Calibri" pitchFamily="34" charset="0"/>
                        </a:defRPr>
                      </a:lvl1pPr>
                      <a:lvl2pPr marL="742950" indent="-285750" defTabSz="685800">
                        <a:lnSpc>
                          <a:spcPct val="90000"/>
                        </a:lnSpc>
                        <a:spcBef>
                          <a:spcPts val="375"/>
                        </a:spcBef>
                        <a:buFont typeface="Arial" pitchFamily="34" charset="0"/>
                        <a:defRPr sz="1600">
                          <a:solidFill>
                            <a:schemeClr val="tx1"/>
                          </a:solidFill>
                          <a:latin typeface="Calibri" pitchFamily="34" charset="0"/>
                        </a:defRPr>
                      </a:lvl2pPr>
                      <a:lvl3pPr marL="1143000" indent="-228600" defTabSz="685800">
                        <a:lnSpc>
                          <a:spcPct val="90000"/>
                        </a:lnSpc>
                        <a:spcBef>
                          <a:spcPts val="375"/>
                        </a:spcBef>
                        <a:buFont typeface="Arial" pitchFamily="34" charset="0"/>
                        <a:defRPr sz="1300">
                          <a:solidFill>
                            <a:schemeClr val="tx1"/>
                          </a:solidFill>
                          <a:latin typeface="Calibri" pitchFamily="34" charset="0"/>
                        </a:defRPr>
                      </a:lvl3pPr>
                      <a:lvl4pPr marL="1600200" indent="-228600" defTabSz="685800">
                        <a:lnSpc>
                          <a:spcPct val="90000"/>
                        </a:lnSpc>
                        <a:spcBef>
                          <a:spcPts val="375"/>
                        </a:spcBef>
                        <a:buFont typeface="Arial" pitchFamily="34" charset="0"/>
                        <a:defRPr sz="1100">
                          <a:solidFill>
                            <a:schemeClr val="tx1"/>
                          </a:solidFill>
                          <a:latin typeface="Calibri" pitchFamily="34" charset="0"/>
                        </a:defRPr>
                      </a:lvl4pPr>
                      <a:lvl5pPr marL="2057400" indent="-228600" defTabSz="685800">
                        <a:lnSpc>
                          <a:spcPct val="90000"/>
                        </a:lnSpc>
                        <a:spcBef>
                          <a:spcPts val="375"/>
                        </a:spcBef>
                        <a:buFont typeface="Arial" pitchFamily="34" charset="0"/>
                        <a:defRPr sz="1100">
                          <a:solidFill>
                            <a:schemeClr val="tx1"/>
                          </a:solidFill>
                          <a:latin typeface="Calibri" pitchFamily="34" charset="0"/>
                        </a:defRPr>
                      </a:lvl5pPr>
                      <a:lvl6pPr marL="2514600" indent="-228600" defTabSz="685800" fontAlgn="base">
                        <a:lnSpc>
                          <a:spcPct val="90000"/>
                        </a:lnSpc>
                        <a:spcBef>
                          <a:spcPts val="375"/>
                        </a:spcBef>
                        <a:spcAft>
                          <a:spcPct val="0"/>
                        </a:spcAft>
                        <a:buFont typeface="Arial" pitchFamily="34" charset="0"/>
                        <a:defRPr sz="1100">
                          <a:solidFill>
                            <a:schemeClr val="tx1"/>
                          </a:solidFill>
                          <a:latin typeface="Calibri" pitchFamily="34" charset="0"/>
                        </a:defRPr>
                      </a:lvl6pPr>
                      <a:lvl7pPr marL="2971800" indent="-228600" defTabSz="685800" fontAlgn="base">
                        <a:lnSpc>
                          <a:spcPct val="90000"/>
                        </a:lnSpc>
                        <a:spcBef>
                          <a:spcPts val="375"/>
                        </a:spcBef>
                        <a:spcAft>
                          <a:spcPct val="0"/>
                        </a:spcAft>
                        <a:buFont typeface="Arial" pitchFamily="34" charset="0"/>
                        <a:defRPr sz="1100">
                          <a:solidFill>
                            <a:schemeClr val="tx1"/>
                          </a:solidFill>
                          <a:latin typeface="Calibri" pitchFamily="34" charset="0"/>
                        </a:defRPr>
                      </a:lvl7pPr>
                      <a:lvl8pPr marL="3429000" indent="-228600" defTabSz="685800" fontAlgn="base">
                        <a:lnSpc>
                          <a:spcPct val="90000"/>
                        </a:lnSpc>
                        <a:spcBef>
                          <a:spcPts val="375"/>
                        </a:spcBef>
                        <a:spcAft>
                          <a:spcPct val="0"/>
                        </a:spcAft>
                        <a:buFont typeface="Arial" pitchFamily="34" charset="0"/>
                        <a:defRPr sz="1100">
                          <a:solidFill>
                            <a:schemeClr val="tx1"/>
                          </a:solidFill>
                          <a:latin typeface="Calibri" pitchFamily="34" charset="0"/>
                        </a:defRPr>
                      </a:lvl8pPr>
                      <a:lvl9pPr marL="3886200" indent="-228600" defTabSz="685800" fontAlgn="base">
                        <a:lnSpc>
                          <a:spcPct val="90000"/>
                        </a:lnSpc>
                        <a:spcBef>
                          <a:spcPts val="375"/>
                        </a:spcBef>
                        <a:spcAft>
                          <a:spcPct val="0"/>
                        </a:spcAft>
                        <a:buFont typeface="Arial" pitchFamily="34" charset="0"/>
                        <a:defRPr sz="1100">
                          <a:solidFill>
                            <a:schemeClr val="tx1"/>
                          </a:solidFill>
                          <a:latin typeface="Calibri"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dirty="0">
                          <a:ln>
                            <a:noFill/>
                          </a:ln>
                          <a:solidFill>
                            <a:srgbClr val="000000"/>
                          </a:solidFill>
                          <a:effectLst/>
                          <a:latin typeface="HelveticaNeueLT Std" panose="020B0604020202020204" pitchFamily="34" charset="0"/>
                        </a:rPr>
                        <a:t>Association for Directors Adults Social Services (ADASS)</a:t>
                      </a: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lvl1pPr defTabSz="685800">
                        <a:lnSpc>
                          <a:spcPct val="90000"/>
                        </a:lnSpc>
                        <a:spcBef>
                          <a:spcPts val="750"/>
                        </a:spcBef>
                        <a:buFont typeface="Arial" pitchFamily="34" charset="0"/>
                        <a:defRPr sz="1900">
                          <a:solidFill>
                            <a:schemeClr val="tx1"/>
                          </a:solidFill>
                          <a:latin typeface="Calibri" pitchFamily="34" charset="0"/>
                        </a:defRPr>
                      </a:lvl1pPr>
                      <a:lvl2pPr marL="742950" indent="-285750" defTabSz="685800">
                        <a:lnSpc>
                          <a:spcPct val="90000"/>
                        </a:lnSpc>
                        <a:spcBef>
                          <a:spcPts val="375"/>
                        </a:spcBef>
                        <a:buFont typeface="Arial" pitchFamily="34" charset="0"/>
                        <a:defRPr sz="1600">
                          <a:solidFill>
                            <a:schemeClr val="tx1"/>
                          </a:solidFill>
                          <a:latin typeface="Calibri" pitchFamily="34" charset="0"/>
                        </a:defRPr>
                      </a:lvl2pPr>
                      <a:lvl3pPr marL="1143000" indent="-228600" defTabSz="685800">
                        <a:lnSpc>
                          <a:spcPct val="90000"/>
                        </a:lnSpc>
                        <a:spcBef>
                          <a:spcPts val="375"/>
                        </a:spcBef>
                        <a:buFont typeface="Arial" pitchFamily="34" charset="0"/>
                        <a:defRPr sz="1300">
                          <a:solidFill>
                            <a:schemeClr val="tx1"/>
                          </a:solidFill>
                          <a:latin typeface="Calibri" pitchFamily="34" charset="0"/>
                        </a:defRPr>
                      </a:lvl3pPr>
                      <a:lvl4pPr marL="1600200" indent="-228600" defTabSz="685800">
                        <a:lnSpc>
                          <a:spcPct val="90000"/>
                        </a:lnSpc>
                        <a:spcBef>
                          <a:spcPts val="375"/>
                        </a:spcBef>
                        <a:buFont typeface="Arial" pitchFamily="34" charset="0"/>
                        <a:defRPr sz="1100">
                          <a:solidFill>
                            <a:schemeClr val="tx1"/>
                          </a:solidFill>
                          <a:latin typeface="Calibri" pitchFamily="34" charset="0"/>
                        </a:defRPr>
                      </a:lvl4pPr>
                      <a:lvl5pPr marL="2057400" indent="-228600" defTabSz="685800">
                        <a:lnSpc>
                          <a:spcPct val="90000"/>
                        </a:lnSpc>
                        <a:spcBef>
                          <a:spcPts val="375"/>
                        </a:spcBef>
                        <a:buFont typeface="Arial" pitchFamily="34" charset="0"/>
                        <a:defRPr sz="1100">
                          <a:solidFill>
                            <a:schemeClr val="tx1"/>
                          </a:solidFill>
                          <a:latin typeface="Calibri" pitchFamily="34" charset="0"/>
                        </a:defRPr>
                      </a:lvl5pPr>
                      <a:lvl6pPr marL="2514600" indent="-228600" defTabSz="685800" fontAlgn="base">
                        <a:lnSpc>
                          <a:spcPct val="90000"/>
                        </a:lnSpc>
                        <a:spcBef>
                          <a:spcPts val="375"/>
                        </a:spcBef>
                        <a:spcAft>
                          <a:spcPct val="0"/>
                        </a:spcAft>
                        <a:buFont typeface="Arial" pitchFamily="34" charset="0"/>
                        <a:defRPr sz="1100">
                          <a:solidFill>
                            <a:schemeClr val="tx1"/>
                          </a:solidFill>
                          <a:latin typeface="Calibri" pitchFamily="34" charset="0"/>
                        </a:defRPr>
                      </a:lvl6pPr>
                      <a:lvl7pPr marL="2971800" indent="-228600" defTabSz="685800" fontAlgn="base">
                        <a:lnSpc>
                          <a:spcPct val="90000"/>
                        </a:lnSpc>
                        <a:spcBef>
                          <a:spcPts val="375"/>
                        </a:spcBef>
                        <a:spcAft>
                          <a:spcPct val="0"/>
                        </a:spcAft>
                        <a:buFont typeface="Arial" pitchFamily="34" charset="0"/>
                        <a:defRPr sz="1100">
                          <a:solidFill>
                            <a:schemeClr val="tx1"/>
                          </a:solidFill>
                          <a:latin typeface="Calibri" pitchFamily="34" charset="0"/>
                        </a:defRPr>
                      </a:lvl7pPr>
                      <a:lvl8pPr marL="3429000" indent="-228600" defTabSz="685800" fontAlgn="base">
                        <a:lnSpc>
                          <a:spcPct val="90000"/>
                        </a:lnSpc>
                        <a:spcBef>
                          <a:spcPts val="375"/>
                        </a:spcBef>
                        <a:spcAft>
                          <a:spcPct val="0"/>
                        </a:spcAft>
                        <a:buFont typeface="Arial" pitchFamily="34" charset="0"/>
                        <a:defRPr sz="1100">
                          <a:solidFill>
                            <a:schemeClr val="tx1"/>
                          </a:solidFill>
                          <a:latin typeface="Calibri" pitchFamily="34" charset="0"/>
                        </a:defRPr>
                      </a:lvl8pPr>
                      <a:lvl9pPr marL="3886200" indent="-228600" defTabSz="685800" fontAlgn="base">
                        <a:lnSpc>
                          <a:spcPct val="90000"/>
                        </a:lnSpc>
                        <a:spcBef>
                          <a:spcPts val="375"/>
                        </a:spcBef>
                        <a:spcAft>
                          <a:spcPct val="0"/>
                        </a:spcAft>
                        <a:buFont typeface="Arial" pitchFamily="34" charset="0"/>
                        <a:defRPr sz="1100">
                          <a:solidFill>
                            <a:schemeClr val="tx1"/>
                          </a:solidFill>
                          <a:latin typeface="Calibri"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HelveticaNeueLT Std" panose="020B0604020202020204" pitchFamily="34" charset="0"/>
                          <a:hlinkClick r:id="rId7"/>
                        </a:rPr>
                        <a:t>http://londonadass.org.uk/wp-content/uploads/2018/01/Appendix-Seven-Safeguarding-adults-who-sleep-rough-in-London-draft-chapter-2.pdf</a:t>
                      </a:r>
                      <a:r>
                        <a:rPr kumimoji="0" lang="en-GB" altLang="en-US" sz="1400" b="0" i="0" u="none" strike="noStrike" cap="none" normalizeH="0" baseline="0" dirty="0">
                          <a:ln>
                            <a:noFill/>
                          </a:ln>
                          <a:solidFill>
                            <a:srgbClr val="000000"/>
                          </a:solidFill>
                          <a:effectLst/>
                          <a:latin typeface="HelveticaNeueLT Std" panose="020B0604020202020204" pitchFamily="34" charset="0"/>
                        </a:rPr>
                        <a:t> </a:t>
                      </a:r>
                    </a:p>
                    <a:p>
                      <a:pPr marL="0" marR="0" lvl="0" indent="0" algn="l" defTabSz="685800" rtl="0" eaLnBrk="1" fontAlgn="base" latinLnBrk="0" hangingPunct="1">
                        <a:lnSpc>
                          <a:spcPct val="100000"/>
                        </a:lnSpc>
                        <a:spcBef>
                          <a:spcPct val="0"/>
                        </a:spcBef>
                        <a:spcAft>
                          <a:spcPct val="0"/>
                        </a:spcAft>
                        <a:buClrTx/>
                        <a:buSzTx/>
                        <a:buFontTx/>
                        <a:buNone/>
                        <a:tabLst/>
                      </a:pPr>
                      <a:endParaRPr kumimoji="0" lang="en-GB" altLang="en-US" sz="1400" b="0" i="0" u="none" strike="noStrike" cap="none" normalizeH="0" baseline="0" dirty="0">
                        <a:ln>
                          <a:noFill/>
                        </a:ln>
                        <a:solidFill>
                          <a:srgbClr val="000000"/>
                        </a:solidFill>
                        <a:effectLst/>
                        <a:latin typeface="HelveticaNeueLT Std" panose="020B0604020202020204" pitchFamily="34" charset="0"/>
                      </a:endParaRPr>
                    </a:p>
                    <a:p>
                      <a:pPr marL="0" marR="0" lvl="0" indent="0" algn="l" defTabSz="6858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HelveticaNeueLT Std" panose="020B0604020202020204" pitchFamily="34" charset="0"/>
                          <a:hlinkClick r:id="rId8"/>
                        </a:rPr>
                        <a:t>https://www.adass.org.uk/AdassMedia/stories/Mental_Health/Bull_Docs08/HousingLIN.pdf</a:t>
                      </a:r>
                      <a:r>
                        <a:rPr kumimoji="0" lang="en-GB" altLang="en-US" sz="1400" b="0" i="0" u="none" strike="noStrike" cap="none" normalizeH="0" baseline="0" dirty="0">
                          <a:ln>
                            <a:noFill/>
                          </a:ln>
                          <a:solidFill>
                            <a:srgbClr val="000000"/>
                          </a:solidFill>
                          <a:effectLst/>
                          <a:latin typeface="HelveticaNeueLT Std" panose="020B0604020202020204" pitchFamily="34" charset="0"/>
                        </a:rPr>
                        <a:t> </a:t>
                      </a:r>
                    </a:p>
                    <a:p>
                      <a:pPr marL="0" marR="0" lvl="0" indent="0" algn="l" defTabSz="685800" rtl="0" eaLnBrk="1" fontAlgn="base" latinLnBrk="0" hangingPunct="1">
                        <a:lnSpc>
                          <a:spcPct val="100000"/>
                        </a:lnSpc>
                        <a:spcBef>
                          <a:spcPct val="0"/>
                        </a:spcBef>
                        <a:spcAft>
                          <a:spcPct val="0"/>
                        </a:spcAft>
                        <a:buClrTx/>
                        <a:buSzTx/>
                        <a:buFontTx/>
                        <a:buNone/>
                        <a:tabLst/>
                      </a:pPr>
                      <a:endParaRPr kumimoji="0" lang="en-GB" altLang="en-US" sz="1400" b="0" i="0" u="none" strike="noStrike" cap="none" normalizeH="0" baseline="0" dirty="0">
                        <a:ln>
                          <a:noFill/>
                        </a:ln>
                        <a:solidFill>
                          <a:srgbClr val="000000"/>
                        </a:solidFill>
                        <a:effectLst/>
                        <a:latin typeface="HelveticaNeueLT Std" panose="020B0604020202020204" pitchFamily="34" charset="0"/>
                      </a:endParaRPr>
                    </a:p>
                    <a:p>
                      <a:pPr marL="0" marR="0" lvl="0" indent="0" algn="l" defTabSz="6858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HelveticaNeueLT Std" panose="020B0604020202020204" pitchFamily="34" charset="0"/>
                          <a:hlinkClick r:id="rId9"/>
                        </a:rPr>
                        <a:t>http://londonadass.org.uk/wp-content/uploads/2019/01/Adult-safeguarding-and-homelessness.pdf</a:t>
                      </a:r>
                      <a:r>
                        <a:rPr kumimoji="0" lang="en-GB" altLang="en-US" sz="1400" b="0" i="0" u="none" strike="noStrike" cap="none" normalizeH="0" baseline="0" dirty="0">
                          <a:ln>
                            <a:noFill/>
                          </a:ln>
                          <a:solidFill>
                            <a:srgbClr val="000000"/>
                          </a:solidFill>
                          <a:effectLst/>
                          <a:latin typeface="HelveticaNeueLT Std" panose="020B0604020202020204" pitchFamily="34" charset="0"/>
                        </a:rPr>
                        <a:t> </a:t>
                      </a: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3"/>
                  </a:ext>
                </a:extLst>
              </a:tr>
              <a:tr h="646961">
                <a:tc>
                  <a:txBody>
                    <a:bodyPr/>
                    <a:lstStyle>
                      <a:lvl1pPr defTabSz="685800">
                        <a:lnSpc>
                          <a:spcPct val="90000"/>
                        </a:lnSpc>
                        <a:spcBef>
                          <a:spcPts val="750"/>
                        </a:spcBef>
                        <a:buFont typeface="Arial" pitchFamily="34" charset="0"/>
                        <a:defRPr sz="1900">
                          <a:solidFill>
                            <a:schemeClr val="tx1"/>
                          </a:solidFill>
                          <a:latin typeface="Calibri" pitchFamily="34" charset="0"/>
                        </a:defRPr>
                      </a:lvl1pPr>
                      <a:lvl2pPr marL="742950" indent="-285750" defTabSz="685800">
                        <a:lnSpc>
                          <a:spcPct val="90000"/>
                        </a:lnSpc>
                        <a:spcBef>
                          <a:spcPts val="375"/>
                        </a:spcBef>
                        <a:buFont typeface="Arial" pitchFamily="34" charset="0"/>
                        <a:defRPr sz="1600">
                          <a:solidFill>
                            <a:schemeClr val="tx1"/>
                          </a:solidFill>
                          <a:latin typeface="Calibri" pitchFamily="34" charset="0"/>
                        </a:defRPr>
                      </a:lvl2pPr>
                      <a:lvl3pPr marL="1143000" indent="-228600" defTabSz="685800">
                        <a:lnSpc>
                          <a:spcPct val="90000"/>
                        </a:lnSpc>
                        <a:spcBef>
                          <a:spcPts val="375"/>
                        </a:spcBef>
                        <a:buFont typeface="Arial" pitchFamily="34" charset="0"/>
                        <a:defRPr sz="1300">
                          <a:solidFill>
                            <a:schemeClr val="tx1"/>
                          </a:solidFill>
                          <a:latin typeface="Calibri" pitchFamily="34" charset="0"/>
                        </a:defRPr>
                      </a:lvl3pPr>
                      <a:lvl4pPr marL="1600200" indent="-228600" defTabSz="685800">
                        <a:lnSpc>
                          <a:spcPct val="90000"/>
                        </a:lnSpc>
                        <a:spcBef>
                          <a:spcPts val="375"/>
                        </a:spcBef>
                        <a:buFont typeface="Arial" pitchFamily="34" charset="0"/>
                        <a:defRPr sz="1100">
                          <a:solidFill>
                            <a:schemeClr val="tx1"/>
                          </a:solidFill>
                          <a:latin typeface="Calibri" pitchFamily="34" charset="0"/>
                        </a:defRPr>
                      </a:lvl4pPr>
                      <a:lvl5pPr marL="2057400" indent="-228600" defTabSz="685800">
                        <a:lnSpc>
                          <a:spcPct val="90000"/>
                        </a:lnSpc>
                        <a:spcBef>
                          <a:spcPts val="375"/>
                        </a:spcBef>
                        <a:buFont typeface="Arial" pitchFamily="34" charset="0"/>
                        <a:defRPr sz="1100">
                          <a:solidFill>
                            <a:schemeClr val="tx1"/>
                          </a:solidFill>
                          <a:latin typeface="Calibri" pitchFamily="34" charset="0"/>
                        </a:defRPr>
                      </a:lvl5pPr>
                      <a:lvl6pPr marL="2514600" indent="-228600" defTabSz="685800" fontAlgn="base">
                        <a:lnSpc>
                          <a:spcPct val="90000"/>
                        </a:lnSpc>
                        <a:spcBef>
                          <a:spcPts val="375"/>
                        </a:spcBef>
                        <a:spcAft>
                          <a:spcPct val="0"/>
                        </a:spcAft>
                        <a:buFont typeface="Arial" pitchFamily="34" charset="0"/>
                        <a:defRPr sz="1100">
                          <a:solidFill>
                            <a:schemeClr val="tx1"/>
                          </a:solidFill>
                          <a:latin typeface="Calibri" pitchFamily="34" charset="0"/>
                        </a:defRPr>
                      </a:lvl6pPr>
                      <a:lvl7pPr marL="2971800" indent="-228600" defTabSz="685800" fontAlgn="base">
                        <a:lnSpc>
                          <a:spcPct val="90000"/>
                        </a:lnSpc>
                        <a:spcBef>
                          <a:spcPts val="375"/>
                        </a:spcBef>
                        <a:spcAft>
                          <a:spcPct val="0"/>
                        </a:spcAft>
                        <a:buFont typeface="Arial" pitchFamily="34" charset="0"/>
                        <a:defRPr sz="1100">
                          <a:solidFill>
                            <a:schemeClr val="tx1"/>
                          </a:solidFill>
                          <a:latin typeface="Calibri" pitchFamily="34" charset="0"/>
                        </a:defRPr>
                      </a:lvl7pPr>
                      <a:lvl8pPr marL="3429000" indent="-228600" defTabSz="685800" fontAlgn="base">
                        <a:lnSpc>
                          <a:spcPct val="90000"/>
                        </a:lnSpc>
                        <a:spcBef>
                          <a:spcPts val="375"/>
                        </a:spcBef>
                        <a:spcAft>
                          <a:spcPct val="0"/>
                        </a:spcAft>
                        <a:buFont typeface="Arial" pitchFamily="34" charset="0"/>
                        <a:defRPr sz="1100">
                          <a:solidFill>
                            <a:schemeClr val="tx1"/>
                          </a:solidFill>
                          <a:latin typeface="Calibri" pitchFamily="34" charset="0"/>
                        </a:defRPr>
                      </a:lvl8pPr>
                      <a:lvl9pPr marL="3886200" indent="-228600" defTabSz="685800" fontAlgn="base">
                        <a:lnSpc>
                          <a:spcPct val="90000"/>
                        </a:lnSpc>
                        <a:spcBef>
                          <a:spcPts val="375"/>
                        </a:spcBef>
                        <a:spcAft>
                          <a:spcPct val="0"/>
                        </a:spcAft>
                        <a:buFont typeface="Arial" pitchFamily="34" charset="0"/>
                        <a:defRPr sz="1100">
                          <a:solidFill>
                            <a:schemeClr val="tx1"/>
                          </a:solidFill>
                          <a:latin typeface="Calibri"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dirty="0">
                          <a:ln>
                            <a:noFill/>
                          </a:ln>
                          <a:solidFill>
                            <a:srgbClr val="000000"/>
                          </a:solidFill>
                          <a:effectLst/>
                          <a:latin typeface="HelveticaNeueLT Std" panose="020B0604020202020204" pitchFamily="34" charset="0"/>
                        </a:rPr>
                        <a:t>National Rough Sleeping Strategy</a:t>
                      </a: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lvl1pPr defTabSz="685800">
                        <a:lnSpc>
                          <a:spcPct val="90000"/>
                        </a:lnSpc>
                        <a:spcBef>
                          <a:spcPts val="750"/>
                        </a:spcBef>
                        <a:buFont typeface="Arial" pitchFamily="34" charset="0"/>
                        <a:defRPr sz="1900">
                          <a:solidFill>
                            <a:schemeClr val="tx1"/>
                          </a:solidFill>
                          <a:latin typeface="Calibri" pitchFamily="34" charset="0"/>
                        </a:defRPr>
                      </a:lvl1pPr>
                      <a:lvl2pPr marL="742950" indent="-285750" defTabSz="685800">
                        <a:lnSpc>
                          <a:spcPct val="90000"/>
                        </a:lnSpc>
                        <a:spcBef>
                          <a:spcPts val="375"/>
                        </a:spcBef>
                        <a:buFont typeface="Arial" pitchFamily="34" charset="0"/>
                        <a:defRPr sz="1600">
                          <a:solidFill>
                            <a:schemeClr val="tx1"/>
                          </a:solidFill>
                          <a:latin typeface="Calibri" pitchFamily="34" charset="0"/>
                        </a:defRPr>
                      </a:lvl2pPr>
                      <a:lvl3pPr marL="1143000" indent="-228600" defTabSz="685800">
                        <a:lnSpc>
                          <a:spcPct val="90000"/>
                        </a:lnSpc>
                        <a:spcBef>
                          <a:spcPts val="375"/>
                        </a:spcBef>
                        <a:buFont typeface="Arial" pitchFamily="34" charset="0"/>
                        <a:defRPr sz="1300">
                          <a:solidFill>
                            <a:schemeClr val="tx1"/>
                          </a:solidFill>
                          <a:latin typeface="Calibri" pitchFamily="34" charset="0"/>
                        </a:defRPr>
                      </a:lvl3pPr>
                      <a:lvl4pPr marL="1600200" indent="-228600" defTabSz="685800">
                        <a:lnSpc>
                          <a:spcPct val="90000"/>
                        </a:lnSpc>
                        <a:spcBef>
                          <a:spcPts val="375"/>
                        </a:spcBef>
                        <a:buFont typeface="Arial" pitchFamily="34" charset="0"/>
                        <a:defRPr sz="1100">
                          <a:solidFill>
                            <a:schemeClr val="tx1"/>
                          </a:solidFill>
                          <a:latin typeface="Calibri" pitchFamily="34" charset="0"/>
                        </a:defRPr>
                      </a:lvl4pPr>
                      <a:lvl5pPr marL="2057400" indent="-228600" defTabSz="685800">
                        <a:lnSpc>
                          <a:spcPct val="90000"/>
                        </a:lnSpc>
                        <a:spcBef>
                          <a:spcPts val="375"/>
                        </a:spcBef>
                        <a:buFont typeface="Arial" pitchFamily="34" charset="0"/>
                        <a:defRPr sz="1100">
                          <a:solidFill>
                            <a:schemeClr val="tx1"/>
                          </a:solidFill>
                          <a:latin typeface="Calibri" pitchFamily="34" charset="0"/>
                        </a:defRPr>
                      </a:lvl5pPr>
                      <a:lvl6pPr marL="2514600" indent="-228600" defTabSz="685800" fontAlgn="base">
                        <a:lnSpc>
                          <a:spcPct val="90000"/>
                        </a:lnSpc>
                        <a:spcBef>
                          <a:spcPts val="375"/>
                        </a:spcBef>
                        <a:spcAft>
                          <a:spcPct val="0"/>
                        </a:spcAft>
                        <a:buFont typeface="Arial" pitchFamily="34" charset="0"/>
                        <a:defRPr sz="1100">
                          <a:solidFill>
                            <a:schemeClr val="tx1"/>
                          </a:solidFill>
                          <a:latin typeface="Calibri" pitchFamily="34" charset="0"/>
                        </a:defRPr>
                      </a:lvl6pPr>
                      <a:lvl7pPr marL="2971800" indent="-228600" defTabSz="685800" fontAlgn="base">
                        <a:lnSpc>
                          <a:spcPct val="90000"/>
                        </a:lnSpc>
                        <a:spcBef>
                          <a:spcPts val="375"/>
                        </a:spcBef>
                        <a:spcAft>
                          <a:spcPct val="0"/>
                        </a:spcAft>
                        <a:buFont typeface="Arial" pitchFamily="34" charset="0"/>
                        <a:defRPr sz="1100">
                          <a:solidFill>
                            <a:schemeClr val="tx1"/>
                          </a:solidFill>
                          <a:latin typeface="Calibri" pitchFamily="34" charset="0"/>
                        </a:defRPr>
                      </a:lvl7pPr>
                      <a:lvl8pPr marL="3429000" indent="-228600" defTabSz="685800" fontAlgn="base">
                        <a:lnSpc>
                          <a:spcPct val="90000"/>
                        </a:lnSpc>
                        <a:spcBef>
                          <a:spcPts val="375"/>
                        </a:spcBef>
                        <a:spcAft>
                          <a:spcPct val="0"/>
                        </a:spcAft>
                        <a:buFont typeface="Arial" pitchFamily="34" charset="0"/>
                        <a:defRPr sz="1100">
                          <a:solidFill>
                            <a:schemeClr val="tx1"/>
                          </a:solidFill>
                          <a:latin typeface="Calibri" pitchFamily="34" charset="0"/>
                        </a:defRPr>
                      </a:lvl8pPr>
                      <a:lvl9pPr marL="3886200" indent="-228600" defTabSz="685800" fontAlgn="base">
                        <a:lnSpc>
                          <a:spcPct val="90000"/>
                        </a:lnSpc>
                        <a:spcBef>
                          <a:spcPts val="375"/>
                        </a:spcBef>
                        <a:spcAft>
                          <a:spcPct val="0"/>
                        </a:spcAft>
                        <a:buFont typeface="Arial" pitchFamily="34" charset="0"/>
                        <a:defRPr sz="1100">
                          <a:solidFill>
                            <a:schemeClr val="tx1"/>
                          </a:solidFill>
                          <a:latin typeface="Calibri" pitchFamily="34" charset="0"/>
                        </a:defRPr>
                      </a:lvl9p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HelveticaNeueLT Std" panose="020B0604020202020204" pitchFamily="34" charset="0"/>
                          <a:hlinkClick r:id="rId10"/>
                        </a:rPr>
                        <a:t>https://www.gov.uk/government/publications/the-rough-sleeping-strategy</a:t>
                      </a:r>
                      <a:r>
                        <a:rPr kumimoji="0" lang="en-GB" altLang="en-US" sz="1400" b="0" i="0" u="none" strike="noStrike" cap="none" normalizeH="0" baseline="0" dirty="0">
                          <a:ln>
                            <a:noFill/>
                          </a:ln>
                          <a:solidFill>
                            <a:srgbClr val="000000"/>
                          </a:solidFill>
                          <a:effectLst/>
                          <a:latin typeface="HelveticaNeueLT Std" panose="020B0604020202020204" pitchFamily="34" charset="0"/>
                        </a:rPr>
                        <a:t> </a:t>
                      </a: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10005"/>
                  </a:ext>
                </a:extLst>
              </a:tr>
              <a:tr h="362350">
                <a:tc>
                  <a:txBody>
                    <a:body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dirty="0">
                          <a:ln>
                            <a:noFill/>
                          </a:ln>
                          <a:solidFill>
                            <a:srgbClr val="000000"/>
                          </a:solidFill>
                          <a:effectLst/>
                          <a:latin typeface="HelveticaNeueLT Std" panose="020B0604020202020204" pitchFamily="34" charset="0"/>
                        </a:rPr>
                        <a:t>SCIE </a:t>
                      </a: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HelveticaNeueLT Std" panose="020B0604020202020204" pitchFamily="34" charset="0"/>
                          <a:hlinkClick r:id="rId11"/>
                        </a:rPr>
                        <a:t>https://www.scie.org.uk/self-neglect/at-a-glance</a:t>
                      </a:r>
                      <a:r>
                        <a:rPr kumimoji="0" lang="en-GB" altLang="en-US" sz="1400" b="0" i="0" u="none" strike="noStrike" cap="none" normalizeH="0" baseline="0" dirty="0">
                          <a:ln>
                            <a:noFill/>
                          </a:ln>
                          <a:solidFill>
                            <a:srgbClr val="000000"/>
                          </a:solidFill>
                          <a:effectLst/>
                          <a:latin typeface="HelveticaNeueLT Std" panose="020B0604020202020204" pitchFamily="34" charset="0"/>
                        </a:rPr>
                        <a:t> </a:t>
                      </a: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68750867"/>
                  </a:ext>
                </a:extLst>
              </a:tr>
              <a:tr h="527757">
                <a:tc>
                  <a:txBody>
                    <a:body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GB" altLang="en-US" sz="1400" b="1" i="0" u="none" strike="noStrike" cap="none" normalizeH="0" baseline="0" dirty="0">
                          <a:ln>
                            <a:noFill/>
                          </a:ln>
                          <a:solidFill>
                            <a:srgbClr val="000000"/>
                          </a:solidFill>
                          <a:effectLst/>
                          <a:latin typeface="HelveticaNeueLT Std" panose="020B0604020202020204" pitchFamily="34" charset="0"/>
                        </a:rPr>
                        <a:t>Healthy London</a:t>
                      </a: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tc>
                  <a:txBody>
                    <a:bodyPr/>
                    <a:lstStyle/>
                    <a:p>
                      <a:pPr marL="0" marR="0" lvl="0" indent="0" algn="l" defTabSz="6858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HelveticaNeueLT Std" panose="020B0604020202020204" pitchFamily="34" charset="0"/>
                          <a:hlinkClick r:id="rId12"/>
                        </a:rPr>
                        <a:t>https://www.healthylondon.org/wp-content/uploads/2018/01/April-2019-Revised-Commissioning-Guidance.pdf</a:t>
                      </a:r>
                      <a:r>
                        <a:rPr kumimoji="0" lang="en-GB" altLang="en-US" sz="1400" b="0" i="0" u="none" strike="noStrike" cap="none" normalizeH="0" baseline="0" dirty="0">
                          <a:ln>
                            <a:noFill/>
                          </a:ln>
                          <a:solidFill>
                            <a:srgbClr val="000000"/>
                          </a:solidFill>
                          <a:effectLst/>
                          <a:latin typeface="HelveticaNeueLT Std" panose="020B0604020202020204" pitchFamily="34" charset="0"/>
                        </a:rPr>
                        <a:t> </a:t>
                      </a:r>
                    </a:p>
                    <a:p>
                      <a:pPr marL="0" marR="0" lvl="0" indent="0" algn="l" defTabSz="685800" rtl="0" eaLnBrk="1" fontAlgn="base" latinLnBrk="0" hangingPunct="1">
                        <a:lnSpc>
                          <a:spcPct val="100000"/>
                        </a:lnSpc>
                        <a:spcBef>
                          <a:spcPct val="0"/>
                        </a:spcBef>
                        <a:spcAft>
                          <a:spcPct val="0"/>
                        </a:spcAft>
                        <a:buClrTx/>
                        <a:buSzTx/>
                        <a:buFontTx/>
                        <a:buNone/>
                        <a:tabLst/>
                      </a:pPr>
                      <a:endParaRPr kumimoji="0" lang="en-GB" altLang="en-US" sz="1400" b="0" i="0" u="none" strike="noStrike" cap="none" normalizeH="0" baseline="0" dirty="0">
                        <a:ln>
                          <a:noFill/>
                        </a:ln>
                        <a:solidFill>
                          <a:srgbClr val="000000"/>
                        </a:solidFill>
                        <a:effectLst/>
                        <a:latin typeface="HelveticaNeueLT Std" panose="020B0604020202020204" pitchFamily="34" charset="0"/>
                      </a:endParaRPr>
                    </a:p>
                    <a:p>
                      <a:pPr marL="0" marR="0" lvl="0" indent="0" algn="l" defTabSz="685800" rtl="0" eaLnBrk="1" fontAlgn="base" latinLnBrk="0" hangingPunct="1">
                        <a:lnSpc>
                          <a:spcPct val="100000"/>
                        </a:lnSpc>
                        <a:spcBef>
                          <a:spcPct val="0"/>
                        </a:spcBef>
                        <a:spcAft>
                          <a:spcPct val="0"/>
                        </a:spcAft>
                        <a:buClrTx/>
                        <a:buSzTx/>
                        <a:buFontTx/>
                        <a:buNone/>
                        <a:tabLst/>
                      </a:pPr>
                      <a:r>
                        <a:rPr kumimoji="0" lang="en-GB" altLang="en-US" sz="1400" b="0" i="0" u="none" strike="noStrike" cap="none" normalizeH="0" baseline="0" dirty="0">
                          <a:ln>
                            <a:noFill/>
                          </a:ln>
                          <a:solidFill>
                            <a:srgbClr val="000000"/>
                          </a:solidFill>
                          <a:effectLst/>
                          <a:latin typeface="HelveticaNeueLT Std" panose="020B0604020202020204" pitchFamily="34" charset="0"/>
                          <a:hlinkClick r:id="rId13"/>
                        </a:rPr>
                        <a:t>https://www.gov.uk/government/publications/homelessness-applying-all-our-health/homelessness-applying-all-our-health</a:t>
                      </a:r>
                      <a:r>
                        <a:rPr kumimoji="0" lang="en-GB" altLang="en-US" sz="1400" b="0" i="0" u="none" strike="noStrike" cap="none" normalizeH="0" baseline="0" dirty="0">
                          <a:ln>
                            <a:noFill/>
                          </a:ln>
                          <a:solidFill>
                            <a:srgbClr val="000000"/>
                          </a:solidFill>
                          <a:effectLst/>
                          <a:latin typeface="HelveticaNeueLT Std" panose="020B0604020202020204" pitchFamily="34" charset="0"/>
                        </a:rPr>
                        <a:t> </a:t>
                      </a:r>
                    </a:p>
                  </a:txBody>
                  <a:tcPr marT="45724" marB="45724" horzOverflow="overflow">
                    <a:lnL w="12700" cap="flat" cmpd="sng" algn="ctr">
                      <a:solidFill>
                        <a:schemeClr val="bg1"/>
                      </a:solidFill>
                      <a:prstDash val="solid"/>
                      <a:round/>
                      <a:headEnd type="none" w="med" len="med"/>
                      <a:tailEnd type="none" w="med" len="med"/>
                    </a:lnL>
                    <a:lnR w="12700" cap="flat" cmpd="sng" algn="ctr">
                      <a:solidFill>
                        <a:schemeClr val="bg1"/>
                      </a:solidFill>
                      <a:prstDash val="solid"/>
                      <a:round/>
                      <a:headEnd type="none" w="med" len="med"/>
                      <a:tailEnd type="none" w="med" len="med"/>
                    </a:lnR>
                    <a:lnT w="12700" cap="flat" cmpd="sng" algn="ctr">
                      <a:solidFill>
                        <a:schemeClr val="bg1"/>
                      </a:solidFill>
                      <a:prstDash val="solid"/>
                      <a:round/>
                      <a:headEnd type="none" w="med" len="med"/>
                      <a:tailEnd type="none" w="med" len="med"/>
                    </a:lnT>
                    <a:lnB w="12700" cap="flat" cmpd="sng" algn="ctr">
                      <a:solidFill>
                        <a:schemeClr val="bg1"/>
                      </a:solidFill>
                      <a:prstDash val="solid"/>
                      <a:round/>
                      <a:headEnd type="none" w="med" len="med"/>
                      <a:tailEnd type="none" w="med" len="med"/>
                    </a:lnB>
                    <a:lnTlToBr>
                      <a:noFill/>
                    </a:lnTlToBr>
                    <a:lnBlToTr>
                      <a:noFill/>
                    </a:lnBlToTr>
                    <a:solidFill>
                      <a:schemeClr val="bg1">
                        <a:lumMod val="95000"/>
                      </a:schemeClr>
                    </a:solidFill>
                  </a:tcPr>
                </a:tc>
                <a:extLst>
                  <a:ext uri="{0D108BD9-81ED-4DB2-BD59-A6C34878D82A}">
                    <a16:rowId xmlns:a16="http://schemas.microsoft.com/office/drawing/2014/main" val="2323163524"/>
                  </a:ext>
                </a:extLst>
              </a:tr>
            </a:tbl>
          </a:graphicData>
        </a:graphic>
      </p:graphicFrame>
    </p:spTree>
    <p:extLst>
      <p:ext uri="{BB962C8B-B14F-4D97-AF65-F5344CB8AC3E}">
        <p14:creationId xmlns:p14="http://schemas.microsoft.com/office/powerpoint/2010/main" val="31322834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1" name="Rectangle 10">
            <a:extLst>
              <a:ext uri="{FF2B5EF4-FFF2-40B4-BE49-F238E27FC236}">
                <a16:creationId xmlns:a16="http://schemas.microsoft.com/office/drawing/2014/main" id="{23962611-DFD5-4092-AAFD-559E3DFCE2C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6616" y="0"/>
            <a:ext cx="8182719" cy="6858000"/>
          </a:xfrm>
          <a:prstGeom prst="rect">
            <a:avLst/>
          </a:prstGeom>
          <a:gradFill>
            <a:gsLst>
              <a:gs pos="0">
                <a:schemeClr val="accent1">
                  <a:lumMod val="90000"/>
                </a:schemeClr>
              </a:gs>
              <a:gs pos="25000">
                <a:schemeClr val="accent1">
                  <a:lumMod val="90000"/>
                </a:schemeClr>
              </a:gs>
              <a:gs pos="94000">
                <a:schemeClr val="bg2">
                  <a:lumMod val="25000"/>
                </a:schemeClr>
              </a:gs>
              <a:gs pos="100000">
                <a:schemeClr val="bg2">
                  <a:lumMod val="25000"/>
                </a:schemeClr>
              </a:gs>
            </a:gsLst>
            <a:lin ang="4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3" name="Picture 12">
            <a:extLst>
              <a:ext uri="{FF2B5EF4-FFF2-40B4-BE49-F238E27FC236}">
                <a16:creationId xmlns:a16="http://schemas.microsoft.com/office/drawing/2014/main" id="{2270F1FA-0425-408F-9861-80BF5AFB276D}"/>
              </a:ext>
              <a:ext uri="{C183D7F6-B498-43B3-948B-1728B52AA6E4}">
                <adec:decorative xmlns:adec="http://schemas.microsoft.com/office/drawing/2017/decorative" val="1"/>
              </a:ext>
            </a:extLst>
          </p:cNvPr>
          <p:cNvPicPr>
            <a:picLocks noGrp="1" noRot="1" noChangeAspect="1" noMove="1" noResize="1" noEditPoints="1" noAdjustHandles="1" noChangeArrowheads="1" noChangeShapeType="1" noCrop="1"/>
          </p:cNvPicPr>
          <p:nvPr>
            <p:extLst>
              <p:ext uri="{386F3935-93C4-4BCD-93E2-E3B085C9AB24}">
                <p16:designElem xmlns:p16="http://schemas.microsoft.com/office/powerpoint/2015/main" val="1"/>
              </p:ext>
            </p:extLst>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itle 4">
            <a:extLst>
              <a:ext uri="{FF2B5EF4-FFF2-40B4-BE49-F238E27FC236}">
                <a16:creationId xmlns:a16="http://schemas.microsoft.com/office/drawing/2014/main" id="{1904BB2F-D298-4428-A1B6-16DE359D3B35}"/>
              </a:ext>
            </a:extLst>
          </p:cNvPr>
          <p:cNvSpPr>
            <a:spLocks noGrp="1"/>
          </p:cNvSpPr>
          <p:nvPr>
            <p:ph type="ctrTitle"/>
          </p:nvPr>
        </p:nvSpPr>
        <p:spPr>
          <a:xfrm>
            <a:off x="2284026" y="2043664"/>
            <a:ext cx="4578895" cy="1747286"/>
          </a:xfrm>
        </p:spPr>
        <p:txBody>
          <a:bodyPr>
            <a:normAutofit/>
          </a:bodyPr>
          <a:lstStyle/>
          <a:p>
            <a:r>
              <a:rPr lang="en-GB" sz="4500" dirty="0">
                <a:solidFill>
                  <a:srgbClr val="FFFFFF"/>
                </a:solidFill>
                <a:latin typeface="HelveticaNeueLT Std" panose="020B0604020202020204" pitchFamily="34" charset="0"/>
              </a:rPr>
              <a:t>Recap of Part 1</a:t>
            </a:r>
          </a:p>
        </p:txBody>
      </p:sp>
      <p:sp>
        <p:nvSpPr>
          <p:cNvPr id="4" name="Slide Number Placeholder 3">
            <a:extLst>
              <a:ext uri="{FF2B5EF4-FFF2-40B4-BE49-F238E27FC236}">
                <a16:creationId xmlns:a16="http://schemas.microsoft.com/office/drawing/2014/main" id="{235AA33E-6A80-421E-9590-658681FEBC0D}"/>
              </a:ext>
            </a:extLst>
          </p:cNvPr>
          <p:cNvSpPr>
            <a:spLocks noGrp="1"/>
          </p:cNvSpPr>
          <p:nvPr>
            <p:ph type="sldNum" sz="quarter" idx="12"/>
          </p:nvPr>
        </p:nvSpPr>
        <p:spPr>
          <a:xfrm>
            <a:off x="8119447" y="6223702"/>
            <a:ext cx="428046" cy="314067"/>
          </a:xfrm>
        </p:spPr>
        <p:txBody>
          <a:bodyPr>
            <a:normAutofit/>
          </a:bodyPr>
          <a:lstStyle/>
          <a:p>
            <a:pPr>
              <a:spcAft>
                <a:spcPts val="600"/>
              </a:spcAft>
            </a:pPr>
            <a:fld id="{0389A859-B0E6-4D65-AF46-0B695FABE427}" type="slidenum">
              <a:rPr lang="en-GB" sz="900">
                <a:solidFill>
                  <a:srgbClr val="898989"/>
                </a:solidFill>
              </a:rPr>
              <a:pPr>
                <a:spcAft>
                  <a:spcPts val="600"/>
                </a:spcAft>
              </a:pPr>
              <a:t>3</a:t>
            </a:fld>
            <a:endParaRPr lang="en-GB" sz="900">
              <a:solidFill>
                <a:srgbClr val="898989"/>
              </a:solidFill>
            </a:endParaRPr>
          </a:p>
        </p:txBody>
      </p:sp>
    </p:spTree>
    <p:extLst>
      <p:ext uri="{BB962C8B-B14F-4D97-AF65-F5344CB8AC3E}">
        <p14:creationId xmlns:p14="http://schemas.microsoft.com/office/powerpoint/2010/main" val="30596735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26" name="Rectangle 25">
            <a:extLst>
              <a:ext uri="{FF2B5EF4-FFF2-40B4-BE49-F238E27FC236}">
                <a16:creationId xmlns:a16="http://schemas.microsoft.com/office/drawing/2014/main" id="{EC7FF834-B204-4967-8D47-8BB36EAF0EF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
            <a:ext cx="9144000" cy="685800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8" name="Rectangle 27">
            <a:extLst>
              <a:ext uri="{FF2B5EF4-FFF2-40B4-BE49-F238E27FC236}">
                <a16:creationId xmlns:a16="http://schemas.microsoft.com/office/drawing/2014/main" id="{F780A22D-61EA-43E3-BD94-3E39CF90216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918509"/>
            <a:ext cx="9144000" cy="1939491"/>
          </a:xfrm>
          <a:prstGeom prst="rect">
            <a:avLst/>
          </a:prstGeom>
          <a:solidFill>
            <a:schemeClr val="tx1">
              <a:lumMod val="75000"/>
              <a:lumOff val="2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srgbClr val="FFFFFF"/>
              </a:solidFill>
              <a:effectLst/>
              <a:uLnTx/>
              <a:uFillTx/>
              <a:latin typeface="Gill Sans MT" panose="020B0502020104020203"/>
              <a:ea typeface="+mn-ea"/>
              <a:cs typeface="+mn-cs"/>
            </a:endParaRPr>
          </a:p>
        </p:txBody>
      </p:sp>
      <p:sp>
        <p:nvSpPr>
          <p:cNvPr id="2" name="Title 1">
            <a:extLst>
              <a:ext uri="{FF2B5EF4-FFF2-40B4-BE49-F238E27FC236}">
                <a16:creationId xmlns:a16="http://schemas.microsoft.com/office/drawing/2014/main" id="{0E207FEB-3A49-47EC-860A-EDDEC1EC04FA}"/>
              </a:ext>
            </a:extLst>
          </p:cNvPr>
          <p:cNvSpPr>
            <a:spLocks noGrp="1"/>
          </p:cNvSpPr>
          <p:nvPr>
            <p:ph type="title"/>
          </p:nvPr>
        </p:nvSpPr>
        <p:spPr>
          <a:xfrm>
            <a:off x="1516224" y="5447531"/>
            <a:ext cx="6111551" cy="1069270"/>
          </a:xfrm>
          <a:solidFill>
            <a:srgbClr val="FFFFFF"/>
          </a:solidFill>
          <a:ln w="31750" cap="sq">
            <a:solidFill>
              <a:srgbClr val="5E5E52"/>
            </a:solidFill>
            <a:miter lim="800000"/>
          </a:ln>
        </p:spPr>
        <p:txBody>
          <a:bodyPr vert="horz" lIns="91440" tIns="45720" rIns="91440" bIns="45720" rtlCol="0">
            <a:normAutofit/>
          </a:bodyPr>
          <a:lstStyle/>
          <a:p>
            <a:pPr algn="ctr"/>
            <a:r>
              <a:rPr lang="en-US" sz="3100" kern="1200" dirty="0">
                <a:solidFill>
                  <a:srgbClr val="262626"/>
                </a:solidFill>
                <a:latin typeface="HelveticaNeueLT Std" panose="020B0604020202020204" pitchFamily="34" charset="0"/>
              </a:rPr>
              <a:t>Factors that Influence </a:t>
            </a:r>
            <a:r>
              <a:rPr lang="en-US" sz="3100" dirty="0">
                <a:solidFill>
                  <a:srgbClr val="262626"/>
                </a:solidFill>
                <a:latin typeface="HelveticaNeueLT Std" panose="020B0604020202020204" pitchFamily="34" charset="0"/>
              </a:rPr>
              <a:t>H</a:t>
            </a:r>
            <a:r>
              <a:rPr lang="en-US" sz="3100" kern="1200" dirty="0">
                <a:solidFill>
                  <a:srgbClr val="262626"/>
                </a:solidFill>
                <a:latin typeface="HelveticaNeueLT Std" panose="020B0604020202020204" pitchFamily="34" charset="0"/>
              </a:rPr>
              <a:t>omelessness</a:t>
            </a:r>
          </a:p>
        </p:txBody>
      </p:sp>
      <p:graphicFrame>
        <p:nvGraphicFramePr>
          <p:cNvPr id="3" name="Diagram 2">
            <a:extLst>
              <a:ext uri="{FF2B5EF4-FFF2-40B4-BE49-F238E27FC236}">
                <a16:creationId xmlns:a16="http://schemas.microsoft.com/office/drawing/2014/main" id="{FFE9DAF5-7436-4119-83A4-3758598DB524}"/>
              </a:ext>
            </a:extLst>
          </p:cNvPr>
          <p:cNvGraphicFramePr/>
          <p:nvPr/>
        </p:nvGraphicFramePr>
        <p:xfrm>
          <a:off x="1607948" y="1340769"/>
          <a:ext cx="5864088" cy="357774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5" name="Rectangle 4">
            <a:extLst>
              <a:ext uri="{FF2B5EF4-FFF2-40B4-BE49-F238E27FC236}">
                <a16:creationId xmlns:a16="http://schemas.microsoft.com/office/drawing/2014/main" id="{4F91074B-CAB3-43A9-A491-4A6ECAC86110}"/>
              </a:ext>
            </a:extLst>
          </p:cNvPr>
          <p:cNvSpPr/>
          <p:nvPr/>
        </p:nvSpPr>
        <p:spPr>
          <a:xfrm>
            <a:off x="251520" y="1583828"/>
            <a:ext cx="1584176" cy="2664296"/>
          </a:xfrm>
          <a:prstGeom prst="rect">
            <a:avLst/>
          </a:prstGeom>
          <a:solidFill>
            <a:schemeClr val="accent5">
              <a:lumMod val="40000"/>
              <a:lumOff val="60000"/>
            </a:schemeClr>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marR="0" lvl="0" indent="-92075"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white"/>
                </a:solidFill>
                <a:effectLst/>
                <a:uLnTx/>
                <a:uFillTx/>
                <a:latin typeface="Calibri" panose="020F0502020204030204"/>
                <a:ea typeface="+mn-ea"/>
                <a:cs typeface="+mn-cs"/>
              </a:rPr>
              <a:t>- </a:t>
            </a:r>
            <a:r>
              <a:rPr kumimoji="0" lang="en-GB" sz="1600" b="1" i="0" u="none" strike="noStrike" kern="1200" cap="none" spc="0" normalizeH="0" baseline="0" noProof="0" dirty="0">
                <a:ln>
                  <a:noFill/>
                </a:ln>
                <a:solidFill>
                  <a:prstClr val="white"/>
                </a:solidFill>
                <a:effectLst/>
                <a:uLnTx/>
                <a:uFillTx/>
                <a:latin typeface="Calibri" panose="020F0502020204030204"/>
                <a:ea typeface="+mn-ea"/>
                <a:cs typeface="+mn-cs"/>
              </a:rPr>
              <a:t>Health</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uLnTx/>
                <a:uFillTx/>
                <a:latin typeface="Calibri" panose="020F0502020204030204"/>
                <a:ea typeface="+mn-ea"/>
                <a:cs typeface="+mn-cs"/>
              </a:rPr>
              <a:t>- Family support</a:t>
            </a:r>
          </a:p>
          <a:p>
            <a:pPr marL="92075" marR="0" lvl="0" indent="-92075" algn="l" defTabSz="914400" rtl="0" eaLnBrk="1" fontAlgn="auto" latinLnBrk="0" hangingPunct="1">
              <a:lnSpc>
                <a:spcPct val="100000"/>
              </a:lnSpc>
              <a:spcBef>
                <a:spcPts val="0"/>
              </a:spcBef>
              <a:spcAft>
                <a:spcPts val="0"/>
              </a:spcAft>
              <a:buClrTx/>
              <a:buSzTx/>
              <a:buFontTx/>
              <a:buNone/>
              <a:tabLst/>
              <a:defRPr/>
            </a:pPr>
            <a:r>
              <a:rPr kumimoji="0" lang="en-GB" sz="1600" b="1" i="0" u="none" strike="noStrike" kern="1200" cap="none" spc="0" normalizeH="0" baseline="0" noProof="0" dirty="0">
                <a:ln>
                  <a:noFill/>
                </a:ln>
                <a:solidFill>
                  <a:prstClr val="white"/>
                </a:solidFill>
                <a:effectLst/>
                <a:uLnTx/>
                <a:uFillTx/>
                <a:latin typeface="Calibri" panose="020F0502020204030204"/>
                <a:ea typeface="+mn-ea"/>
                <a:cs typeface="+mn-cs"/>
              </a:rPr>
              <a:t>- Trauma or violence</a:t>
            </a:r>
          </a:p>
          <a:p>
            <a:pPr marL="92075" marR="0" lvl="0" indent="-92075" algn="l" defTabSz="914400" rtl="0" eaLnBrk="1" fontAlgn="auto" latinLnBrk="0" hangingPunct="1">
              <a:lnSpc>
                <a:spcPct val="100000"/>
              </a:lnSpc>
              <a:spcBef>
                <a:spcPts val="0"/>
              </a:spcBef>
              <a:spcAft>
                <a:spcPts val="0"/>
              </a:spcAft>
              <a:buClrTx/>
              <a:buSzTx/>
              <a:buFontTx/>
              <a:buChar char="-"/>
              <a:tabLst/>
              <a:defRPr/>
            </a:pPr>
            <a:r>
              <a:rPr kumimoji="0" lang="en-GB" sz="1600" b="1" i="0" u="none" strike="noStrike" kern="1200" cap="none" spc="0" normalizeH="0" baseline="0" noProof="0" dirty="0">
                <a:ln>
                  <a:noFill/>
                </a:ln>
                <a:solidFill>
                  <a:prstClr val="white"/>
                </a:solidFill>
                <a:effectLst/>
                <a:uLnTx/>
                <a:uFillTx/>
                <a:latin typeface="Calibri" panose="020F0502020204030204"/>
                <a:ea typeface="+mn-ea"/>
                <a:cs typeface="+mn-cs"/>
              </a:rPr>
              <a:t>Bereavement</a:t>
            </a:r>
          </a:p>
          <a:p>
            <a:pPr marL="92075" marR="0" lvl="0" indent="-92075" algn="l" defTabSz="914400" rtl="0" eaLnBrk="1" fontAlgn="auto" latinLnBrk="0" hangingPunct="1">
              <a:lnSpc>
                <a:spcPct val="100000"/>
              </a:lnSpc>
              <a:spcBef>
                <a:spcPts val="0"/>
              </a:spcBef>
              <a:spcAft>
                <a:spcPts val="0"/>
              </a:spcAft>
              <a:buClrTx/>
              <a:buSzTx/>
              <a:buFontTx/>
              <a:buChar char="-"/>
              <a:tabLst/>
              <a:defRPr/>
            </a:pPr>
            <a:r>
              <a:rPr kumimoji="0" lang="en-GB" sz="1600" b="1" i="0" u="none" strike="noStrike" kern="1200" cap="none" spc="0" normalizeH="0" baseline="0" noProof="0" dirty="0">
                <a:ln>
                  <a:noFill/>
                </a:ln>
                <a:solidFill>
                  <a:prstClr val="white"/>
                </a:solidFill>
                <a:effectLst/>
                <a:uLnTx/>
                <a:uFillTx/>
                <a:latin typeface="Calibri" panose="020F0502020204030204"/>
                <a:ea typeface="+mn-ea"/>
                <a:cs typeface="+mn-cs"/>
              </a:rPr>
              <a:t>Loss of employment</a:t>
            </a:r>
          </a:p>
          <a:p>
            <a:pPr marL="92075" marR="0" lvl="0" indent="-92075" algn="l" defTabSz="914400" rtl="0" eaLnBrk="1" fontAlgn="auto" latinLnBrk="0" hangingPunct="1">
              <a:lnSpc>
                <a:spcPct val="100000"/>
              </a:lnSpc>
              <a:spcBef>
                <a:spcPts val="0"/>
              </a:spcBef>
              <a:spcAft>
                <a:spcPts val="0"/>
              </a:spcAft>
              <a:buClrTx/>
              <a:buSzTx/>
              <a:buFontTx/>
              <a:buChar char="-"/>
              <a:tabLst/>
              <a:defRPr/>
            </a:pPr>
            <a:r>
              <a:rPr kumimoji="0" lang="en-GB" sz="1600" b="1" i="0" u="none" strike="noStrike" kern="1200" cap="none" spc="0" normalizeH="0" baseline="0" noProof="0" dirty="0">
                <a:ln>
                  <a:noFill/>
                </a:ln>
                <a:solidFill>
                  <a:prstClr val="white"/>
                </a:solidFill>
                <a:effectLst/>
                <a:uLnTx/>
                <a:uFillTx/>
                <a:latin typeface="Calibri" panose="020F0502020204030204"/>
                <a:ea typeface="+mn-ea"/>
                <a:cs typeface="+mn-cs"/>
              </a:rPr>
              <a:t>Eviction</a:t>
            </a:r>
          </a:p>
          <a:p>
            <a:pPr marL="92075" marR="0" lvl="0" indent="-92075" algn="l" defTabSz="914400" rtl="0" eaLnBrk="1" fontAlgn="auto" latinLnBrk="0" hangingPunct="1">
              <a:lnSpc>
                <a:spcPct val="100000"/>
              </a:lnSpc>
              <a:spcBef>
                <a:spcPts val="0"/>
              </a:spcBef>
              <a:spcAft>
                <a:spcPts val="0"/>
              </a:spcAft>
              <a:buClrTx/>
              <a:buSzTx/>
              <a:buFontTx/>
              <a:buChar char="-"/>
              <a:tabLst/>
              <a:defRPr/>
            </a:pPr>
            <a:r>
              <a:rPr kumimoji="0" lang="en-GB" sz="1600" b="1" i="0" u="none" strike="noStrike" kern="1200" cap="none" spc="0" normalizeH="0" baseline="0" noProof="0" dirty="0">
                <a:ln>
                  <a:noFill/>
                </a:ln>
                <a:solidFill>
                  <a:prstClr val="white"/>
                </a:solidFill>
                <a:effectLst/>
                <a:uLnTx/>
                <a:uFillTx/>
                <a:latin typeface="Calibri" panose="020F0502020204030204"/>
                <a:ea typeface="+mn-ea"/>
                <a:cs typeface="+mn-cs"/>
              </a:rPr>
              <a:t>Institutional care</a:t>
            </a:r>
          </a:p>
        </p:txBody>
      </p:sp>
      <p:sp>
        <p:nvSpPr>
          <p:cNvPr id="8" name="Rectangle 7">
            <a:extLst>
              <a:ext uri="{FF2B5EF4-FFF2-40B4-BE49-F238E27FC236}">
                <a16:creationId xmlns:a16="http://schemas.microsoft.com/office/drawing/2014/main" id="{7B8E3471-C2CC-4A39-B9B4-ABC89211DB89}"/>
              </a:ext>
            </a:extLst>
          </p:cNvPr>
          <p:cNvSpPr/>
          <p:nvPr/>
        </p:nvSpPr>
        <p:spPr>
          <a:xfrm>
            <a:off x="7308304" y="1583828"/>
            <a:ext cx="1584176" cy="2664296"/>
          </a:xfrm>
          <a:prstGeom prst="rect">
            <a:avLst/>
          </a:prstGeom>
          <a:solidFill>
            <a:schemeClr val="accent5">
              <a:lumMod val="40000"/>
              <a:lumOff val="60000"/>
            </a:schemeClr>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92075" marR="0" lvl="0" indent="-92075" algn="l" defTabSz="914400" rtl="0" eaLnBrk="1" fontAlgn="auto" latinLnBrk="0" hangingPunct="1">
              <a:lnSpc>
                <a:spcPct val="100000"/>
              </a:lnSpc>
              <a:spcBef>
                <a:spcPts val="0"/>
              </a:spcBef>
              <a:spcAft>
                <a:spcPts val="0"/>
              </a:spcAft>
              <a:buClrTx/>
              <a:buSzTx/>
              <a:buFontTx/>
              <a:buChar char="-"/>
              <a:tabLst/>
              <a:defRPr/>
            </a:pPr>
            <a:r>
              <a:rPr kumimoji="0" lang="en-GB" sz="1600" b="1" i="0" u="none" strike="noStrike" kern="1200" cap="none" spc="0" normalizeH="0" baseline="0" noProof="0" dirty="0">
                <a:ln>
                  <a:noFill/>
                </a:ln>
                <a:solidFill>
                  <a:prstClr val="white"/>
                </a:solidFill>
                <a:effectLst/>
                <a:uLnTx/>
                <a:uFillTx/>
                <a:latin typeface="Calibri" panose="020F0502020204030204"/>
                <a:ea typeface="+mn-ea"/>
                <a:cs typeface="+mn-cs"/>
              </a:rPr>
              <a:t>Welfare support</a:t>
            </a:r>
          </a:p>
          <a:p>
            <a:pPr marL="92075" marR="0" lvl="0" indent="-92075" algn="l" defTabSz="914400" rtl="0" eaLnBrk="1" fontAlgn="auto" latinLnBrk="0" hangingPunct="1">
              <a:lnSpc>
                <a:spcPct val="100000"/>
              </a:lnSpc>
              <a:spcBef>
                <a:spcPts val="0"/>
              </a:spcBef>
              <a:spcAft>
                <a:spcPts val="0"/>
              </a:spcAft>
              <a:buClrTx/>
              <a:buSzTx/>
              <a:buFontTx/>
              <a:buChar char="-"/>
              <a:tabLst/>
              <a:defRPr/>
            </a:pPr>
            <a:r>
              <a:rPr kumimoji="0" lang="en-GB" sz="1600" b="1" i="0" u="none" strike="noStrike" kern="1200" cap="none" spc="0" normalizeH="0" baseline="0" noProof="0" dirty="0">
                <a:ln>
                  <a:noFill/>
                </a:ln>
                <a:solidFill>
                  <a:prstClr val="white"/>
                </a:solidFill>
                <a:effectLst/>
                <a:uLnTx/>
                <a:uFillTx/>
                <a:latin typeface="Calibri" panose="020F0502020204030204"/>
                <a:ea typeface="+mn-ea"/>
                <a:cs typeface="+mn-cs"/>
              </a:rPr>
              <a:t>Housing supply</a:t>
            </a:r>
          </a:p>
          <a:p>
            <a:pPr marL="92075" marR="0" lvl="0" indent="-92075" algn="l" defTabSz="914400" rtl="0" eaLnBrk="1" fontAlgn="auto" latinLnBrk="0" hangingPunct="1">
              <a:lnSpc>
                <a:spcPct val="100000"/>
              </a:lnSpc>
              <a:spcBef>
                <a:spcPts val="0"/>
              </a:spcBef>
              <a:spcAft>
                <a:spcPts val="0"/>
              </a:spcAft>
              <a:buClrTx/>
              <a:buSzTx/>
              <a:buFontTx/>
              <a:buChar char="-"/>
              <a:tabLst/>
              <a:defRPr/>
            </a:pPr>
            <a:r>
              <a:rPr kumimoji="0" lang="en-GB" sz="1600" b="1" i="0" u="none" strike="noStrike" kern="1200" cap="none" spc="0" normalizeH="0" baseline="0" noProof="0" dirty="0">
                <a:ln>
                  <a:noFill/>
                </a:ln>
                <a:solidFill>
                  <a:prstClr val="white"/>
                </a:solidFill>
                <a:effectLst/>
                <a:uLnTx/>
                <a:uFillTx/>
                <a:latin typeface="Calibri" panose="020F0502020204030204"/>
                <a:ea typeface="+mn-ea"/>
                <a:cs typeface="+mn-cs"/>
              </a:rPr>
              <a:t>Immigration policies</a:t>
            </a:r>
          </a:p>
          <a:p>
            <a:pPr marL="92075" marR="0" lvl="0" indent="-92075" algn="l" defTabSz="914400" rtl="0" eaLnBrk="1" fontAlgn="auto" latinLnBrk="0" hangingPunct="1">
              <a:lnSpc>
                <a:spcPct val="100000"/>
              </a:lnSpc>
              <a:spcBef>
                <a:spcPts val="0"/>
              </a:spcBef>
              <a:spcAft>
                <a:spcPts val="0"/>
              </a:spcAft>
              <a:buClrTx/>
              <a:buSzTx/>
              <a:buFontTx/>
              <a:buChar char="-"/>
              <a:tabLst/>
              <a:defRPr/>
            </a:pPr>
            <a:r>
              <a:rPr kumimoji="0" lang="en-GB" sz="1600" b="1" i="0" u="none" strike="noStrike" kern="1200" cap="none" spc="0" normalizeH="0" baseline="0" noProof="0" dirty="0">
                <a:ln>
                  <a:noFill/>
                </a:ln>
                <a:solidFill>
                  <a:prstClr val="white"/>
                </a:solidFill>
                <a:effectLst/>
                <a:uLnTx/>
                <a:uFillTx/>
                <a:latin typeface="Calibri" panose="020F0502020204030204"/>
                <a:ea typeface="+mn-ea"/>
                <a:cs typeface="+mn-cs"/>
              </a:rPr>
              <a:t>Poverty</a:t>
            </a:r>
          </a:p>
          <a:p>
            <a:pPr marL="92075" marR="0" lvl="0" indent="-92075" algn="l" defTabSz="914400" rtl="0" eaLnBrk="1" fontAlgn="auto" latinLnBrk="0" hangingPunct="1">
              <a:lnSpc>
                <a:spcPct val="100000"/>
              </a:lnSpc>
              <a:spcBef>
                <a:spcPts val="0"/>
              </a:spcBef>
              <a:spcAft>
                <a:spcPts val="0"/>
              </a:spcAft>
              <a:buClrTx/>
              <a:buSzTx/>
              <a:buFontTx/>
              <a:buChar char="-"/>
              <a:tabLst/>
              <a:defRPr/>
            </a:pPr>
            <a:r>
              <a:rPr kumimoji="0" lang="en-GB" sz="1600" b="1" i="0" u="none" strike="noStrike" kern="1200" cap="none" spc="0" normalizeH="0" baseline="0" noProof="0" dirty="0">
                <a:ln>
                  <a:noFill/>
                </a:ln>
                <a:solidFill>
                  <a:prstClr val="white"/>
                </a:solidFill>
                <a:effectLst/>
                <a:uLnTx/>
                <a:uFillTx/>
                <a:latin typeface="Calibri" panose="020F0502020204030204"/>
                <a:ea typeface="+mn-ea"/>
                <a:cs typeface="+mn-cs"/>
              </a:rPr>
              <a:t>Social exclusion</a:t>
            </a:r>
          </a:p>
          <a:p>
            <a:pPr marL="92075" marR="0" lvl="0" indent="-92075" algn="l" defTabSz="914400" rtl="0" eaLnBrk="1" fontAlgn="auto" latinLnBrk="0" hangingPunct="1">
              <a:lnSpc>
                <a:spcPct val="100000"/>
              </a:lnSpc>
              <a:spcBef>
                <a:spcPts val="0"/>
              </a:spcBef>
              <a:spcAft>
                <a:spcPts val="0"/>
              </a:spcAft>
              <a:buClrTx/>
              <a:buSzTx/>
              <a:buFontTx/>
              <a:buChar char="-"/>
              <a:tabLst/>
              <a:defRPr/>
            </a:pPr>
            <a:r>
              <a:rPr kumimoji="0" lang="en-GB" sz="1600" b="1" i="0" u="none" strike="noStrike" kern="1200" cap="none" spc="0" normalizeH="0" baseline="0" noProof="0" dirty="0">
                <a:ln>
                  <a:noFill/>
                </a:ln>
                <a:solidFill>
                  <a:prstClr val="white"/>
                </a:solidFill>
                <a:effectLst/>
                <a:uLnTx/>
                <a:uFillTx/>
                <a:latin typeface="Calibri" panose="020F0502020204030204"/>
                <a:ea typeface="+mn-ea"/>
                <a:cs typeface="+mn-cs"/>
              </a:rPr>
              <a:t>Inequality</a:t>
            </a:r>
          </a:p>
        </p:txBody>
      </p:sp>
      <p:sp>
        <p:nvSpPr>
          <p:cNvPr id="10" name="Rectangle 9">
            <a:extLst>
              <a:ext uri="{FF2B5EF4-FFF2-40B4-BE49-F238E27FC236}">
                <a16:creationId xmlns:a16="http://schemas.microsoft.com/office/drawing/2014/main" id="{38FF63BF-A0EB-4AF5-BBF1-555DBEFE567C}"/>
              </a:ext>
            </a:extLst>
          </p:cNvPr>
          <p:cNvSpPr/>
          <p:nvPr/>
        </p:nvSpPr>
        <p:spPr>
          <a:xfrm rot="5400000">
            <a:off x="3937619" y="-949795"/>
            <a:ext cx="1268762" cy="3168352"/>
          </a:xfrm>
          <a:prstGeom prst="rect">
            <a:avLst/>
          </a:prstGeom>
          <a:solidFill>
            <a:schemeClr val="accent5">
              <a:lumMod val="40000"/>
              <a:lumOff val="60000"/>
            </a:schemeClr>
          </a:solidFill>
          <a:ln w="28575">
            <a:solidFill>
              <a:schemeClr val="accent5"/>
            </a:solidFill>
          </a:ln>
        </p:spPr>
        <p:style>
          <a:lnRef idx="2">
            <a:schemeClr val="accent1">
              <a:shade val="50000"/>
            </a:schemeClr>
          </a:lnRef>
          <a:fillRef idx="1">
            <a:schemeClr val="accent1"/>
          </a:fillRef>
          <a:effectRef idx="0">
            <a:schemeClr val="accent1"/>
          </a:effectRef>
          <a:fontRef idx="minor">
            <a:schemeClr val="lt1"/>
          </a:fontRef>
        </p:style>
        <p:txBody>
          <a:bodyPr vert="vert270" rtlCol="0" anchor="ctr"/>
          <a:lstStyle/>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GB" sz="1600" b="1" i="0" u="none" strike="noStrike" kern="1200" cap="none" spc="0" normalizeH="0" baseline="0" noProof="0" dirty="0">
                <a:ln>
                  <a:noFill/>
                </a:ln>
                <a:solidFill>
                  <a:prstClr val="white"/>
                </a:solidFill>
                <a:effectLst/>
                <a:uLnTx/>
                <a:uFillTx/>
                <a:latin typeface="Calibri" panose="020F0502020204030204"/>
                <a:ea typeface="+mn-ea"/>
                <a:cs typeface="+mn-cs"/>
              </a:rPr>
              <a:t>Landlord licensing</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GB" sz="1600" b="1" i="0" u="none" strike="noStrike" kern="1200" cap="none" spc="0" normalizeH="0" baseline="0" noProof="0" dirty="0">
                <a:ln>
                  <a:noFill/>
                </a:ln>
                <a:solidFill>
                  <a:prstClr val="white"/>
                </a:solidFill>
                <a:effectLst/>
                <a:uLnTx/>
                <a:uFillTx/>
                <a:latin typeface="Calibri" panose="020F0502020204030204"/>
                <a:ea typeface="+mn-ea"/>
                <a:cs typeface="+mn-cs"/>
              </a:rPr>
              <a:t>Availability of services</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GB" sz="1600" b="1" i="0" u="none" strike="noStrike" kern="1200" cap="none" spc="0" normalizeH="0" baseline="0" noProof="0" dirty="0">
                <a:ln>
                  <a:noFill/>
                </a:ln>
                <a:solidFill>
                  <a:prstClr val="white"/>
                </a:solidFill>
                <a:effectLst/>
                <a:uLnTx/>
                <a:uFillTx/>
                <a:latin typeface="Calibri" panose="020F0502020204030204"/>
                <a:ea typeface="+mn-ea"/>
                <a:cs typeface="+mn-cs"/>
              </a:rPr>
              <a:t>Housing allocations policies</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GB" sz="1600" b="1" i="0" u="none" strike="noStrike" kern="1200" cap="none" spc="0" normalizeH="0" baseline="0" noProof="0" dirty="0">
                <a:ln>
                  <a:noFill/>
                </a:ln>
                <a:solidFill>
                  <a:prstClr val="white"/>
                </a:solidFill>
                <a:effectLst/>
                <a:uLnTx/>
                <a:uFillTx/>
                <a:latin typeface="Calibri" panose="020F0502020204030204"/>
                <a:ea typeface="+mn-ea"/>
                <a:cs typeface="+mn-cs"/>
              </a:rPr>
              <a:t>Supported housing and hostels</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GB" sz="1600" b="1" i="0" u="none" strike="noStrike" kern="1200" cap="none" spc="0" normalizeH="0" baseline="0" noProof="0" dirty="0">
                <a:ln>
                  <a:noFill/>
                </a:ln>
                <a:solidFill>
                  <a:prstClr val="white"/>
                </a:solidFill>
                <a:effectLst/>
                <a:uLnTx/>
                <a:uFillTx/>
                <a:latin typeface="Calibri" panose="020F0502020204030204"/>
                <a:ea typeface="+mn-ea"/>
                <a:cs typeface="+mn-cs"/>
              </a:rPr>
              <a:t>Local policing approach</a:t>
            </a:r>
          </a:p>
        </p:txBody>
      </p:sp>
    </p:spTree>
    <p:extLst>
      <p:ext uri="{BB962C8B-B14F-4D97-AF65-F5344CB8AC3E}">
        <p14:creationId xmlns:p14="http://schemas.microsoft.com/office/powerpoint/2010/main" val="16143506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10"/>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8"/>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8" grpId="0" animBg="1"/>
      <p:bldP spid="10"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D68F2A2-6BE9-4774-A3B6-2041601DBAF5}"/>
              </a:ext>
            </a:extLst>
          </p:cNvPr>
          <p:cNvSpPr>
            <a:spLocks noGrp="1"/>
          </p:cNvSpPr>
          <p:nvPr>
            <p:ph type="title"/>
          </p:nvPr>
        </p:nvSpPr>
        <p:spPr>
          <a:xfrm>
            <a:off x="323528" y="188640"/>
            <a:ext cx="8496944" cy="1052736"/>
          </a:xfrm>
        </p:spPr>
        <p:txBody>
          <a:bodyPr>
            <a:normAutofit/>
          </a:bodyPr>
          <a:lstStyle/>
          <a:p>
            <a:r>
              <a:rPr lang="en-GB" sz="3500" dirty="0">
                <a:latin typeface="HelveticaNeueLT Std" panose="020B0604020202020204" pitchFamily="34" charset="0"/>
              </a:rPr>
              <a:t>ACE’s &amp; Trauma</a:t>
            </a:r>
          </a:p>
        </p:txBody>
      </p:sp>
      <p:sp>
        <p:nvSpPr>
          <p:cNvPr id="3" name="Content Placeholder 2">
            <a:extLst>
              <a:ext uri="{FF2B5EF4-FFF2-40B4-BE49-F238E27FC236}">
                <a16:creationId xmlns:a16="http://schemas.microsoft.com/office/drawing/2014/main" id="{40260ACE-5366-4AFC-A33B-0EBCC3743D4D}"/>
              </a:ext>
            </a:extLst>
          </p:cNvPr>
          <p:cNvSpPr>
            <a:spLocks noGrp="1"/>
          </p:cNvSpPr>
          <p:nvPr>
            <p:ph idx="1"/>
          </p:nvPr>
        </p:nvSpPr>
        <p:spPr>
          <a:xfrm>
            <a:off x="4572000" y="1124744"/>
            <a:ext cx="4142640" cy="2929007"/>
          </a:xfrm>
          <a:ln w="19050">
            <a:solidFill>
              <a:schemeClr val="accent1"/>
            </a:solidFill>
            <a:prstDash val="dash"/>
          </a:ln>
        </p:spPr>
        <p:txBody>
          <a:bodyPr>
            <a:noAutofit/>
          </a:bodyPr>
          <a:lstStyle/>
          <a:p>
            <a:pPr>
              <a:defRPr/>
            </a:pPr>
            <a:r>
              <a:rPr lang="en-US" sz="1600" dirty="0">
                <a:latin typeface="HelveticaNeueLT Std" panose="020B0604020202020204" pitchFamily="34" charset="0"/>
              </a:rPr>
              <a:t>Trauma refers to intense and overwhelming experiences that involve serious loss, threat or harm to a person’s physical and/or emotional well being.</a:t>
            </a:r>
          </a:p>
          <a:p>
            <a:pPr>
              <a:defRPr/>
            </a:pPr>
            <a:r>
              <a:rPr lang="en-US" sz="1600" dirty="0">
                <a:latin typeface="HelveticaNeueLT Std" panose="020B0604020202020204" pitchFamily="34" charset="0"/>
              </a:rPr>
              <a:t>Trauma may occur at any time in a person’ life in a single traumatic event or repeated over many years.</a:t>
            </a:r>
          </a:p>
          <a:p>
            <a:pPr>
              <a:defRPr/>
            </a:pPr>
            <a:r>
              <a:rPr lang="en-US" sz="1600" dirty="0">
                <a:latin typeface="HelveticaNeueLT Std" panose="020B0604020202020204" pitchFamily="34" charset="0"/>
              </a:rPr>
              <a:t>Trauma experiences often overwhelm a persons coping resources. This often leads to the development of new coping mechanisms. </a:t>
            </a:r>
          </a:p>
        </p:txBody>
      </p:sp>
      <p:sp>
        <p:nvSpPr>
          <p:cNvPr id="4" name="TextBox 3">
            <a:extLst>
              <a:ext uri="{FF2B5EF4-FFF2-40B4-BE49-F238E27FC236}">
                <a16:creationId xmlns:a16="http://schemas.microsoft.com/office/drawing/2014/main" id="{8414023F-0D40-4C62-928C-B05C0F200B52}"/>
              </a:ext>
            </a:extLst>
          </p:cNvPr>
          <p:cNvSpPr txBox="1"/>
          <p:nvPr/>
        </p:nvSpPr>
        <p:spPr>
          <a:xfrm>
            <a:off x="429360" y="1124744"/>
            <a:ext cx="3767504" cy="2929007"/>
          </a:xfrm>
          <a:prstGeom prst="rect">
            <a:avLst/>
          </a:prstGeom>
          <a:noFill/>
          <a:ln w="19050">
            <a:solidFill>
              <a:schemeClr val="accent2"/>
            </a:solidFill>
            <a:prstDash val="dash"/>
          </a:ln>
        </p:spPr>
        <p:txBody>
          <a:bodyPr wrap="square" rtlCol="0">
            <a:spAutoFit/>
          </a:bodyPr>
          <a:lstStyle/>
          <a:p>
            <a:pPr marL="0" marR="0" lvl="0" indent="0" algn="l" defTabSz="914400" rtl="0" eaLnBrk="1" fontAlgn="auto" latinLnBrk="0" hangingPunct="1">
              <a:lnSpc>
                <a:spcPct val="100000"/>
              </a:lnSpc>
              <a:spcBef>
                <a:spcPts val="0"/>
              </a:spcBef>
              <a:spcAft>
                <a:spcPts val="100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HelveticaNeueLT Std" panose="020B0604020202020204" pitchFamily="34" charset="0"/>
                <a:ea typeface="+mn-ea"/>
                <a:cs typeface="+mn-cs"/>
              </a:rPr>
              <a:t>Adverse Childhood Experiences include;</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HelveticaNeueLT Std" panose="020B0604020202020204" pitchFamily="34" charset="0"/>
                <a:ea typeface="+mn-ea"/>
                <a:cs typeface="+mn-cs"/>
              </a:rPr>
              <a:t>Abuse </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HelveticaNeueLT Std" panose="020B0604020202020204" pitchFamily="34" charset="0"/>
                <a:ea typeface="+mn-ea"/>
                <a:cs typeface="+mn-cs"/>
              </a:rPr>
              <a:t>Neglect and abandonment</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HelveticaNeueLT Std" panose="020B0604020202020204" pitchFamily="34" charset="0"/>
                <a:ea typeface="+mn-ea"/>
                <a:cs typeface="+mn-cs"/>
              </a:rPr>
              <a:t>Loss of a parent/care giver</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HelveticaNeueLT Std" panose="020B0604020202020204" pitchFamily="34" charset="0"/>
                <a:ea typeface="+mn-ea"/>
                <a:cs typeface="+mn-cs"/>
              </a:rPr>
              <a:t>Divorce and separation</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HelveticaNeueLT Std" panose="020B0604020202020204" pitchFamily="34" charset="0"/>
                <a:ea typeface="+mn-ea"/>
                <a:cs typeface="+mn-cs"/>
              </a:rPr>
              <a:t>Parental substance use</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HelveticaNeueLT Std" panose="020B0604020202020204" pitchFamily="34" charset="0"/>
                <a:ea typeface="+mn-ea"/>
                <a:cs typeface="+mn-cs"/>
              </a:rPr>
              <a:t>Parental mental health/trauma</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HelveticaNeueLT Std" panose="020B0604020202020204" pitchFamily="34" charset="0"/>
                <a:ea typeface="+mn-ea"/>
                <a:cs typeface="+mn-cs"/>
              </a:rPr>
              <a:t>Parental imprisonment</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HelveticaNeueLT Std" panose="020B0604020202020204" pitchFamily="34" charset="0"/>
                <a:ea typeface="+mn-ea"/>
                <a:cs typeface="+mn-cs"/>
              </a:rPr>
              <a:t>Homelessness</a:t>
            </a:r>
          </a:p>
          <a:p>
            <a:pPr marL="742950" marR="0" lvl="1"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sz="1600" b="0" i="0" u="none" strike="noStrike" kern="1200" cap="none" spc="0" normalizeH="0" baseline="0" noProof="0" dirty="0">
                <a:ln>
                  <a:noFill/>
                </a:ln>
                <a:solidFill>
                  <a:prstClr val="black"/>
                </a:solidFill>
                <a:effectLst/>
                <a:uLnTx/>
                <a:uFillTx/>
                <a:latin typeface="HelveticaNeueLT Std" panose="020B0604020202020204" pitchFamily="34" charset="0"/>
                <a:ea typeface="+mn-ea"/>
                <a:cs typeface="+mn-cs"/>
              </a:rPr>
              <a:t>Family violence</a:t>
            </a:r>
          </a:p>
        </p:txBody>
      </p:sp>
      <p:sp>
        <p:nvSpPr>
          <p:cNvPr id="5" name="TextBox 4">
            <a:extLst>
              <a:ext uri="{FF2B5EF4-FFF2-40B4-BE49-F238E27FC236}">
                <a16:creationId xmlns:a16="http://schemas.microsoft.com/office/drawing/2014/main" id="{1719BE72-64BE-4429-AE4D-1E5A951EFD5F}"/>
              </a:ext>
            </a:extLst>
          </p:cNvPr>
          <p:cNvSpPr txBox="1"/>
          <p:nvPr/>
        </p:nvSpPr>
        <p:spPr>
          <a:xfrm>
            <a:off x="429360" y="4272677"/>
            <a:ext cx="8270184" cy="2308324"/>
          </a:xfrm>
          <a:prstGeom prst="rect">
            <a:avLst/>
          </a:prstGeom>
          <a:noFill/>
          <a:ln w="19050">
            <a:solidFill>
              <a:schemeClr val="accent6"/>
            </a:solidFill>
          </a:ln>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tabLst/>
              <a:defRPr/>
            </a:pPr>
            <a:r>
              <a:rPr kumimoji="0" lang="en-GB" sz="1600" b="0" i="0" u="none" strike="noStrike" kern="1200" cap="none" spc="0" normalizeH="0" baseline="0" noProof="0" dirty="0">
                <a:ln>
                  <a:noFill/>
                </a:ln>
                <a:solidFill>
                  <a:prstClr val="black"/>
                </a:solidFill>
                <a:effectLst/>
                <a:uLnTx/>
                <a:uFillTx/>
                <a:latin typeface="HelveticaNeueLT Std" panose="020B0604020202020204" pitchFamily="34" charset="0"/>
                <a:ea typeface="+mn-ea"/>
                <a:cs typeface="+mn-cs"/>
              </a:rPr>
              <a:t>Studies show that adults who experienced multiple ACE’s are more likely to:</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GB" sz="1600" b="0" i="0" u="none" strike="noStrike" kern="1200" cap="none" spc="0" normalizeH="0" baseline="0" noProof="0" dirty="0">
                <a:ln>
                  <a:noFill/>
                </a:ln>
                <a:solidFill>
                  <a:prstClr val="black"/>
                </a:solidFill>
                <a:effectLst/>
                <a:uLnTx/>
                <a:uFillTx/>
                <a:latin typeface="HelveticaNeueLT Std" panose="020B0604020202020204" pitchFamily="34" charset="0"/>
                <a:ea typeface="+mn-ea"/>
                <a:cs typeface="+mn-cs"/>
              </a:rPr>
              <a:t>Adopt coping mechanisms with significant health risks, e.g. drug and alcohol misuse, heavy smoking, risky sexual behaviour, self-harm, </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GB" sz="1600" b="0" i="0" u="none" strike="noStrike" kern="1200" cap="none" spc="0" normalizeH="0" baseline="0" noProof="0" dirty="0">
                <a:ln>
                  <a:noFill/>
                </a:ln>
                <a:solidFill>
                  <a:prstClr val="black"/>
                </a:solidFill>
                <a:effectLst/>
                <a:uLnTx/>
                <a:uFillTx/>
                <a:latin typeface="HelveticaNeueLT Std" panose="020B0604020202020204" pitchFamily="34" charset="0"/>
                <a:ea typeface="+mn-ea"/>
                <a:cs typeface="+mn-cs"/>
              </a:rPr>
              <a:t>Experience difficulties managing or regulating emotions and behaviour</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GB" sz="1600" b="0" i="0" u="none" strike="noStrike" kern="1200" cap="none" spc="0" normalizeH="0" baseline="0" noProof="0" dirty="0">
                <a:ln>
                  <a:noFill/>
                </a:ln>
                <a:solidFill>
                  <a:prstClr val="black"/>
                </a:solidFill>
                <a:effectLst/>
                <a:uLnTx/>
                <a:uFillTx/>
                <a:latin typeface="HelveticaNeueLT Std" panose="020B0604020202020204" pitchFamily="34" charset="0"/>
                <a:ea typeface="+mn-ea"/>
                <a:cs typeface="+mn-cs"/>
              </a:rPr>
              <a:t>Die prematurely</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GB" sz="1600" b="0" i="0" u="none" strike="noStrike" kern="1200" cap="none" spc="0" normalizeH="0" baseline="0" noProof="0" dirty="0">
                <a:ln>
                  <a:noFill/>
                </a:ln>
                <a:solidFill>
                  <a:prstClr val="black"/>
                </a:solidFill>
                <a:effectLst/>
                <a:uLnTx/>
                <a:uFillTx/>
                <a:latin typeface="HelveticaNeueLT Std" panose="020B0604020202020204" pitchFamily="34" charset="0"/>
                <a:ea typeface="+mn-ea"/>
                <a:cs typeface="+mn-cs"/>
              </a:rPr>
              <a:t>Experience PTSD symptoms – flashbacks, memory problems, disassociation</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GB" sz="1600" b="0" i="0" u="none" strike="noStrike" kern="1200" cap="none" spc="0" normalizeH="0" baseline="0" noProof="0" dirty="0">
                <a:ln>
                  <a:noFill/>
                </a:ln>
                <a:solidFill>
                  <a:prstClr val="black"/>
                </a:solidFill>
                <a:effectLst/>
                <a:uLnTx/>
                <a:uFillTx/>
                <a:latin typeface="HelveticaNeueLT Std" panose="020B0604020202020204" pitchFamily="34" charset="0"/>
                <a:ea typeface="+mn-ea"/>
                <a:cs typeface="+mn-cs"/>
              </a:rPr>
              <a:t>Struggle to build or maintain relationships</a:t>
            </a:r>
          </a:p>
          <a:p>
            <a:pPr marL="285750" marR="0" lvl="0" indent="-285750" algn="l" defTabSz="914400" rtl="0" eaLnBrk="1" fontAlgn="auto" latinLnBrk="0" hangingPunct="1">
              <a:lnSpc>
                <a:spcPct val="100000"/>
              </a:lnSpc>
              <a:spcBef>
                <a:spcPts val="0"/>
              </a:spcBef>
              <a:spcAft>
                <a:spcPts val="0"/>
              </a:spcAft>
              <a:buClrTx/>
              <a:buSzTx/>
              <a:buFontTx/>
              <a:buChar char="-"/>
              <a:tabLst/>
              <a:defRPr/>
            </a:pPr>
            <a:r>
              <a:rPr kumimoji="0" lang="en-GB" sz="1600" b="0" i="0" u="none" strike="noStrike" kern="1200" cap="none" spc="0" normalizeH="0" baseline="0" noProof="0" dirty="0">
                <a:ln>
                  <a:noFill/>
                </a:ln>
                <a:solidFill>
                  <a:prstClr val="black"/>
                </a:solidFill>
                <a:effectLst/>
                <a:uLnTx/>
                <a:uFillTx/>
                <a:latin typeface="HelveticaNeueLT Std" panose="020B0604020202020204" pitchFamily="34" charset="0"/>
                <a:ea typeface="+mn-ea"/>
                <a:cs typeface="+mn-cs"/>
              </a:rPr>
              <a:t>Experience severe sensitivity and irritability – startle responses, panic, noise, outbursts</a:t>
            </a:r>
          </a:p>
        </p:txBody>
      </p:sp>
    </p:spTree>
    <p:extLst>
      <p:ext uri="{BB962C8B-B14F-4D97-AF65-F5344CB8AC3E}">
        <p14:creationId xmlns:p14="http://schemas.microsoft.com/office/powerpoint/2010/main" val="373652240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8D70B121-56F4-4848-B38B-182089D909F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ltGray">
          <a:xfrm>
            <a:off x="241173" y="320040"/>
            <a:ext cx="8661654" cy="6217920"/>
          </a:xfrm>
          <a:prstGeom prst="rect">
            <a:avLst/>
          </a:prstGeom>
          <a:solidFill>
            <a:schemeClr val="tx1">
              <a:alpha val="8000"/>
            </a:schemeClr>
          </a:solidFill>
          <a:ln w="127000" cap="sq" cmpd="thinThick">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a:ln>
                <a:noFill/>
              </a:ln>
              <a:solidFill>
                <a:prstClr val="white"/>
              </a:solidFill>
              <a:effectLst/>
              <a:uLnTx/>
              <a:uFillTx/>
              <a:latin typeface="Calibri"/>
              <a:ea typeface="+mn-ea"/>
              <a:cs typeface="+mn-cs"/>
            </a:endParaRPr>
          </a:p>
        </p:txBody>
      </p:sp>
      <p:sp>
        <p:nvSpPr>
          <p:cNvPr id="2" name="Title 1">
            <a:extLst>
              <a:ext uri="{FF2B5EF4-FFF2-40B4-BE49-F238E27FC236}">
                <a16:creationId xmlns:a16="http://schemas.microsoft.com/office/drawing/2014/main" id="{24451C5B-8BE7-4717-B1FF-5657886DAF66}"/>
              </a:ext>
            </a:extLst>
          </p:cNvPr>
          <p:cNvSpPr>
            <a:spLocks noGrp="1"/>
          </p:cNvSpPr>
          <p:nvPr>
            <p:ph type="title"/>
          </p:nvPr>
        </p:nvSpPr>
        <p:spPr>
          <a:xfrm>
            <a:off x="628650" y="963877"/>
            <a:ext cx="2620771" cy="4930246"/>
          </a:xfrm>
        </p:spPr>
        <p:txBody>
          <a:bodyPr>
            <a:normAutofit/>
          </a:bodyPr>
          <a:lstStyle/>
          <a:p>
            <a:pPr algn="r"/>
            <a:r>
              <a:rPr lang="en-GB" dirty="0">
                <a:solidFill>
                  <a:schemeClr val="accent1"/>
                </a:solidFill>
                <a:latin typeface="HelveticaNeueLT Std" panose="020B0604020202020204" pitchFamily="34" charset="0"/>
              </a:rPr>
              <a:t>Stigma &amp; Prejudice</a:t>
            </a:r>
          </a:p>
        </p:txBody>
      </p:sp>
      <p:cxnSp>
        <p:nvCxnSpPr>
          <p:cNvPr id="11" name="Straight Connector 10">
            <a:extLst>
              <a:ext uri="{FF2B5EF4-FFF2-40B4-BE49-F238E27FC236}">
                <a16:creationId xmlns:a16="http://schemas.microsoft.com/office/drawing/2014/main" id="{2D72A2C9-F3CA-4216-8BAD-FA4C970C3C4E}"/>
              </a:ext>
              <a:ext uri="{C183D7F6-B498-43B3-948B-1728B52AA6E4}">
                <adec:decorative xmlns:adec="http://schemas.microsoft.com/office/drawing/2017/decorative" val="1"/>
              </a:ext>
            </a:extLst>
          </p:cNvPr>
          <p:cNvCxnSpPr>
            <a:cxnSpLocks noGrp="1" noRot="1" noChangeAspect="1" noMove="1" noResize="1" noEditPoints="1" noAdjustHandles="1" noChangeArrowheads="1" noChangeShapeType="1"/>
          </p:cNvCxnSpPr>
          <p:nvPr>
            <p:extLst>
              <p:ext uri="{386F3935-93C4-4BCD-93E2-E3B085C9AB24}">
                <p16:designElem xmlns:p16="http://schemas.microsoft.com/office/powerpoint/2015/main" val="1"/>
              </p:ext>
            </p:extLst>
          </p:nvPr>
        </p:nvCxnSpPr>
        <p:spPr>
          <a:xfrm>
            <a:off x="3490722" y="2057400"/>
            <a:ext cx="0" cy="2743200"/>
          </a:xfrm>
          <a:prstGeom prst="line">
            <a:avLst/>
          </a:prstGeom>
          <a:ln w="19050">
            <a:solidFill>
              <a:schemeClr val="tx1">
                <a:lumMod val="85000"/>
                <a:lumOff val="15000"/>
              </a:schemeClr>
            </a:solidFill>
          </a:ln>
        </p:spPr>
        <p:style>
          <a:lnRef idx="1">
            <a:schemeClr val="accent1"/>
          </a:lnRef>
          <a:fillRef idx="0">
            <a:schemeClr val="accent1"/>
          </a:fillRef>
          <a:effectRef idx="0">
            <a:schemeClr val="accent1"/>
          </a:effectRef>
          <a:fontRef idx="minor">
            <a:schemeClr val="tx1"/>
          </a:fontRef>
        </p:style>
      </p:cxnSp>
      <p:sp>
        <p:nvSpPr>
          <p:cNvPr id="3" name="Content Placeholder 2">
            <a:extLst>
              <a:ext uri="{FF2B5EF4-FFF2-40B4-BE49-F238E27FC236}">
                <a16:creationId xmlns:a16="http://schemas.microsoft.com/office/drawing/2014/main" id="{718DC744-9D01-4359-AA9C-16178E95693C}"/>
              </a:ext>
            </a:extLst>
          </p:cNvPr>
          <p:cNvSpPr>
            <a:spLocks noGrp="1"/>
          </p:cNvSpPr>
          <p:nvPr>
            <p:ph idx="1"/>
          </p:nvPr>
        </p:nvSpPr>
        <p:spPr>
          <a:xfrm>
            <a:off x="3732022" y="792282"/>
            <a:ext cx="4783327" cy="5273435"/>
          </a:xfrm>
        </p:spPr>
        <p:txBody>
          <a:bodyPr anchor="ctr">
            <a:normAutofit/>
          </a:bodyPr>
          <a:lstStyle/>
          <a:p>
            <a:pPr marL="0" indent="0">
              <a:lnSpc>
                <a:spcPct val="90000"/>
              </a:lnSpc>
              <a:buNone/>
            </a:pPr>
            <a:r>
              <a:rPr lang="en-GB" altLang="en-US" sz="1600" dirty="0">
                <a:latin typeface="HelveticaNeueLT Std" panose="020B0604020202020204" pitchFamily="34" charset="0"/>
              </a:rPr>
              <a:t>Stigma: The experience of shame or disgrace that sets people apart and identifies them as being different or undesirable</a:t>
            </a:r>
          </a:p>
          <a:p>
            <a:pPr marL="0" indent="0">
              <a:lnSpc>
                <a:spcPct val="90000"/>
              </a:lnSpc>
              <a:buNone/>
            </a:pPr>
            <a:endParaRPr lang="en-GB" altLang="en-US" sz="1600" dirty="0">
              <a:latin typeface="HelveticaNeueLT Std" panose="020B0604020202020204" pitchFamily="34" charset="0"/>
            </a:endParaRPr>
          </a:p>
          <a:p>
            <a:pPr marL="0" indent="0">
              <a:lnSpc>
                <a:spcPct val="90000"/>
              </a:lnSpc>
              <a:buNone/>
            </a:pPr>
            <a:r>
              <a:rPr lang="en-GB" altLang="en-US" sz="1600" dirty="0">
                <a:latin typeface="HelveticaNeueLT Std" panose="020B0604020202020204" pitchFamily="34" charset="0"/>
              </a:rPr>
              <a:t>Prejudice: a </a:t>
            </a:r>
            <a:r>
              <a:rPr lang="en-GB" sz="1600" dirty="0">
                <a:latin typeface="HelveticaNeueLT Std" panose="020B0604020202020204" pitchFamily="34" charset="0"/>
              </a:rPr>
              <a:t>preconceived opinion that is not based on reason or actual experience</a:t>
            </a:r>
          </a:p>
          <a:p>
            <a:pPr marL="0" indent="0">
              <a:lnSpc>
                <a:spcPct val="90000"/>
              </a:lnSpc>
              <a:buNone/>
            </a:pPr>
            <a:endParaRPr lang="en-GB" altLang="en-US" sz="1600" dirty="0">
              <a:latin typeface="HelveticaNeueLT Std" panose="020B0604020202020204" pitchFamily="34" charset="0"/>
            </a:endParaRPr>
          </a:p>
          <a:p>
            <a:pPr marL="0" indent="0">
              <a:lnSpc>
                <a:spcPct val="90000"/>
              </a:lnSpc>
              <a:buNone/>
            </a:pPr>
            <a:r>
              <a:rPr lang="en-GB" sz="1600" dirty="0">
                <a:latin typeface="HelveticaNeueLT Std" panose="020B0604020202020204" pitchFamily="34" charset="0"/>
              </a:rPr>
              <a:t>What does it look like?</a:t>
            </a:r>
          </a:p>
          <a:p>
            <a:pPr marL="0" indent="0">
              <a:lnSpc>
                <a:spcPct val="90000"/>
              </a:lnSpc>
              <a:buNone/>
            </a:pPr>
            <a:endParaRPr lang="en-GB" sz="1600" dirty="0">
              <a:latin typeface="HelveticaNeueLT Std" panose="020B0604020202020204" pitchFamily="34" charset="0"/>
            </a:endParaRPr>
          </a:p>
          <a:p>
            <a:pPr>
              <a:lnSpc>
                <a:spcPct val="90000"/>
              </a:lnSpc>
            </a:pPr>
            <a:r>
              <a:rPr lang="en-GB" sz="1600" dirty="0">
                <a:latin typeface="HelveticaNeueLT Std" panose="020B0604020202020204" pitchFamily="34" charset="0"/>
              </a:rPr>
              <a:t>‘Lifestyle choice’</a:t>
            </a:r>
          </a:p>
          <a:p>
            <a:pPr>
              <a:lnSpc>
                <a:spcPct val="90000"/>
              </a:lnSpc>
            </a:pPr>
            <a:r>
              <a:rPr lang="en-GB" sz="1600" dirty="0">
                <a:latin typeface="HelveticaNeueLT Std" panose="020B0604020202020204" pitchFamily="34" charset="0"/>
              </a:rPr>
              <a:t>Lack of curiosity about </a:t>
            </a:r>
            <a:r>
              <a:rPr lang="en-GB" sz="1600" dirty="0" err="1">
                <a:latin typeface="HelveticaNeueLT Std" panose="020B0604020202020204" pitchFamily="34" charset="0"/>
              </a:rPr>
              <a:t>lifecourse</a:t>
            </a:r>
            <a:endParaRPr lang="en-GB" sz="1600" dirty="0">
              <a:latin typeface="HelveticaNeueLT Std" panose="020B0604020202020204" pitchFamily="34" charset="0"/>
            </a:endParaRPr>
          </a:p>
          <a:p>
            <a:pPr>
              <a:lnSpc>
                <a:spcPct val="90000"/>
              </a:lnSpc>
            </a:pPr>
            <a:r>
              <a:rPr lang="en-GB" sz="1600" dirty="0">
                <a:latin typeface="HelveticaNeueLT Std" panose="020B0604020202020204" pitchFamily="34" charset="0"/>
              </a:rPr>
              <a:t>Seeing poor outcomes and premature death as inevitable</a:t>
            </a:r>
          </a:p>
          <a:p>
            <a:pPr>
              <a:lnSpc>
                <a:spcPct val="90000"/>
              </a:lnSpc>
            </a:pPr>
            <a:r>
              <a:rPr lang="en-GB" sz="1600" dirty="0">
                <a:latin typeface="HelveticaNeueLT Std" panose="020B0604020202020204" pitchFamily="34" charset="0"/>
              </a:rPr>
              <a:t>Disbelief</a:t>
            </a:r>
          </a:p>
          <a:p>
            <a:pPr>
              <a:lnSpc>
                <a:spcPct val="90000"/>
              </a:lnSpc>
            </a:pPr>
            <a:r>
              <a:rPr lang="en-GB" sz="1600" dirty="0">
                <a:latin typeface="HelveticaNeueLT Std" panose="020B0604020202020204" pitchFamily="34" charset="0"/>
              </a:rPr>
              <a:t>Assumptions about ASB/crime/drugs</a:t>
            </a:r>
          </a:p>
          <a:p>
            <a:pPr>
              <a:lnSpc>
                <a:spcPct val="90000"/>
              </a:lnSpc>
            </a:pPr>
            <a:r>
              <a:rPr lang="en-GB" sz="1600" dirty="0">
                <a:latin typeface="HelveticaNeueLT Std" panose="020B0604020202020204" pitchFamily="34" charset="0"/>
              </a:rPr>
              <a:t>Inflexibility of support</a:t>
            </a:r>
          </a:p>
          <a:p>
            <a:pPr>
              <a:lnSpc>
                <a:spcPct val="90000"/>
              </a:lnSpc>
            </a:pPr>
            <a:r>
              <a:rPr lang="en-GB" sz="1600" dirty="0">
                <a:latin typeface="HelveticaNeueLT Std" panose="020B0604020202020204" pitchFamily="34" charset="0"/>
              </a:rPr>
              <a:t>Failure to recognise coping mechanisms</a:t>
            </a:r>
          </a:p>
          <a:p>
            <a:pPr>
              <a:lnSpc>
                <a:spcPct val="90000"/>
              </a:lnSpc>
            </a:pPr>
            <a:r>
              <a:rPr lang="en-GB" sz="1600" dirty="0">
                <a:latin typeface="HelveticaNeueLT Std" panose="020B0604020202020204" pitchFamily="34" charset="0"/>
              </a:rPr>
              <a:t>Capacity (both failure to recognise issues and over-use)</a:t>
            </a:r>
          </a:p>
          <a:p>
            <a:pPr>
              <a:lnSpc>
                <a:spcPct val="90000"/>
              </a:lnSpc>
            </a:pPr>
            <a:r>
              <a:rPr lang="en-GB" sz="1600" dirty="0">
                <a:latin typeface="HelveticaNeueLT Std" panose="020B0604020202020204" pitchFamily="34" charset="0"/>
              </a:rPr>
              <a:t>Engagement &amp; avoidance</a:t>
            </a:r>
          </a:p>
          <a:p>
            <a:pPr>
              <a:lnSpc>
                <a:spcPct val="90000"/>
              </a:lnSpc>
            </a:pPr>
            <a:endParaRPr lang="en-GB" sz="1600" dirty="0">
              <a:latin typeface="HelveticaNeueLT Std" panose="020B0604020202020204" pitchFamily="34" charset="0"/>
            </a:endParaRPr>
          </a:p>
        </p:txBody>
      </p:sp>
      <p:sp>
        <p:nvSpPr>
          <p:cNvPr id="4" name="Slide Number Placeholder 3">
            <a:extLst>
              <a:ext uri="{FF2B5EF4-FFF2-40B4-BE49-F238E27FC236}">
                <a16:creationId xmlns:a16="http://schemas.microsoft.com/office/drawing/2014/main" id="{A8F83BDA-9771-4061-B430-52F2FCE7E0CA}"/>
              </a:ext>
            </a:extLst>
          </p:cNvPr>
          <p:cNvSpPr>
            <a:spLocks noGrp="1"/>
          </p:cNvSpPr>
          <p:nvPr>
            <p:ph type="sldNum" sz="quarter" idx="12"/>
          </p:nvPr>
        </p:nvSpPr>
        <p:spPr>
          <a:xfrm>
            <a:off x="7928637" y="6033479"/>
            <a:ext cx="586712" cy="365125"/>
          </a:xfrm>
        </p:spPr>
        <p:txBody>
          <a:bodyPr>
            <a:normAutofit/>
          </a:bodyPr>
          <a:lstStyle/>
          <a:p>
            <a:pPr marL="0" marR="0" lvl="0" indent="0" algn="r" defTabSz="914400" rtl="0" eaLnBrk="1" fontAlgn="auto" latinLnBrk="0" hangingPunct="1">
              <a:lnSpc>
                <a:spcPct val="100000"/>
              </a:lnSpc>
              <a:spcBef>
                <a:spcPts val="0"/>
              </a:spcBef>
              <a:spcAft>
                <a:spcPts val="600"/>
              </a:spcAft>
              <a:buClrTx/>
              <a:buSzTx/>
              <a:buFontTx/>
              <a:buNone/>
              <a:tabLst/>
              <a:defRPr/>
            </a:pPr>
            <a:fld id="{0389A859-B0E6-4D65-AF46-0B695FABE427}" type="slidenum">
              <a:rPr kumimoji="0" lang="en-GB" sz="900" b="0" i="0" u="none" strike="noStrike" kern="1200" cap="none" spc="0" normalizeH="0" baseline="0" noProof="0">
                <a:ln>
                  <a:noFill/>
                </a:ln>
                <a:solidFill>
                  <a:prstClr val="black">
                    <a:alpha val="80000"/>
                  </a:prstClr>
                </a:solidFill>
                <a:effectLst/>
                <a:uLnTx/>
                <a:uFillTx/>
                <a:latin typeface="Calibri"/>
                <a:ea typeface="+mn-ea"/>
                <a:cs typeface="+mn-cs"/>
              </a:rPr>
              <a:pPr marL="0" marR="0" lvl="0" indent="0" algn="r" defTabSz="914400" rtl="0" eaLnBrk="1" fontAlgn="auto" latinLnBrk="0" hangingPunct="1">
                <a:lnSpc>
                  <a:spcPct val="100000"/>
                </a:lnSpc>
                <a:spcBef>
                  <a:spcPts val="0"/>
                </a:spcBef>
                <a:spcAft>
                  <a:spcPts val="600"/>
                </a:spcAft>
                <a:buClrTx/>
                <a:buSzTx/>
                <a:buFontTx/>
                <a:buNone/>
                <a:tabLst/>
                <a:defRPr/>
              </a:pPr>
              <a:t>6</a:t>
            </a:fld>
            <a:endParaRPr kumimoji="0" lang="en-GB" sz="900" b="0" i="0" u="none" strike="noStrike" kern="1200" cap="none" spc="0" normalizeH="0" baseline="0" noProof="0">
              <a:ln>
                <a:noFill/>
              </a:ln>
              <a:solidFill>
                <a:prstClr val="black">
                  <a:alpha val="80000"/>
                </a:prstClr>
              </a:solidFill>
              <a:effectLst/>
              <a:uLnTx/>
              <a:uFillTx/>
              <a:latin typeface="Calibri"/>
              <a:ea typeface="+mn-ea"/>
              <a:cs typeface="+mn-cs"/>
            </a:endParaRPr>
          </a:p>
        </p:txBody>
      </p:sp>
    </p:spTree>
    <p:extLst>
      <p:ext uri="{BB962C8B-B14F-4D97-AF65-F5344CB8AC3E}">
        <p14:creationId xmlns:p14="http://schemas.microsoft.com/office/powerpoint/2010/main" val="43540261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 name="Rectangle 70">
            <a:extLst>
              <a:ext uri="{FF2B5EF4-FFF2-40B4-BE49-F238E27FC236}">
                <a16:creationId xmlns:a16="http://schemas.microsoft.com/office/drawing/2014/main" id="{2B566528-1B12-4246-9431-5C2D7D08116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9144000" cy="6858000"/>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1506" name="Title 1"/>
          <p:cNvSpPr>
            <a:spLocks noGrp="1"/>
          </p:cNvSpPr>
          <p:nvPr>
            <p:ph type="title"/>
          </p:nvPr>
        </p:nvSpPr>
        <p:spPr>
          <a:xfrm>
            <a:off x="482600" y="321734"/>
            <a:ext cx="8178799" cy="1135737"/>
          </a:xfrm>
        </p:spPr>
        <p:txBody>
          <a:bodyPr vert="horz" lIns="91440" tIns="45720" rIns="91440" bIns="45720" rtlCol="0" anchor="ctr">
            <a:noAutofit/>
          </a:bodyPr>
          <a:lstStyle/>
          <a:p>
            <a:pPr algn="l">
              <a:lnSpc>
                <a:spcPct val="90000"/>
              </a:lnSpc>
            </a:pPr>
            <a:br>
              <a:rPr lang="en-US" altLang="en-US" sz="4500" b="1" kern="1200" dirty="0">
                <a:solidFill>
                  <a:schemeClr val="tx1"/>
                </a:solidFill>
                <a:latin typeface="HelveticaNeueLT Std" panose="020B0604020202020204" pitchFamily="34" charset="0"/>
              </a:rPr>
            </a:br>
            <a:r>
              <a:rPr lang="en-US" altLang="en-US" sz="4500" kern="1200" dirty="0">
                <a:solidFill>
                  <a:schemeClr val="tx1"/>
                </a:solidFill>
                <a:latin typeface="HelveticaNeueLT Std" panose="020B0604020202020204" pitchFamily="34" charset="0"/>
              </a:rPr>
              <a:t>The Care Act 2014</a:t>
            </a:r>
            <a:br>
              <a:rPr lang="en-US" altLang="en-US" sz="4500" b="1" kern="1200" dirty="0">
                <a:solidFill>
                  <a:schemeClr val="tx1"/>
                </a:solidFill>
                <a:latin typeface="HelveticaNeueLT Std" panose="020B0604020202020204" pitchFamily="34" charset="0"/>
              </a:rPr>
            </a:br>
            <a:endParaRPr lang="en-US" altLang="en-US" sz="4500" kern="1200" dirty="0">
              <a:solidFill>
                <a:schemeClr val="tx1"/>
              </a:solidFill>
              <a:latin typeface="HelveticaNeueLT Std" panose="020B0604020202020204" pitchFamily="34" charset="0"/>
            </a:endParaRPr>
          </a:p>
        </p:txBody>
      </p:sp>
      <p:sp>
        <p:nvSpPr>
          <p:cNvPr id="4" name="TextBox 3"/>
          <p:cNvSpPr txBox="1"/>
          <p:nvPr/>
        </p:nvSpPr>
        <p:spPr>
          <a:xfrm>
            <a:off x="482600" y="1577515"/>
            <a:ext cx="8178799" cy="4393982"/>
          </a:xfrm>
          <a:prstGeom prst="rect">
            <a:avLst/>
          </a:prstGeom>
        </p:spPr>
        <p:txBody>
          <a:bodyPr vert="horz" lIns="91440" tIns="45720" rIns="91440" bIns="45720" rtlCol="0">
            <a:normAutofit/>
          </a:bodyPr>
          <a:lstStyle/>
          <a:p>
            <a:pPr marL="228600" marR="0" lvl="0" indent="-228600" defTabSz="914400" fontAlgn="auto">
              <a:lnSpc>
                <a:spcPct val="90000"/>
              </a:lnSpc>
              <a:spcBef>
                <a:spcPts val="1000"/>
              </a:spcBef>
              <a:spcAft>
                <a:spcPts val="0"/>
              </a:spcAft>
              <a:buClrTx/>
              <a:buSzTx/>
              <a:buFont typeface="Arial" panose="020B0604020202020204" pitchFamily="34" charset="0"/>
              <a:buChar char="•"/>
              <a:tabLst/>
              <a:defRPr/>
            </a:pPr>
            <a:r>
              <a:rPr kumimoji="0" lang="en-US" sz="1600" b="0" i="0" u="none" strike="noStrike" cap="none" spc="0" normalizeH="0" baseline="0" noProof="0" dirty="0">
                <a:ln>
                  <a:noFill/>
                </a:ln>
                <a:effectLst/>
                <a:uLnTx/>
                <a:uFillTx/>
                <a:latin typeface="HelveticaNeueLT Std" panose="020B0604020202020204" pitchFamily="34" charset="0"/>
              </a:rPr>
              <a:t>The Care Act 2014 is by far the most wide-ranging legislation affecting adult social care and related partners. It consolidated existing legislation and provides a more systematic focus on the “wellbeing” of all adults. </a:t>
            </a:r>
          </a:p>
          <a:p>
            <a:pPr marL="228600" marR="0" lvl="0" indent="-228600" defTabSz="914400" fontAlgn="auto">
              <a:lnSpc>
                <a:spcPct val="90000"/>
              </a:lnSpc>
              <a:spcBef>
                <a:spcPts val="1000"/>
              </a:spcBef>
              <a:spcAft>
                <a:spcPts val="1000"/>
              </a:spcAft>
              <a:buClrTx/>
              <a:buSzTx/>
              <a:buFont typeface="Arial" panose="020B0604020202020204" pitchFamily="34" charset="0"/>
              <a:buChar char="•"/>
              <a:tabLst/>
              <a:defRPr/>
            </a:pPr>
            <a:r>
              <a:rPr kumimoji="0" lang="en-US" sz="1600" b="0" i="0" u="none" strike="noStrike" cap="none" spc="0" normalizeH="0" baseline="0" noProof="0" dirty="0">
                <a:ln>
                  <a:noFill/>
                </a:ln>
                <a:effectLst/>
                <a:uLnTx/>
                <a:uFillTx/>
                <a:latin typeface="HelveticaNeueLT Std" panose="020B0604020202020204" pitchFamily="34" charset="0"/>
              </a:rPr>
              <a:t>It extends safeguarding and care beyond the responsibility of Adult Social Services and all areas of the council now have a role to play in:</a:t>
            </a:r>
          </a:p>
          <a:p>
            <a:pPr marL="446088" marR="0" lvl="0" indent="-228600" defTabSz="914400" fontAlgn="auto">
              <a:lnSpc>
                <a:spcPct val="90000"/>
              </a:lnSpc>
              <a:spcBef>
                <a:spcPts val="1000"/>
              </a:spcBef>
              <a:spcAft>
                <a:spcPts val="0"/>
              </a:spcAft>
              <a:buClrTx/>
              <a:buSzTx/>
              <a:buFont typeface="Arial" panose="020B0604020202020204" pitchFamily="34" charset="0"/>
              <a:buChar char="•"/>
              <a:tabLst/>
              <a:defRPr/>
            </a:pPr>
            <a:r>
              <a:rPr kumimoji="0" lang="en-US" sz="1600" b="0" i="0" u="none" strike="noStrike" cap="none" spc="0" normalizeH="0" baseline="0" noProof="0" dirty="0">
                <a:ln>
                  <a:noFill/>
                </a:ln>
                <a:effectLst/>
                <a:uLnTx/>
                <a:uFillTx/>
                <a:latin typeface="HelveticaNeueLT Std" panose="020B0604020202020204" pitchFamily="34" charset="0"/>
              </a:rPr>
              <a:t>Promoting individual </a:t>
            </a:r>
            <a:r>
              <a:rPr kumimoji="0" lang="en-US" sz="1600" b="1" i="0" u="none" strike="noStrike" cap="none" spc="0" normalizeH="0" baseline="0" noProof="0" dirty="0">
                <a:ln>
                  <a:noFill/>
                </a:ln>
                <a:solidFill>
                  <a:schemeClr val="accent6"/>
                </a:solidFill>
                <a:effectLst/>
                <a:uLnTx/>
                <a:uFillTx/>
                <a:latin typeface="HelveticaNeueLT Std" panose="020B0604020202020204" pitchFamily="34" charset="0"/>
              </a:rPr>
              <a:t>well-being</a:t>
            </a:r>
          </a:p>
          <a:p>
            <a:pPr marL="446088" marR="0" lvl="0" indent="-228600" defTabSz="914400" fontAlgn="auto">
              <a:lnSpc>
                <a:spcPct val="90000"/>
              </a:lnSpc>
              <a:spcBef>
                <a:spcPts val="1000"/>
              </a:spcBef>
              <a:spcAft>
                <a:spcPts val="0"/>
              </a:spcAft>
              <a:buClrTx/>
              <a:buSzTx/>
              <a:buFont typeface="Arial" panose="020B0604020202020204" pitchFamily="34" charset="0"/>
              <a:buChar char="•"/>
              <a:tabLst/>
              <a:defRPr/>
            </a:pPr>
            <a:r>
              <a:rPr kumimoji="0" lang="en-US" sz="1600" b="0" i="0" u="none" strike="noStrike" cap="none" spc="0" normalizeH="0" baseline="0" noProof="0" dirty="0">
                <a:ln>
                  <a:noFill/>
                </a:ln>
                <a:effectLst/>
                <a:uLnTx/>
                <a:uFillTx/>
                <a:latin typeface="HelveticaNeueLT Std" panose="020B0604020202020204" pitchFamily="34" charset="0"/>
              </a:rPr>
              <a:t>Preventing needs for care and support</a:t>
            </a:r>
          </a:p>
          <a:p>
            <a:pPr marL="446088" marR="0" lvl="0" indent="-228600" defTabSz="914400" fontAlgn="auto">
              <a:lnSpc>
                <a:spcPct val="90000"/>
              </a:lnSpc>
              <a:spcBef>
                <a:spcPts val="1000"/>
              </a:spcBef>
              <a:spcAft>
                <a:spcPts val="0"/>
              </a:spcAft>
              <a:buClrTx/>
              <a:buSzTx/>
              <a:buFont typeface="Arial" panose="020B0604020202020204" pitchFamily="34" charset="0"/>
              <a:buChar char="•"/>
              <a:tabLst/>
              <a:defRPr/>
            </a:pPr>
            <a:r>
              <a:rPr kumimoji="0" lang="en-US" sz="1600" b="0" i="0" u="none" strike="noStrike" cap="none" spc="0" normalizeH="0" baseline="0" noProof="0" dirty="0">
                <a:ln>
                  <a:noFill/>
                </a:ln>
                <a:effectLst/>
                <a:uLnTx/>
                <a:uFillTx/>
                <a:latin typeface="HelveticaNeueLT Std" panose="020B0604020202020204" pitchFamily="34" charset="0"/>
              </a:rPr>
              <a:t>Promoting </a:t>
            </a:r>
            <a:r>
              <a:rPr kumimoji="0" lang="en-US" sz="1600" b="1" i="0" u="none" strike="noStrike" cap="none" spc="0" normalizeH="0" baseline="0" noProof="0" dirty="0">
                <a:ln>
                  <a:noFill/>
                </a:ln>
                <a:solidFill>
                  <a:schemeClr val="accent6"/>
                </a:solidFill>
                <a:effectLst/>
                <a:uLnTx/>
                <a:uFillTx/>
                <a:latin typeface="HelveticaNeueLT Std" panose="020B0604020202020204" pitchFamily="34" charset="0"/>
              </a:rPr>
              <a:t>integration</a:t>
            </a:r>
            <a:r>
              <a:rPr kumimoji="0" lang="en-US" sz="1600" b="0" i="0" u="none" strike="noStrike" cap="none" spc="0" normalizeH="0" baseline="0" noProof="0" dirty="0">
                <a:ln>
                  <a:noFill/>
                </a:ln>
                <a:effectLst/>
                <a:uLnTx/>
                <a:uFillTx/>
                <a:latin typeface="HelveticaNeueLT Std" panose="020B0604020202020204" pitchFamily="34" charset="0"/>
              </a:rPr>
              <a:t> of care and support with health services etc.</a:t>
            </a:r>
          </a:p>
          <a:p>
            <a:pPr marL="446088" marR="0" lvl="0" indent="-228600" defTabSz="914400" fontAlgn="auto">
              <a:lnSpc>
                <a:spcPct val="90000"/>
              </a:lnSpc>
              <a:spcBef>
                <a:spcPts val="1000"/>
              </a:spcBef>
              <a:spcAft>
                <a:spcPts val="0"/>
              </a:spcAft>
              <a:buClrTx/>
              <a:buSzTx/>
              <a:buFont typeface="Arial" panose="020B0604020202020204" pitchFamily="34" charset="0"/>
              <a:buChar char="•"/>
              <a:tabLst/>
              <a:defRPr/>
            </a:pPr>
            <a:r>
              <a:rPr kumimoji="0" lang="en-US" sz="1600" b="0" i="0" u="none" strike="noStrike" cap="none" spc="0" normalizeH="0" baseline="0" noProof="0" dirty="0">
                <a:ln>
                  <a:noFill/>
                </a:ln>
                <a:effectLst/>
                <a:uLnTx/>
                <a:uFillTx/>
                <a:latin typeface="HelveticaNeueLT Std" panose="020B0604020202020204" pitchFamily="34" charset="0"/>
              </a:rPr>
              <a:t>Providing information and </a:t>
            </a:r>
            <a:r>
              <a:rPr kumimoji="0" lang="en-US" sz="1600" b="1" i="0" u="none" strike="noStrike" cap="none" spc="0" normalizeH="0" baseline="0" noProof="0" dirty="0">
                <a:ln>
                  <a:noFill/>
                </a:ln>
                <a:solidFill>
                  <a:schemeClr val="accent6"/>
                </a:solidFill>
                <a:effectLst/>
                <a:uLnTx/>
                <a:uFillTx/>
                <a:latin typeface="HelveticaNeueLT Std" panose="020B0604020202020204" pitchFamily="34" charset="0"/>
              </a:rPr>
              <a:t>advice</a:t>
            </a:r>
          </a:p>
          <a:p>
            <a:pPr marL="446088" marR="0" lvl="0" indent="-228600" defTabSz="914400" fontAlgn="auto">
              <a:lnSpc>
                <a:spcPct val="90000"/>
              </a:lnSpc>
              <a:spcBef>
                <a:spcPts val="1000"/>
              </a:spcBef>
              <a:spcAft>
                <a:spcPts val="0"/>
              </a:spcAft>
              <a:buClrTx/>
              <a:buSzTx/>
              <a:buFont typeface="Arial" panose="020B0604020202020204" pitchFamily="34" charset="0"/>
              <a:buChar char="•"/>
              <a:tabLst/>
              <a:defRPr/>
            </a:pPr>
            <a:r>
              <a:rPr kumimoji="0" lang="en-US" sz="1600" b="0" i="0" u="none" strike="noStrike" cap="none" spc="0" normalizeH="0" baseline="0" noProof="0" dirty="0">
                <a:ln>
                  <a:noFill/>
                </a:ln>
                <a:effectLst/>
                <a:uLnTx/>
                <a:uFillTx/>
                <a:latin typeface="HelveticaNeueLT Std" panose="020B0604020202020204" pitchFamily="34" charset="0"/>
              </a:rPr>
              <a:t>Promoting diversity and quality in provision of services</a:t>
            </a:r>
          </a:p>
          <a:p>
            <a:pPr marL="446088" marR="0" lvl="0" indent="-228600" defTabSz="914400" fontAlgn="auto">
              <a:lnSpc>
                <a:spcPct val="90000"/>
              </a:lnSpc>
              <a:spcBef>
                <a:spcPts val="1000"/>
              </a:spcBef>
              <a:spcAft>
                <a:spcPts val="0"/>
              </a:spcAft>
              <a:buClrTx/>
              <a:buSzTx/>
              <a:buFont typeface="Arial" panose="020B0604020202020204" pitchFamily="34" charset="0"/>
              <a:buChar char="•"/>
              <a:tabLst/>
              <a:defRPr/>
            </a:pPr>
            <a:r>
              <a:rPr kumimoji="0" lang="en-US" sz="1600" b="1" i="0" u="none" strike="noStrike" cap="none" spc="0" normalizeH="0" baseline="0" noProof="0" dirty="0">
                <a:ln>
                  <a:noFill/>
                </a:ln>
                <a:solidFill>
                  <a:schemeClr val="accent6"/>
                </a:solidFill>
                <a:effectLst/>
                <a:uLnTx/>
                <a:uFillTx/>
                <a:latin typeface="HelveticaNeueLT Std" panose="020B0604020202020204" pitchFamily="34" charset="0"/>
              </a:rPr>
              <a:t>Co-operating</a:t>
            </a:r>
            <a:r>
              <a:rPr kumimoji="0" lang="en-US" sz="1600" b="0" i="0" u="none" strike="noStrike" cap="none" spc="0" normalizeH="0" baseline="0" noProof="0" dirty="0">
                <a:ln>
                  <a:noFill/>
                </a:ln>
                <a:effectLst/>
                <a:uLnTx/>
                <a:uFillTx/>
                <a:latin typeface="HelveticaNeueLT Std" panose="020B0604020202020204" pitchFamily="34" charset="0"/>
              </a:rPr>
              <a:t> with relevant partners</a:t>
            </a:r>
          </a:p>
          <a:p>
            <a:pPr marL="217488" marR="0" lvl="0" indent="-228600" defTabSz="914400" fontAlgn="auto">
              <a:lnSpc>
                <a:spcPct val="90000"/>
              </a:lnSpc>
              <a:spcBef>
                <a:spcPts val="600"/>
              </a:spcBef>
              <a:spcAft>
                <a:spcPts val="0"/>
              </a:spcAft>
              <a:buClrTx/>
              <a:buSzTx/>
              <a:buFont typeface="Arial" panose="020B0604020202020204" pitchFamily="34" charset="0"/>
              <a:buChar char="•"/>
              <a:tabLst/>
              <a:defRPr/>
            </a:pPr>
            <a:endParaRPr kumimoji="0" lang="en-US" sz="1600" b="0" i="0" u="none" strike="noStrike" cap="none" spc="0" normalizeH="0" baseline="0" noProof="0" dirty="0">
              <a:ln>
                <a:noFill/>
              </a:ln>
              <a:effectLst/>
              <a:uLnTx/>
              <a:uFillTx/>
              <a:latin typeface="HelveticaNeueLT Std" panose="020B0604020202020204" pitchFamily="34" charset="0"/>
            </a:endParaRPr>
          </a:p>
          <a:p>
            <a:pPr marL="228600" marR="0" lvl="0" indent="-228600" defTabSz="914400" fontAlgn="auto">
              <a:lnSpc>
                <a:spcPct val="90000"/>
              </a:lnSpc>
              <a:spcBef>
                <a:spcPts val="1000"/>
              </a:spcBef>
              <a:spcAft>
                <a:spcPts val="0"/>
              </a:spcAft>
              <a:buClrTx/>
              <a:buSzTx/>
              <a:buFont typeface="Arial" panose="020B0604020202020204" pitchFamily="34" charset="0"/>
              <a:buChar char="•"/>
              <a:tabLst/>
              <a:defRPr/>
            </a:pPr>
            <a:r>
              <a:rPr kumimoji="0" lang="en-US" sz="1600" b="0" i="0" u="none" strike="noStrike" cap="none" spc="0" normalizeH="0" baseline="0" noProof="0" dirty="0">
                <a:ln>
                  <a:noFill/>
                </a:ln>
                <a:effectLst/>
                <a:uLnTx/>
                <a:uFillTx/>
                <a:latin typeface="HelveticaNeueLT Std" panose="020B0604020202020204" pitchFamily="34" charset="0"/>
              </a:rPr>
              <a:t>The Act signifies a shift from existing duties to provide particular services, to the concept of ‘</a:t>
            </a:r>
            <a:r>
              <a:rPr kumimoji="0" lang="en-US" sz="1600" b="1" i="0" u="none" strike="noStrike" cap="none" spc="0" normalizeH="0" baseline="0" noProof="0" dirty="0">
                <a:ln>
                  <a:noFill/>
                </a:ln>
                <a:effectLst/>
                <a:uLnTx/>
                <a:uFillTx/>
                <a:latin typeface="HelveticaNeueLT Std" panose="020B0604020202020204" pitchFamily="34" charset="0"/>
              </a:rPr>
              <a:t>meeting needs</a:t>
            </a:r>
            <a:r>
              <a:rPr kumimoji="0" lang="en-US" sz="1600" b="0" i="0" u="none" strike="noStrike" cap="none" spc="0" normalizeH="0" baseline="0" noProof="0" dirty="0">
                <a:ln>
                  <a:noFill/>
                </a:ln>
                <a:effectLst/>
                <a:uLnTx/>
                <a:uFillTx/>
                <a:latin typeface="HelveticaNeueLT Std" panose="020B0604020202020204" pitchFamily="34" charset="0"/>
              </a:rPr>
              <a:t>’.</a:t>
            </a:r>
          </a:p>
        </p:txBody>
      </p:sp>
      <p:sp>
        <p:nvSpPr>
          <p:cNvPr id="73" name="Rectangle 72">
            <a:extLst>
              <a:ext uri="{FF2B5EF4-FFF2-40B4-BE49-F238E27FC236}">
                <a16:creationId xmlns:a16="http://schemas.microsoft.com/office/drawing/2014/main" id="{2E80C965-DB6D-4F81-9E9E-B027384D0BD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8208801" y="2200695"/>
            <a:ext cx="645368" cy="484026"/>
          </a:xfrm>
          <a:prstGeom prst="rect">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5" name="Isosceles Triangle 74">
            <a:extLst>
              <a:ext uri="{FF2B5EF4-FFF2-40B4-BE49-F238E27FC236}">
                <a16:creationId xmlns:a16="http://schemas.microsoft.com/office/drawing/2014/main" id="{A580F890-B085-4E95-96AA-55AEBEC5CE6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16200000">
            <a:off x="7400197" y="1502156"/>
            <a:ext cx="2532832" cy="954774"/>
          </a:xfrm>
          <a:prstGeom prst="triangle">
            <a:avLst>
              <a:gd name="adj" fmla="val 50000"/>
            </a:avLst>
          </a:prstGeom>
          <a:solidFill>
            <a:schemeClr val="accent4">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7" name="Isosceles Triangle 76">
            <a:extLst>
              <a:ext uri="{FF2B5EF4-FFF2-40B4-BE49-F238E27FC236}">
                <a16:creationId xmlns:a16="http://schemas.microsoft.com/office/drawing/2014/main" id="{D3F51FEB-38FB-4F6C-9F7B-2F2AFAB6546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5400000">
            <a:off x="-628518" y="5230015"/>
            <a:ext cx="2017580" cy="760545"/>
          </a:xfrm>
          <a:prstGeom prst="triangle">
            <a:avLst>
              <a:gd name="adj" fmla="val 50000"/>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
        <p:nvSpPr>
          <p:cNvPr id="79" name="Rectangle 78">
            <a:extLst>
              <a:ext uri="{FF2B5EF4-FFF2-40B4-BE49-F238E27FC236}">
                <a16:creationId xmlns:a16="http://schemas.microsoft.com/office/drawing/2014/main" id="{1E547BA6-BAE0-43BB-A7CA-60F69CE252F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rot="2700000">
            <a:off x="260240" y="5789405"/>
            <a:ext cx="485578" cy="364184"/>
          </a:xfrm>
          <a:prstGeom prst="rect">
            <a:avLst/>
          </a:prstGeom>
          <a:solidFill>
            <a:schemeClr val="accent1">
              <a:alpha val="3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wrap="square" rtlCol="0" anchor="ctr">
            <a:noAutofit/>
          </a:bodyPr>
          <a:lstStyle/>
          <a:p>
            <a:pPr algn="ctr"/>
            <a:endParaRPr lang="en-US"/>
          </a:p>
        </p:txBody>
      </p:sp>
    </p:spTree>
    <p:extLst>
      <p:ext uri="{BB962C8B-B14F-4D97-AF65-F5344CB8AC3E}">
        <p14:creationId xmlns:p14="http://schemas.microsoft.com/office/powerpoint/2010/main" val="1372054869"/>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04A5ECD-3B92-4D19-941A-2D86538471BE}"/>
              </a:ext>
            </a:extLst>
          </p:cNvPr>
          <p:cNvSpPr>
            <a:spLocks noGrp="1"/>
          </p:cNvSpPr>
          <p:nvPr>
            <p:ph type="title"/>
          </p:nvPr>
        </p:nvSpPr>
        <p:spPr/>
        <p:txBody>
          <a:bodyPr/>
          <a:lstStyle/>
          <a:p>
            <a:pPr algn="l"/>
            <a:r>
              <a:rPr lang="en-GB" dirty="0">
                <a:latin typeface="HelveticaNeueLT Std" panose="020B0604020202020204" pitchFamily="34" charset="0"/>
              </a:rPr>
              <a:t>Relevant Sections of the Act</a:t>
            </a:r>
          </a:p>
        </p:txBody>
      </p:sp>
      <p:sp>
        <p:nvSpPr>
          <p:cNvPr id="3" name="TextBox 2">
            <a:extLst>
              <a:ext uri="{FF2B5EF4-FFF2-40B4-BE49-F238E27FC236}">
                <a16:creationId xmlns:a16="http://schemas.microsoft.com/office/drawing/2014/main" id="{5C867D14-BFA2-4B26-B951-D5B73268C6D7}"/>
              </a:ext>
            </a:extLst>
          </p:cNvPr>
          <p:cNvSpPr txBox="1"/>
          <p:nvPr/>
        </p:nvSpPr>
        <p:spPr>
          <a:xfrm>
            <a:off x="477888" y="1583085"/>
            <a:ext cx="8208912" cy="4247317"/>
          </a:xfrm>
          <a:prstGeom prst="rect">
            <a:avLst/>
          </a:prstGeom>
          <a:noFill/>
        </p:spPr>
        <p:txBody>
          <a:bodyPr wrap="square" rtlCol="0">
            <a:spAutoFit/>
          </a:bodyPr>
          <a:lstStyle/>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b="0" i="0" u="none" strike="noStrike" kern="1200" cap="none" spc="0" normalizeH="0" baseline="0" noProof="0" dirty="0">
                <a:ln>
                  <a:noFill/>
                </a:ln>
                <a:solidFill>
                  <a:srgbClr val="433935"/>
                </a:solidFill>
                <a:effectLst/>
                <a:uLnTx/>
                <a:uFillTx/>
                <a:latin typeface="HelveticaNeueLT Std"/>
                <a:ea typeface="+mn-ea"/>
                <a:cs typeface="+mn-cs"/>
              </a:rPr>
              <a:t>The </a:t>
            </a:r>
            <a:r>
              <a:rPr kumimoji="0" lang="en-GB" b="1" i="0" u="none" strike="noStrike" kern="1200" cap="none" spc="0" normalizeH="0" baseline="0" noProof="0" dirty="0">
                <a:ln>
                  <a:noFill/>
                </a:ln>
                <a:solidFill>
                  <a:srgbClr val="433935"/>
                </a:solidFill>
                <a:effectLst/>
                <a:uLnTx/>
                <a:uFillTx/>
                <a:latin typeface="HelveticaNeueLT Std"/>
                <a:ea typeface="+mn-ea"/>
                <a:cs typeface="+mn-cs"/>
              </a:rPr>
              <a:t>Care Act</a:t>
            </a:r>
            <a:r>
              <a:rPr kumimoji="0" lang="en-GB" b="0" i="0" u="none" strike="noStrike" kern="1200" cap="none" spc="0" normalizeH="0" baseline="0" noProof="0" dirty="0">
                <a:ln>
                  <a:noFill/>
                </a:ln>
                <a:solidFill>
                  <a:srgbClr val="433935"/>
                </a:solidFill>
                <a:effectLst/>
                <a:uLnTx/>
                <a:uFillTx/>
                <a:latin typeface="HelveticaNeueLT Std"/>
                <a:ea typeface="+mn-ea"/>
                <a:cs typeface="+mn-cs"/>
              </a:rPr>
              <a:t> 2014 (</a:t>
            </a:r>
            <a:r>
              <a:rPr kumimoji="0" lang="en-GB" b="1" i="0" u="none" strike="noStrike" kern="1200" cap="none" spc="0" normalizeH="0" baseline="0" noProof="0" dirty="0">
                <a:ln>
                  <a:noFill/>
                </a:ln>
                <a:solidFill>
                  <a:srgbClr val="433935"/>
                </a:solidFill>
                <a:effectLst/>
                <a:uLnTx/>
                <a:uFillTx/>
                <a:latin typeface="HelveticaNeueLT Std"/>
                <a:ea typeface="+mn-ea"/>
                <a:cs typeface="+mn-cs"/>
              </a:rPr>
              <a:t>Section 42</a:t>
            </a:r>
            <a:r>
              <a:rPr kumimoji="0" lang="en-GB" b="0" i="0" u="none" strike="noStrike" kern="1200" cap="none" spc="0" normalizeH="0" baseline="0" noProof="0" dirty="0">
                <a:ln>
                  <a:noFill/>
                </a:ln>
                <a:solidFill>
                  <a:srgbClr val="433935"/>
                </a:solidFill>
                <a:effectLst/>
                <a:uLnTx/>
                <a:uFillTx/>
                <a:latin typeface="HelveticaNeueLT Std"/>
                <a:ea typeface="+mn-ea"/>
                <a:cs typeface="+mn-cs"/>
              </a:rPr>
              <a:t>) requires that each local authority must </a:t>
            </a:r>
            <a:r>
              <a:rPr kumimoji="0" lang="en-GB" b="0" i="0" u="none" strike="noStrike" kern="1200" cap="none" spc="0" normalizeH="0" baseline="0" noProof="0" dirty="0">
                <a:ln>
                  <a:noFill/>
                </a:ln>
                <a:solidFill>
                  <a:schemeClr val="accent6"/>
                </a:solidFill>
                <a:effectLst/>
                <a:uLnTx/>
                <a:uFillTx/>
                <a:latin typeface="HelveticaNeueLT Std"/>
                <a:ea typeface="+mn-ea"/>
                <a:cs typeface="+mn-cs"/>
              </a:rPr>
              <a:t>make enquiries</a:t>
            </a:r>
            <a:r>
              <a:rPr kumimoji="0" lang="en-GB" b="0" i="0" u="none" strike="noStrike" kern="1200" cap="none" spc="0" normalizeH="0" baseline="0" noProof="0" dirty="0">
                <a:ln>
                  <a:noFill/>
                </a:ln>
                <a:solidFill>
                  <a:srgbClr val="433935"/>
                </a:solidFill>
                <a:effectLst/>
                <a:uLnTx/>
                <a:uFillTx/>
                <a:latin typeface="HelveticaNeueLT Std"/>
                <a:ea typeface="+mn-ea"/>
                <a:cs typeface="+mn-cs"/>
              </a:rPr>
              <a:t>, or cause others to do so, </a:t>
            </a:r>
            <a:r>
              <a:rPr kumimoji="0" lang="en-GB" b="0" i="0" u="none" strike="noStrike" kern="1200" cap="none" spc="0" normalizeH="0" baseline="0" noProof="0" dirty="0">
                <a:ln>
                  <a:noFill/>
                </a:ln>
                <a:solidFill>
                  <a:schemeClr val="accent6"/>
                </a:solidFill>
                <a:effectLst/>
                <a:uLnTx/>
                <a:uFillTx/>
                <a:latin typeface="HelveticaNeueLT Std"/>
                <a:ea typeface="+mn-ea"/>
                <a:cs typeface="+mn-cs"/>
              </a:rPr>
              <a:t>if it believes an adult </a:t>
            </a:r>
            <a:r>
              <a:rPr kumimoji="0" lang="en-GB" b="0" i="0" u="none" strike="noStrike" kern="1200" cap="none" spc="0" normalizeH="0" baseline="0" noProof="0" dirty="0">
                <a:ln>
                  <a:noFill/>
                </a:ln>
                <a:solidFill>
                  <a:srgbClr val="433935"/>
                </a:solidFill>
                <a:effectLst/>
                <a:uLnTx/>
                <a:uFillTx/>
                <a:latin typeface="HelveticaNeueLT Std"/>
                <a:ea typeface="+mn-ea"/>
                <a:cs typeface="+mn-cs"/>
              </a:rPr>
              <a:t>is experiencing, or </a:t>
            </a:r>
            <a:r>
              <a:rPr kumimoji="0" lang="en-GB" b="0" i="0" u="none" strike="noStrike" kern="1200" cap="none" spc="0" normalizeH="0" baseline="0" noProof="0" dirty="0">
                <a:ln>
                  <a:noFill/>
                </a:ln>
                <a:solidFill>
                  <a:schemeClr val="accent6"/>
                </a:solidFill>
                <a:effectLst/>
                <a:uLnTx/>
                <a:uFillTx/>
                <a:latin typeface="HelveticaNeueLT Std"/>
                <a:ea typeface="+mn-ea"/>
                <a:cs typeface="+mn-cs"/>
              </a:rPr>
              <a:t>is at risk of, abuse or neglect.</a:t>
            </a:r>
            <a:r>
              <a:rPr kumimoji="0" lang="en-GB" b="0" i="0" u="none" strike="noStrike" kern="1200" cap="none" spc="0" normalizeH="0" baseline="0" noProof="0" dirty="0">
                <a:ln>
                  <a:noFill/>
                </a:ln>
                <a:solidFill>
                  <a:srgbClr val="433935"/>
                </a:solidFill>
                <a:effectLst/>
                <a:uLnTx/>
                <a:uFillTx/>
                <a:latin typeface="HelveticaNeueLT Std"/>
                <a:ea typeface="+mn-ea"/>
                <a:cs typeface="+mn-cs"/>
              </a:rPr>
              <a:t> </a:t>
            </a: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b="0" i="0" u="none" strike="noStrike" kern="1200" cap="none" spc="0" normalizeH="0" baseline="0" noProof="0" dirty="0">
              <a:ln>
                <a:noFill/>
              </a:ln>
              <a:solidFill>
                <a:srgbClr val="433935"/>
              </a:solidFill>
              <a:effectLst/>
              <a:uLnTx/>
              <a:uFillTx/>
              <a:latin typeface="HelveticaNeueLT Std"/>
              <a:ea typeface="+mn-ea"/>
              <a:cs typeface="+mn-cs"/>
            </a:endParaRP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b="0" i="0" u="none" strike="noStrike" kern="1200" cap="none" spc="0" normalizeH="0" baseline="0" noProof="0" dirty="0">
                <a:ln>
                  <a:noFill/>
                </a:ln>
                <a:solidFill>
                  <a:srgbClr val="433935"/>
                </a:solidFill>
                <a:effectLst/>
                <a:uLnTx/>
                <a:uFillTx/>
                <a:latin typeface="HelveticaNeueLT Std"/>
                <a:ea typeface="+mn-ea"/>
                <a:cs typeface="+mn-cs"/>
              </a:rPr>
              <a:t>An enquiry should establish whether any action needs to be taken to prevent or stop abuse or neglect, and if so, by whom. A Section 42 enquiry isn’t intended to duplicate partner’s assessment/care planning duties or replace risk management pathways e.g. MARAC or MAPPA</a:t>
            </a: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b="0" i="0" u="none" strike="noStrike" kern="1200" cap="none" spc="0" normalizeH="0" baseline="0" noProof="0" dirty="0">
              <a:ln>
                <a:noFill/>
              </a:ln>
              <a:solidFill>
                <a:srgbClr val="433935"/>
              </a:solidFill>
              <a:effectLst/>
              <a:uLnTx/>
              <a:uFillTx/>
              <a:latin typeface="HelveticaNeueLT Std"/>
              <a:ea typeface="+mn-ea"/>
              <a:cs typeface="+mn-cs"/>
            </a:endParaRP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endParaRPr kumimoji="0" lang="en-GB" b="0" i="0" u="none" strike="noStrike" kern="1200" cap="none" spc="0" normalizeH="0" baseline="0" noProof="0" dirty="0">
              <a:ln>
                <a:noFill/>
              </a:ln>
              <a:solidFill>
                <a:srgbClr val="433935"/>
              </a:solidFill>
              <a:effectLst/>
              <a:uLnTx/>
              <a:uFillTx/>
              <a:latin typeface="HelveticaNeueLT Std"/>
              <a:ea typeface="+mn-ea"/>
              <a:cs typeface="+mn-cs"/>
            </a:endParaRPr>
          </a:p>
          <a:p>
            <a:pPr marL="180975" marR="0" lvl="0" indent="-180975"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kumimoji="0" lang="en-GB" b="0" i="0" u="none" strike="noStrike" kern="1200" cap="none" spc="0" normalizeH="0" baseline="0" noProof="0" dirty="0">
                <a:ln>
                  <a:noFill/>
                </a:ln>
                <a:solidFill>
                  <a:srgbClr val="433935"/>
                </a:solidFill>
                <a:effectLst/>
                <a:uLnTx/>
                <a:uFillTx/>
                <a:latin typeface="HelveticaNeueLT Std"/>
                <a:ea typeface="+mn-ea"/>
                <a:cs typeface="+mn-cs"/>
              </a:rPr>
              <a:t>The </a:t>
            </a:r>
            <a:r>
              <a:rPr kumimoji="0" lang="en-GB" b="1" i="0" u="none" strike="noStrike" kern="1200" cap="none" spc="0" normalizeH="0" baseline="0" noProof="0" dirty="0">
                <a:ln>
                  <a:noFill/>
                </a:ln>
                <a:solidFill>
                  <a:srgbClr val="433935"/>
                </a:solidFill>
                <a:effectLst/>
                <a:uLnTx/>
                <a:uFillTx/>
                <a:latin typeface="HelveticaNeueLT Std"/>
                <a:ea typeface="+mn-ea"/>
                <a:cs typeface="+mn-cs"/>
              </a:rPr>
              <a:t>Care Act</a:t>
            </a:r>
            <a:r>
              <a:rPr kumimoji="0" lang="en-GB" b="0" i="0" u="none" strike="noStrike" kern="1200" cap="none" spc="0" normalizeH="0" baseline="0" noProof="0" dirty="0">
                <a:ln>
                  <a:noFill/>
                </a:ln>
                <a:solidFill>
                  <a:srgbClr val="433935"/>
                </a:solidFill>
                <a:effectLst/>
                <a:uLnTx/>
                <a:uFillTx/>
                <a:latin typeface="HelveticaNeueLT Std"/>
                <a:ea typeface="+mn-ea"/>
                <a:cs typeface="+mn-cs"/>
              </a:rPr>
              <a:t> 2014 (</a:t>
            </a:r>
            <a:r>
              <a:rPr kumimoji="0" lang="en-GB" b="1" i="0" u="none" strike="noStrike" kern="1200" cap="none" spc="0" normalizeH="0" baseline="0" noProof="0" dirty="0">
                <a:ln>
                  <a:noFill/>
                </a:ln>
                <a:solidFill>
                  <a:srgbClr val="433935"/>
                </a:solidFill>
                <a:effectLst/>
                <a:uLnTx/>
                <a:uFillTx/>
                <a:latin typeface="HelveticaNeueLT Std"/>
                <a:ea typeface="+mn-ea"/>
                <a:cs typeface="+mn-cs"/>
              </a:rPr>
              <a:t>Section 44</a:t>
            </a:r>
            <a:r>
              <a:rPr kumimoji="0" lang="en-GB" b="0" i="0" u="none" strike="noStrike" kern="1200" cap="none" spc="0" normalizeH="0" baseline="0" noProof="0" dirty="0">
                <a:ln>
                  <a:noFill/>
                </a:ln>
                <a:solidFill>
                  <a:srgbClr val="433935"/>
                </a:solidFill>
                <a:effectLst/>
                <a:uLnTx/>
                <a:uFillTx/>
                <a:latin typeface="HelveticaNeueLT Std"/>
                <a:ea typeface="+mn-ea"/>
                <a:cs typeface="+mn-cs"/>
              </a:rPr>
              <a:t>) requires the Safeguarding Adults Board to arrange a </a:t>
            </a:r>
            <a:r>
              <a:rPr kumimoji="0" lang="en-GB" b="0" i="0" u="none" strike="noStrike" kern="1200" cap="none" spc="0" normalizeH="0" baseline="0" noProof="0" dirty="0">
                <a:ln>
                  <a:noFill/>
                </a:ln>
                <a:solidFill>
                  <a:schemeClr val="accent6"/>
                </a:solidFill>
                <a:effectLst/>
                <a:uLnTx/>
                <a:uFillTx/>
                <a:latin typeface="HelveticaNeueLT Std"/>
                <a:ea typeface="+mn-ea"/>
                <a:cs typeface="+mn-cs"/>
              </a:rPr>
              <a:t>Safeguarding Adults Review </a:t>
            </a:r>
            <a:r>
              <a:rPr kumimoji="0" lang="en-GB" b="0" i="0" u="none" strike="noStrike" kern="1200" cap="none" spc="0" normalizeH="0" baseline="0" noProof="0" dirty="0">
                <a:ln>
                  <a:noFill/>
                </a:ln>
                <a:solidFill>
                  <a:srgbClr val="433935"/>
                </a:solidFill>
                <a:effectLst/>
                <a:uLnTx/>
                <a:uFillTx/>
                <a:latin typeface="HelveticaNeueLT Std"/>
                <a:ea typeface="+mn-ea"/>
                <a:cs typeface="+mn-cs"/>
              </a:rPr>
              <a:t>when an adult in the area dies as a result of abuse or neglect, or suffers serious abuse or neglect, or there is a concern that partner agencies could have worked more effectively to protect an adult.</a:t>
            </a:r>
          </a:p>
        </p:txBody>
      </p:sp>
    </p:spTree>
    <p:extLst>
      <p:ext uri="{BB962C8B-B14F-4D97-AF65-F5344CB8AC3E}">
        <p14:creationId xmlns:p14="http://schemas.microsoft.com/office/powerpoint/2010/main" val="92856487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A7BDD4A-1799-40BE-8E45-DF91564FCF45}"/>
              </a:ext>
            </a:extLst>
          </p:cNvPr>
          <p:cNvSpPr>
            <a:spLocks noGrp="1"/>
          </p:cNvSpPr>
          <p:nvPr>
            <p:ph type="title"/>
          </p:nvPr>
        </p:nvSpPr>
        <p:spPr>
          <a:xfrm>
            <a:off x="1435101" y="365125"/>
            <a:ext cx="7080249" cy="1325563"/>
          </a:xfrm>
        </p:spPr>
        <p:txBody>
          <a:bodyPr vert="horz" lIns="91440" tIns="45720" rIns="91440" bIns="45720" rtlCol="0" anchor="ctr">
            <a:normAutofit/>
          </a:bodyPr>
          <a:lstStyle/>
          <a:p>
            <a:pPr algn="l">
              <a:lnSpc>
                <a:spcPct val="90000"/>
              </a:lnSpc>
            </a:pPr>
            <a:r>
              <a:rPr lang="en-US" sz="4300" kern="1200" dirty="0">
                <a:solidFill>
                  <a:schemeClr val="accent6"/>
                </a:solidFill>
                <a:latin typeface="+mj-lt"/>
                <a:ea typeface="+mj-ea"/>
                <a:cs typeface="+mj-cs"/>
              </a:rPr>
              <a:t>What is Safeguarding and who is an ‘Adult at Risk’?</a:t>
            </a:r>
          </a:p>
        </p:txBody>
      </p:sp>
      <p:pic>
        <p:nvPicPr>
          <p:cNvPr id="7" name="Graphic 6" descr="Help">
            <a:extLst>
              <a:ext uri="{FF2B5EF4-FFF2-40B4-BE49-F238E27FC236}">
                <a16:creationId xmlns:a16="http://schemas.microsoft.com/office/drawing/2014/main" id="{33171FC8-3D43-488B-A753-E6AC7206389A}"/>
              </a:ext>
            </a:extLst>
          </p:cNvPr>
          <p:cNvPicPr>
            <a:picLocks noChangeAspect="1"/>
          </p:cNvPicPr>
          <p:nvPr/>
        </p:nvPicPr>
        <p:blipFill>
          <a:blip r:embed="rId3">
            <a:extLst>
              <a:ext uri="{28A0092B-C50C-407E-A947-70E740481C1C}">
                <a14:useLocalDpi xmlns:a14="http://schemas.microsoft.com/office/drawing/2010/main" val="0"/>
              </a:ext>
              <a:ext uri="{96DAC541-7B7A-43D3-8B79-37D633B846F1}">
                <asvg:svgBlip xmlns:asvg="http://schemas.microsoft.com/office/drawing/2016/SVG/main" r:embed="rId4"/>
              </a:ext>
            </a:extLst>
          </a:blip>
          <a:srcRect/>
          <a:stretch/>
        </p:blipFill>
        <p:spPr>
          <a:xfrm>
            <a:off x="466725" y="529432"/>
            <a:ext cx="819150" cy="819150"/>
          </a:xfrm>
          <a:prstGeom prst="rect">
            <a:avLst/>
          </a:prstGeom>
        </p:spPr>
      </p:pic>
      <p:sp>
        <p:nvSpPr>
          <p:cNvPr id="3" name="TextBox 2">
            <a:extLst>
              <a:ext uri="{FF2B5EF4-FFF2-40B4-BE49-F238E27FC236}">
                <a16:creationId xmlns:a16="http://schemas.microsoft.com/office/drawing/2014/main" id="{1C642E28-81E9-47CE-B741-758DD3E5AEAE}"/>
              </a:ext>
            </a:extLst>
          </p:cNvPr>
          <p:cNvSpPr txBox="1"/>
          <p:nvPr/>
        </p:nvSpPr>
        <p:spPr>
          <a:xfrm>
            <a:off x="628650" y="1825625"/>
            <a:ext cx="7886700" cy="4351338"/>
          </a:xfrm>
          <a:prstGeom prst="rect">
            <a:avLst/>
          </a:prstGeom>
        </p:spPr>
        <p:txBody>
          <a:bodyPr vert="horz" lIns="91440" tIns="45720" rIns="91440" bIns="45720" rtlCol="0">
            <a:normAutofit/>
          </a:bodyPr>
          <a:lstStyle/>
          <a:p>
            <a:pPr marL="285750" marR="0" lvl="0" indent="-285750" defTabSz="914400" fontAlgn="auto">
              <a:lnSpc>
                <a:spcPct val="90000"/>
              </a:lnSpc>
              <a:spcBef>
                <a:spcPts val="0"/>
              </a:spcBef>
              <a:spcAft>
                <a:spcPts val="600"/>
              </a:spcAft>
              <a:buClrTx/>
              <a:buSzTx/>
              <a:buFont typeface="Arial" panose="020B0604020202020204" pitchFamily="34" charset="0"/>
              <a:buChar char="•"/>
              <a:tabLst/>
              <a:defRPr/>
            </a:pPr>
            <a:r>
              <a:rPr kumimoji="0" lang="en-US" b="0" i="0" u="none" strike="noStrike" cap="none" spc="0" normalizeH="0" baseline="0" noProof="0" dirty="0">
                <a:ln>
                  <a:noFill/>
                </a:ln>
                <a:effectLst/>
                <a:uLnTx/>
                <a:uFillTx/>
                <a:latin typeface="HelveticaNeueLT Std" panose="020B0604020202020204" pitchFamily="34" charset="0"/>
              </a:rPr>
              <a:t>Safeguarding is defined as </a:t>
            </a:r>
            <a:r>
              <a:rPr kumimoji="0" lang="en-US" b="1" i="0" u="none" strike="noStrike" cap="none" spc="0" normalizeH="0" baseline="0" noProof="0" dirty="0">
                <a:ln>
                  <a:noFill/>
                </a:ln>
                <a:effectLst/>
                <a:uLnTx/>
                <a:uFillTx/>
                <a:latin typeface="HelveticaNeueLT Std" panose="020B0604020202020204" pitchFamily="34" charset="0"/>
              </a:rPr>
              <a:t>“</a:t>
            </a:r>
            <a:r>
              <a:rPr kumimoji="0" lang="en-US" b="1" i="1" u="none" strike="noStrike" cap="none" spc="0" normalizeH="0" baseline="0" noProof="0" dirty="0">
                <a:ln>
                  <a:noFill/>
                </a:ln>
                <a:effectLst/>
                <a:uLnTx/>
                <a:uFillTx/>
                <a:latin typeface="HelveticaNeueLT Std" panose="020B0604020202020204" pitchFamily="34" charset="0"/>
              </a:rPr>
              <a:t>protecting an adult’s right to live in safety, free from abuse and neglect” </a:t>
            </a:r>
            <a:r>
              <a:rPr kumimoji="0" lang="en-US" b="0" i="0" u="none" strike="noStrike" cap="none" spc="0" normalizeH="0" baseline="0" noProof="0" dirty="0">
                <a:ln>
                  <a:noFill/>
                </a:ln>
                <a:effectLst/>
                <a:uLnTx/>
                <a:uFillTx/>
                <a:latin typeface="HelveticaNeueLT Std" panose="020B0604020202020204" pitchFamily="34" charset="0"/>
              </a:rPr>
              <a:t>(Care and Support Statutory Guidance, Chapter 14). Adult safeguarding is about preventing and responding to concerns of abuse, harm or neglect of adults.</a:t>
            </a:r>
          </a:p>
          <a:p>
            <a:pPr marL="228600" marR="0" lvl="0" indent="-228600" defTabSz="914400" fontAlgn="auto">
              <a:lnSpc>
                <a:spcPct val="90000"/>
              </a:lnSpc>
              <a:spcBef>
                <a:spcPts val="0"/>
              </a:spcBef>
              <a:spcAft>
                <a:spcPts val="600"/>
              </a:spcAft>
              <a:buClrTx/>
              <a:buSzTx/>
              <a:tabLst/>
              <a:defRPr/>
            </a:pPr>
            <a:endParaRPr kumimoji="0" lang="en-US" b="0" i="0" u="none" strike="noStrike" cap="none" spc="0" normalizeH="0" baseline="0" noProof="0" dirty="0">
              <a:ln>
                <a:noFill/>
              </a:ln>
              <a:effectLst/>
              <a:uLnTx/>
              <a:uFillTx/>
              <a:latin typeface="HelveticaNeueLT Std" panose="020B0604020202020204" pitchFamily="34" charset="0"/>
            </a:endParaRPr>
          </a:p>
          <a:p>
            <a:pPr marL="228600" marR="0" lvl="0" indent="-228600" defTabSz="914400" fontAlgn="auto">
              <a:lnSpc>
                <a:spcPct val="90000"/>
              </a:lnSpc>
              <a:spcBef>
                <a:spcPts val="0"/>
              </a:spcBef>
              <a:spcAft>
                <a:spcPts val="600"/>
              </a:spcAft>
              <a:buClrTx/>
              <a:buSzTx/>
              <a:buFont typeface="Arial" panose="020B0604020202020204" pitchFamily="34" charset="0"/>
              <a:buChar char="•"/>
              <a:tabLst/>
              <a:defRPr/>
            </a:pPr>
            <a:r>
              <a:rPr kumimoji="0" lang="en-US" b="0" i="0" u="none" strike="noStrike" cap="none" spc="0" normalizeH="0" baseline="0" noProof="0" dirty="0">
                <a:ln>
                  <a:noFill/>
                </a:ln>
                <a:effectLst/>
                <a:uLnTx/>
                <a:uFillTx/>
                <a:latin typeface="HelveticaNeueLT Std" panose="020B0604020202020204" pitchFamily="34" charset="0"/>
              </a:rPr>
              <a:t>In the context of the legislation, specific adult safeguarding duties apply to an ‘Adult at Risk' who:</a:t>
            </a:r>
          </a:p>
          <a:p>
            <a:pPr marL="0" marR="0" lvl="0" indent="-228600" defTabSz="914400" fontAlgn="auto">
              <a:lnSpc>
                <a:spcPct val="90000"/>
              </a:lnSpc>
              <a:spcBef>
                <a:spcPts val="0"/>
              </a:spcBef>
              <a:spcAft>
                <a:spcPts val="600"/>
              </a:spcAft>
              <a:buClrTx/>
              <a:buSzTx/>
              <a:buFont typeface="Arial" panose="020B0604020202020204" pitchFamily="34" charset="0"/>
              <a:buChar char="•"/>
              <a:tabLst/>
              <a:defRPr/>
            </a:pPr>
            <a:endParaRPr kumimoji="0" lang="en-US" b="0" i="0" u="none" strike="noStrike" cap="none" spc="0" normalizeH="0" baseline="0" noProof="0" dirty="0">
              <a:ln>
                <a:noFill/>
              </a:ln>
              <a:effectLst/>
              <a:uLnTx/>
              <a:uFillTx/>
              <a:latin typeface="HelveticaNeueLT Std" panose="020B0604020202020204" pitchFamily="34" charset="0"/>
            </a:endParaRPr>
          </a:p>
          <a:p>
            <a:pPr marL="446088" marR="0" lvl="0" indent="-228600" defTabSz="914400" fontAlgn="auto">
              <a:lnSpc>
                <a:spcPct val="90000"/>
              </a:lnSpc>
              <a:spcBef>
                <a:spcPts val="0"/>
              </a:spcBef>
              <a:spcAft>
                <a:spcPts val="600"/>
              </a:spcAft>
              <a:buClrTx/>
              <a:buSzTx/>
              <a:buFont typeface="Arial" panose="020B0604020202020204" pitchFamily="34" charset="0"/>
              <a:buChar char="•"/>
              <a:tabLst/>
              <a:defRPr/>
            </a:pPr>
            <a:r>
              <a:rPr kumimoji="0" lang="en-US" b="0" i="0" u="none" strike="noStrike" cap="none" spc="0" normalizeH="0" baseline="0" noProof="0" dirty="0">
                <a:ln>
                  <a:noFill/>
                </a:ln>
                <a:effectLst/>
                <a:uLnTx/>
                <a:uFillTx/>
                <a:latin typeface="HelveticaNeueLT Std" panose="020B0604020202020204" pitchFamily="34" charset="0"/>
              </a:rPr>
              <a:t>is a person aged 18 years or older, and;</a:t>
            </a:r>
          </a:p>
          <a:p>
            <a:pPr marL="446088" marR="0" lvl="0" indent="-228600" defTabSz="914400" fontAlgn="auto">
              <a:lnSpc>
                <a:spcPct val="90000"/>
              </a:lnSpc>
              <a:spcBef>
                <a:spcPts val="0"/>
              </a:spcBef>
              <a:spcAft>
                <a:spcPts val="600"/>
              </a:spcAft>
              <a:buClrTx/>
              <a:buSzTx/>
              <a:buFont typeface="Arial" panose="020B0604020202020204" pitchFamily="34" charset="0"/>
              <a:buChar char="•"/>
              <a:tabLst/>
              <a:defRPr/>
            </a:pPr>
            <a:r>
              <a:rPr kumimoji="0" lang="en-US" b="0" i="0" u="none" strike="noStrike" cap="none" spc="0" normalizeH="0" baseline="0" noProof="0" dirty="0">
                <a:ln>
                  <a:noFill/>
                </a:ln>
                <a:effectLst/>
                <a:uLnTx/>
                <a:uFillTx/>
                <a:latin typeface="HelveticaNeueLT Std" panose="020B0604020202020204" pitchFamily="34" charset="0"/>
              </a:rPr>
              <a:t>has or is believed to have ‘care and support’ needs, and;</a:t>
            </a:r>
          </a:p>
          <a:p>
            <a:pPr marL="446088" marR="0" lvl="0" indent="-228600" defTabSz="914400" fontAlgn="auto">
              <a:lnSpc>
                <a:spcPct val="90000"/>
              </a:lnSpc>
              <a:spcBef>
                <a:spcPts val="0"/>
              </a:spcBef>
              <a:spcAft>
                <a:spcPts val="600"/>
              </a:spcAft>
              <a:buClrTx/>
              <a:buSzTx/>
              <a:buFont typeface="Arial" panose="020B0604020202020204" pitchFamily="34" charset="0"/>
              <a:buChar char="•"/>
              <a:tabLst/>
              <a:defRPr/>
            </a:pPr>
            <a:r>
              <a:rPr kumimoji="0" lang="en-US" b="0" i="0" u="none" strike="noStrike" cap="none" spc="0" normalizeH="0" baseline="0" noProof="0" dirty="0">
                <a:ln>
                  <a:noFill/>
                </a:ln>
                <a:effectLst/>
                <a:uLnTx/>
                <a:uFillTx/>
                <a:latin typeface="HelveticaNeueLT Std" panose="020B0604020202020204" pitchFamily="34" charset="0"/>
              </a:rPr>
              <a:t>is experiencing, or is at risk of, abuse or neglect, and;</a:t>
            </a:r>
          </a:p>
          <a:p>
            <a:pPr marL="446088" marR="0" lvl="0" indent="-228600" defTabSz="914400" fontAlgn="auto">
              <a:lnSpc>
                <a:spcPct val="90000"/>
              </a:lnSpc>
              <a:spcBef>
                <a:spcPts val="0"/>
              </a:spcBef>
              <a:spcAft>
                <a:spcPts val="600"/>
              </a:spcAft>
              <a:buClrTx/>
              <a:buSzTx/>
              <a:buFont typeface="Arial" panose="020B0604020202020204" pitchFamily="34" charset="0"/>
              <a:buChar char="•"/>
              <a:tabLst/>
              <a:defRPr/>
            </a:pPr>
            <a:r>
              <a:rPr kumimoji="0" lang="en-US" b="0" i="0" u="none" strike="noStrike" cap="none" spc="0" normalizeH="0" baseline="0" noProof="0" dirty="0">
                <a:ln>
                  <a:noFill/>
                </a:ln>
                <a:effectLst/>
                <a:uLnTx/>
                <a:uFillTx/>
                <a:latin typeface="HelveticaNeueLT Std" panose="020B0604020202020204" pitchFamily="34" charset="0"/>
              </a:rPr>
              <a:t>is unable to protect themselves from either the risk of, or the experience of abuse or neglect, because of those needs.</a:t>
            </a:r>
          </a:p>
          <a:p>
            <a:pPr marL="268288" marR="0" lvl="0" indent="-228600" defTabSz="914400" fontAlgn="auto">
              <a:lnSpc>
                <a:spcPct val="90000"/>
              </a:lnSpc>
              <a:spcBef>
                <a:spcPts val="0"/>
              </a:spcBef>
              <a:spcAft>
                <a:spcPts val="600"/>
              </a:spcAft>
              <a:buClrTx/>
              <a:buSzTx/>
              <a:buFont typeface="Arial" panose="020B0604020202020204" pitchFamily="34" charset="0"/>
              <a:buChar char="•"/>
              <a:tabLst/>
              <a:defRPr/>
            </a:pPr>
            <a:endParaRPr kumimoji="0" lang="en-US" b="0" i="0" u="none" strike="noStrike" cap="none" spc="0" normalizeH="0" baseline="0" noProof="0" dirty="0">
              <a:ln>
                <a:noFill/>
              </a:ln>
              <a:effectLst/>
              <a:uLnTx/>
              <a:uFillTx/>
              <a:latin typeface="HelveticaNeueLT Std" panose="020B0604020202020204" pitchFamily="34" charset="0"/>
            </a:endParaRPr>
          </a:p>
        </p:txBody>
      </p:sp>
    </p:spTree>
    <p:extLst>
      <p:ext uri="{BB962C8B-B14F-4D97-AF65-F5344CB8AC3E}">
        <p14:creationId xmlns:p14="http://schemas.microsoft.com/office/powerpoint/2010/main" val="3731009358"/>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2_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15</TotalTime>
  <Words>3009</Words>
  <Application>Microsoft Office PowerPoint</Application>
  <PresentationFormat>On-screen Show (4:3)</PresentationFormat>
  <Paragraphs>326</Paragraphs>
  <Slides>26</Slides>
  <Notes>17</Notes>
  <HiddenSlides>0</HiddenSlides>
  <MMClips>0</MMClips>
  <ScaleCrop>false</ScaleCrop>
  <HeadingPairs>
    <vt:vector size="6" baseType="variant">
      <vt:variant>
        <vt:lpstr>Fonts Used</vt:lpstr>
      </vt:variant>
      <vt:variant>
        <vt:i4>5</vt:i4>
      </vt:variant>
      <vt:variant>
        <vt:lpstr>Theme</vt:lpstr>
      </vt:variant>
      <vt:variant>
        <vt:i4>3</vt:i4>
      </vt:variant>
      <vt:variant>
        <vt:lpstr>Slide Titles</vt:lpstr>
      </vt:variant>
      <vt:variant>
        <vt:i4>26</vt:i4>
      </vt:variant>
    </vt:vector>
  </HeadingPairs>
  <TitlesOfParts>
    <vt:vector size="34" baseType="lpstr">
      <vt:lpstr>Arial</vt:lpstr>
      <vt:lpstr>Calibri</vt:lpstr>
      <vt:lpstr>Calibri Light</vt:lpstr>
      <vt:lpstr>Gill Sans MT</vt:lpstr>
      <vt:lpstr>HelveticaNeueLT Std</vt:lpstr>
      <vt:lpstr>Office Theme</vt:lpstr>
      <vt:lpstr>1_Office Theme</vt:lpstr>
      <vt:lpstr>2_Office Theme</vt:lpstr>
      <vt:lpstr>Homelessness &amp; Safeguarding </vt:lpstr>
      <vt:lpstr>Objectives</vt:lpstr>
      <vt:lpstr>Recap of Part 1</vt:lpstr>
      <vt:lpstr>Factors that Influence Homelessness</vt:lpstr>
      <vt:lpstr>ACE’s &amp; Trauma</vt:lpstr>
      <vt:lpstr>Stigma &amp; Prejudice</vt:lpstr>
      <vt:lpstr> The Care Act 2014 </vt:lpstr>
      <vt:lpstr>Relevant Sections of the Act</vt:lpstr>
      <vt:lpstr>What is Safeguarding and who is an ‘Adult at Risk’?</vt:lpstr>
      <vt:lpstr>Safeguarding Concerns Affecting Homeless People</vt:lpstr>
      <vt:lpstr>Safeguarding Principles</vt:lpstr>
      <vt:lpstr>Typology of Abuse</vt:lpstr>
      <vt:lpstr>Abuse &amp; Neglect and Homelessness</vt:lpstr>
      <vt:lpstr>Self Neglect &amp; Homelessness</vt:lpstr>
      <vt:lpstr>Exploitation &amp; Interpersonal Abuse</vt:lpstr>
      <vt:lpstr>Exercise: What could you do to make this person safer?</vt:lpstr>
      <vt:lpstr>Ade</vt:lpstr>
      <vt:lpstr>Erika</vt:lpstr>
      <vt:lpstr>Good Practice</vt:lpstr>
      <vt:lpstr>Good Individual Practice</vt:lpstr>
      <vt:lpstr>Good multi-agency practice</vt:lpstr>
      <vt:lpstr>The Three A’s</vt:lpstr>
      <vt:lpstr>Multi-Agency Panels &amp; Forums</vt:lpstr>
      <vt:lpstr>Homelessness Fatality Review</vt:lpstr>
      <vt:lpstr>What to do if someone is homeless or at risk of homelessness?</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Homelessness &amp; Safeguarding </dc:title>
  <dc:creator>Taylor Gill1</dc:creator>
  <cp:lastModifiedBy>Taylor Gill1</cp:lastModifiedBy>
  <cp:revision>3</cp:revision>
  <dcterms:created xsi:type="dcterms:W3CDTF">2020-01-27T18:53:53Z</dcterms:created>
  <dcterms:modified xsi:type="dcterms:W3CDTF">2020-01-27T19:09:38Z</dcterms:modified>
</cp:coreProperties>
</file>