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Introductions who we are etc.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Can you think of any others question?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 name="Google Shape;25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00FF"/>
              </a:buClr>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00FF"/>
              </a:buClr>
              <a:buSzPts val="1100"/>
              <a:buNone/>
            </a:pPr>
            <a:r>
              <a:rPr b="1" lang="en-GB" sz="1100" u="sng">
                <a:solidFill>
                  <a:srgbClr val="FF00FF"/>
                </a:solidFill>
              </a:rPr>
              <a:t>Marion: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00FF"/>
              </a:buClr>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FF00FF"/>
              </a:buClr>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None/>
            </a:pPr>
            <a:r>
              <a:rPr b="1" lang="en-GB" sz="1100" u="sng">
                <a:solidFill>
                  <a:srgbClr val="000000"/>
                </a:solidFill>
              </a:rPr>
              <a:t>Marge:</a:t>
            </a:r>
            <a:r>
              <a:rPr lang="en-GB" sz="1100"/>
              <a:t>  </a:t>
            </a:r>
            <a:endParaRPr/>
          </a:p>
          <a:p>
            <a:pPr indent="0" lvl="0" marL="0" rtl="0" algn="l">
              <a:lnSpc>
                <a:spcPct val="100000"/>
              </a:lnSpc>
              <a:spcBef>
                <a:spcPts val="0"/>
              </a:spcBef>
              <a:spcAft>
                <a:spcPts val="0"/>
              </a:spcAft>
              <a:buSzPts val="1100"/>
              <a:buNone/>
            </a:pPr>
            <a:r>
              <a:t/>
            </a:r>
            <a:endParaRPr sz="1100"/>
          </a:p>
          <a:p>
            <a:pPr indent="0" lvl="0" marL="0" rtl="0" algn="l">
              <a:lnSpc>
                <a:spcPct val="100000"/>
              </a:lnSpc>
              <a:spcBef>
                <a:spcPts val="0"/>
              </a:spcBef>
              <a:spcAft>
                <a:spcPts val="0"/>
              </a:spcAft>
              <a:buSzPts val="1100"/>
              <a:buNone/>
            </a:pPr>
            <a:r>
              <a:rPr lang="en-GB" sz="1100"/>
              <a:t>Fundamental differences between our current way of working and how we want to work in the future.</a:t>
            </a:r>
            <a:endParaRPr/>
          </a:p>
          <a:p>
            <a:pPr indent="0" lvl="0" marL="0" rtl="0" algn="l">
              <a:lnSpc>
                <a:spcPct val="100000"/>
              </a:lnSpc>
              <a:spcBef>
                <a:spcPts val="0"/>
              </a:spcBef>
              <a:spcAft>
                <a:spcPts val="0"/>
              </a:spcAft>
              <a:buSzPts val="1100"/>
              <a:buNone/>
            </a:pPr>
            <a:r>
              <a:rPr lang="en-GB" sz="1100"/>
              <a:t>Referring to the old way to describe the way that we are working now.</a:t>
            </a:r>
            <a:endParaRPr/>
          </a:p>
          <a:p>
            <a:pPr indent="0" lvl="0" marL="0" rtl="0" algn="l">
              <a:lnSpc>
                <a:spcPct val="100000"/>
              </a:lnSpc>
              <a:spcBef>
                <a:spcPts val="0"/>
              </a:spcBef>
              <a:spcAft>
                <a:spcPts val="0"/>
              </a:spcAft>
              <a:buSzPts val="1100"/>
              <a:buNone/>
            </a:pPr>
            <a:r>
              <a:t/>
            </a:r>
            <a:endParaRPr sz="1100"/>
          </a:p>
          <a:p>
            <a:pPr indent="0" lvl="0" marL="0" rtl="0" algn="l">
              <a:lnSpc>
                <a:spcPct val="100000"/>
              </a:lnSpc>
              <a:spcBef>
                <a:spcPts val="0"/>
              </a:spcBef>
              <a:spcAft>
                <a:spcPts val="0"/>
              </a:spcAft>
              <a:buSzPts val="1100"/>
              <a:buNone/>
            </a:pPr>
            <a:r>
              <a:rPr lang="en-GB" sz="1100"/>
              <a:t>If someone rings Adult Social Care today, they will be asked a series of questions which focus very much of what they cannot do for themselves and to identify which areas of their life they need support with.  </a:t>
            </a:r>
            <a:r>
              <a:rPr i="1" lang="en-GB" sz="1100"/>
              <a:t>For Example, we will ask:  Can you wash and dress yourself?  Are you able to go to the shops by yourself?  Are you able to make yourself something to eat?</a:t>
            </a:r>
            <a:endParaRPr/>
          </a:p>
          <a:p>
            <a:pPr indent="0" lvl="0" marL="0" rtl="0" algn="l">
              <a:lnSpc>
                <a:spcPct val="100000"/>
              </a:lnSpc>
              <a:spcBef>
                <a:spcPts val="0"/>
              </a:spcBef>
              <a:spcAft>
                <a:spcPts val="0"/>
              </a:spcAft>
              <a:buSzPts val="1100"/>
              <a:buNone/>
            </a:pPr>
            <a:r>
              <a:t/>
            </a:r>
            <a:endParaRPr i="1" sz="1100"/>
          </a:p>
          <a:p>
            <a:pPr indent="0" lvl="0" marL="0" rtl="0" algn="l">
              <a:lnSpc>
                <a:spcPct val="100000"/>
              </a:lnSpc>
              <a:spcBef>
                <a:spcPts val="0"/>
              </a:spcBef>
              <a:spcAft>
                <a:spcPts val="0"/>
              </a:spcAft>
              <a:buSzPts val="1100"/>
              <a:buNone/>
            </a:pPr>
            <a:r>
              <a:rPr lang="en-GB" sz="1100"/>
              <a:t>However, if that same person rings Adult Social Care 12 months from now, they will enjoy a different conversation which focuses on what that person thinks he / she needs in order to build a good life.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57" name="Google Shape;57;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58" name="Google Shape;58;p14"/>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59" name="Shape 59"/>
        <p:cNvGrpSpPr/>
        <p:nvPr/>
      </p:nvGrpSpPr>
      <p:grpSpPr>
        <a:xfrm>
          <a:off x="0" y="0"/>
          <a:ext cx="0" cy="0"/>
          <a:chOff x="0" y="0"/>
          <a:chExt cx="0" cy="0"/>
        </a:xfrm>
      </p:grpSpPr>
      <p:sp>
        <p:nvSpPr>
          <p:cNvPr id="60" name="Google Shape;60;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 name="Google Shape;61;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62" name="Google Shape;62;p15"/>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p16"/>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5" name="Shape 65"/>
        <p:cNvGrpSpPr/>
        <p:nvPr/>
      </p:nvGrpSpPr>
      <p:grpSpPr>
        <a:xfrm>
          <a:off x="0" y="0"/>
          <a:ext cx="0" cy="0"/>
          <a:chOff x="0" y="0"/>
          <a:chExt cx="0" cy="0"/>
        </a:xfrm>
      </p:grpSpPr>
      <p:sp>
        <p:nvSpPr>
          <p:cNvPr id="66" name="Google Shape;66;p17"/>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7" name="Google Shape;67;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00000"/>
              </a:lnSpc>
              <a:spcBef>
                <a:spcPts val="0"/>
              </a:spcBef>
              <a:spcAft>
                <a:spcPts val="0"/>
              </a:spcAft>
              <a:buSzPts val="1800"/>
              <a:buChar char="●"/>
              <a:defRPr/>
            </a:lvl1pPr>
            <a:lvl2pPr indent="-317500" lvl="1" marL="914400" algn="ctr">
              <a:lnSpc>
                <a:spcPct val="100000"/>
              </a:lnSpc>
              <a:spcBef>
                <a:spcPts val="160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
        <p:nvSpPr>
          <p:cNvPr id="68" name="Google Shape;68;p17"/>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9" name="Shape 69"/>
        <p:cNvGrpSpPr/>
        <p:nvPr/>
      </p:nvGrpSpPr>
      <p:grpSpPr>
        <a:xfrm>
          <a:off x="0" y="0"/>
          <a:ext cx="0" cy="0"/>
          <a:chOff x="0" y="0"/>
          <a:chExt cx="0" cy="0"/>
        </a:xfrm>
      </p:grpSpPr>
      <p:sp>
        <p:nvSpPr>
          <p:cNvPr id="70" name="Google Shape;7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71" name="Google Shape;71;p18"/>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2" name="Shape 72"/>
        <p:cNvGrpSpPr/>
        <p:nvPr/>
      </p:nvGrpSpPr>
      <p:grpSpPr>
        <a:xfrm>
          <a:off x="0" y="0"/>
          <a:ext cx="0" cy="0"/>
          <a:chOff x="0" y="0"/>
          <a:chExt cx="0" cy="0"/>
        </a:xfrm>
      </p:grpSpPr>
      <p:sp>
        <p:nvSpPr>
          <p:cNvPr id="73" name="Google Shape;73;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4" name="Google Shape;74;p19"/>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78" name="Google Shape;78;p20"/>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9" name="Shape 79"/>
        <p:cNvGrpSpPr/>
        <p:nvPr/>
      </p:nvGrpSpPr>
      <p:grpSpPr>
        <a:xfrm>
          <a:off x="0" y="0"/>
          <a:ext cx="0" cy="0"/>
          <a:chOff x="0" y="0"/>
          <a:chExt cx="0" cy="0"/>
        </a:xfrm>
      </p:grpSpPr>
      <p:sp>
        <p:nvSpPr>
          <p:cNvPr id="80" name="Google Shape;8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21"/>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2" name="Shape 82"/>
        <p:cNvGrpSpPr/>
        <p:nvPr/>
      </p:nvGrpSpPr>
      <p:grpSpPr>
        <a:xfrm>
          <a:off x="0" y="0"/>
          <a:ext cx="0" cy="0"/>
          <a:chOff x="0" y="0"/>
          <a:chExt cx="0" cy="0"/>
        </a:xfrm>
      </p:grpSpPr>
      <p:sp>
        <p:nvSpPr>
          <p:cNvPr id="83" name="Google Shape;83;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4" name="Google Shape;84;p22"/>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5" name="Shape 85"/>
        <p:cNvGrpSpPr/>
        <p:nvPr/>
      </p:nvGrpSpPr>
      <p:grpSpPr>
        <a:xfrm>
          <a:off x="0" y="0"/>
          <a:ext cx="0" cy="0"/>
          <a:chOff x="0" y="0"/>
          <a:chExt cx="0" cy="0"/>
        </a:xfrm>
      </p:grpSpPr>
      <p:sp>
        <p:nvSpPr>
          <p:cNvPr id="86" name="Google Shape;86;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7" name="Google Shape;87;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8" name="Google Shape;88;p23"/>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2" name="Shape 22"/>
        <p:cNvGrpSpPr/>
        <p:nvPr/>
      </p:nvGrpSpPr>
      <p:grpSpPr>
        <a:xfrm>
          <a:off x="0" y="0"/>
          <a:ext cx="0" cy="0"/>
          <a:chOff x="0" y="0"/>
          <a:chExt cx="0" cy="0"/>
        </a:xfrm>
      </p:grpSpPr>
      <p:sp>
        <p:nvSpPr>
          <p:cNvPr id="23" name="Google Shape;23;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150" y="444500"/>
            <a:ext cx="8521800" cy="573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311150" y="1152525"/>
            <a:ext cx="85218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3"/>
          <p:cNvSpPr txBox="1"/>
          <p:nvPr>
            <p:ph idx="12" type="sldNum"/>
          </p:nvPr>
        </p:nvSpPr>
        <p:spPr>
          <a:xfrm>
            <a:off x="8472487" y="4662487"/>
            <a:ext cx="5493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northlondonsocialwork.co.uk/event/writing-strength-based-assessment-person-centered-support-plans/"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scie.org.uk/strengths-based-approaches/guidance" TargetMode="External"/><Relationship Id="rId4" Type="http://schemas.openxmlformats.org/officeDocument/2006/relationships/hyperlink" Target="https://assets.publishing.service.gov.uk/government/uploads/system/uploads/attachment_data/file/778134/stengths-based-approach-practice-framework-and-handbook.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i_0ZPJvIZyI&amp;feature=youtu.be"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youtube.com/watch?v=yZ2zdJwQ694&amp;nohtml5=Fals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assets.publishing.service.gov.uk/government/uploads/system/uploads/attachment_data/file/778134/stengths-based-approach-practice-framework-and-handbook.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s://www.scie.org.uk/strengths-based-approaches/guidance" TargetMode="External"/><Relationship Id="rId4" Type="http://schemas.openxmlformats.org/officeDocument/2006/relationships/hyperlink" Target="https://assets.publishing.service.gov.uk/government/uploads/system/uploads/attachment_data/file/778134/stengths-based-approach-practice-framework-and-handbook.pdf" TargetMode="External"/><Relationship Id="rId10" Type="http://schemas.openxmlformats.org/officeDocument/2006/relationships/hyperlink" Target="https://www.rcn.org.uk/clinical-topics/supporting-behaviour-change/motivationalinterviewing" TargetMode="External"/><Relationship Id="rId9" Type="http://schemas.openxmlformats.org/officeDocument/2006/relationships/hyperlink" Target="https://www.thinklocalactpersonal.org.uk/Browse/Building-CommunityCapacity/" TargetMode="External"/><Relationship Id="rId5" Type="http://schemas.openxmlformats.org/officeDocument/2006/relationships/hyperlink" Target="http://www.legislation.gov.uk/ukpga/2014/23/contents/enacted" TargetMode="External"/><Relationship Id="rId6" Type="http://schemas.openxmlformats.org/officeDocument/2006/relationships/hyperlink" Target="https://www.scie.org.uk/mca/introduction/mental-capacity-act-2005-at-a-glance" TargetMode="External"/><Relationship Id="rId7" Type="http://schemas.openxmlformats.org/officeDocument/2006/relationships/hyperlink" Target="http://www.skillsforcare.org.uk/Topics/Self-Care/Self-care.aspx" TargetMode="External"/><Relationship Id="rId8" Type="http://schemas.openxmlformats.org/officeDocument/2006/relationships/hyperlink" Target="http://www.thinklocalactpersonal.org.uk/Latest/Resource/?cid=1101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ssets.publishing.service.gov.uk/government/uploads/system/uploads/attachment_data/file/778134/stengths-based-approach-practice-framework-and-handbook.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youtu.be/BALni0nEmG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92" name="Shape 92"/>
        <p:cNvGrpSpPr/>
        <p:nvPr/>
      </p:nvGrpSpPr>
      <p:grpSpPr>
        <a:xfrm>
          <a:off x="0" y="0"/>
          <a:ext cx="0" cy="0"/>
          <a:chOff x="0" y="0"/>
          <a:chExt cx="0" cy="0"/>
        </a:xfrm>
      </p:grpSpPr>
      <p:sp>
        <p:nvSpPr>
          <p:cNvPr id="93" name="Google Shape;93;p24"/>
          <p:cNvSpPr txBox="1"/>
          <p:nvPr>
            <p:ph type="ctrTitle"/>
          </p:nvPr>
        </p:nvSpPr>
        <p:spPr>
          <a:xfrm>
            <a:off x="311700" y="744575"/>
            <a:ext cx="8520600" cy="2399100"/>
          </a:xfrm>
          <a:prstGeom prst="rect">
            <a:avLst/>
          </a:prstGeom>
          <a:noFill/>
          <a:ln>
            <a:noFill/>
          </a:ln>
        </p:spPr>
        <p:txBody>
          <a:bodyPr anchorCtr="0" anchor="b" bIns="91425" lIns="91425" spcFirstLastPara="1" rIns="91425" wrap="square" tIns="91425">
            <a:noAutofit/>
          </a:bodyPr>
          <a:lstStyle/>
          <a:p>
            <a:pPr indent="0" lvl="0" marL="0" rtl="0" algn="ctr">
              <a:lnSpc>
                <a:spcPct val="123529"/>
              </a:lnSpc>
              <a:spcBef>
                <a:spcPts val="0"/>
              </a:spcBef>
              <a:spcAft>
                <a:spcPts val="0"/>
              </a:spcAft>
              <a:buSzPts val="5200"/>
              <a:buNone/>
            </a:pPr>
            <a:r>
              <a:t/>
            </a:r>
            <a:endParaRPr/>
          </a:p>
          <a:p>
            <a:pPr indent="0" lvl="0" marL="0" rtl="0" algn="ctr">
              <a:lnSpc>
                <a:spcPct val="123529"/>
              </a:lnSpc>
              <a:spcBef>
                <a:spcPts val="0"/>
              </a:spcBef>
              <a:spcAft>
                <a:spcPts val="0"/>
              </a:spcAft>
              <a:buSzPts val="5200"/>
              <a:buNone/>
            </a:pPr>
            <a:r>
              <a:t/>
            </a:r>
            <a:endParaRPr/>
          </a:p>
          <a:p>
            <a:pPr indent="0" lvl="0" marL="0" rtl="0" algn="ctr">
              <a:lnSpc>
                <a:spcPct val="123529"/>
              </a:lnSpc>
              <a:spcBef>
                <a:spcPts val="0"/>
              </a:spcBef>
              <a:spcAft>
                <a:spcPts val="0"/>
              </a:spcAft>
              <a:buSzPts val="5200"/>
              <a:buNone/>
            </a:pPr>
            <a:r>
              <a:t/>
            </a:r>
            <a:endParaRPr/>
          </a:p>
          <a:p>
            <a:pPr indent="0" lvl="0" marL="0" rtl="0" algn="ctr">
              <a:lnSpc>
                <a:spcPct val="123529"/>
              </a:lnSpc>
              <a:spcBef>
                <a:spcPts val="0"/>
              </a:spcBef>
              <a:spcAft>
                <a:spcPts val="0"/>
              </a:spcAft>
              <a:buClr>
                <a:schemeClr val="dk1"/>
              </a:buClr>
              <a:buSzPts val="1100"/>
              <a:buFont typeface="Arial"/>
              <a:buNone/>
            </a:pPr>
            <a:r>
              <a:rPr b="1" lang="en-GB" sz="3000">
                <a:solidFill>
                  <a:schemeClr val="hlink"/>
                </a:solidFill>
                <a:uFill>
                  <a:noFill/>
                </a:uFill>
                <a:hlinkClick r:id="rId3"/>
              </a:rPr>
              <a:t>WRITING STRENGTH BASED ASSESSMENT &amp; PERSON CENTERED SUPPORT PLANS</a:t>
            </a:r>
            <a:endParaRPr b="1" sz="3000">
              <a:solidFill>
                <a:srgbClr val="343434"/>
              </a:solidFill>
            </a:endParaRPr>
          </a:p>
          <a:p>
            <a:pPr indent="0" lvl="0" marL="0" rtl="0" algn="ctr">
              <a:lnSpc>
                <a:spcPct val="100000"/>
              </a:lnSpc>
              <a:spcBef>
                <a:spcPts val="0"/>
              </a:spcBef>
              <a:spcAft>
                <a:spcPts val="0"/>
              </a:spcAft>
              <a:buSzPts val="5200"/>
              <a:buNone/>
            </a:pPr>
            <a:r>
              <a:t/>
            </a:r>
            <a:endParaRPr/>
          </a:p>
        </p:txBody>
      </p:sp>
      <p:sp>
        <p:nvSpPr>
          <p:cNvPr id="94" name="Google Shape;94;p24"/>
          <p:cNvSpPr txBox="1"/>
          <p:nvPr>
            <p:ph idx="1" type="subTitle"/>
          </p:nvPr>
        </p:nvSpPr>
        <p:spPr>
          <a:xfrm>
            <a:off x="311700" y="2834125"/>
            <a:ext cx="8520600" cy="103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1400">
                <a:solidFill>
                  <a:srgbClr val="000000"/>
                </a:solidFill>
              </a:rPr>
              <a:t>Aleister Griffin and Alice Carmichael - Consultant Social Workers within Hackney Adult Social Care</a:t>
            </a:r>
            <a:endParaRPr sz="1400">
              <a:solidFill>
                <a:srgbClr val="000000"/>
              </a:solidFill>
            </a:endParaRPr>
          </a:p>
        </p:txBody>
      </p:sp>
      <p:pic>
        <p:nvPicPr>
          <p:cNvPr id="95" name="Google Shape;95;p24"/>
          <p:cNvPicPr preferRelativeResize="0"/>
          <p:nvPr/>
        </p:nvPicPr>
        <p:blipFill rotWithShape="1">
          <a:blip r:embed="rId4">
            <a:alphaModFix/>
          </a:blip>
          <a:srcRect b="0" l="0" r="0" t="0"/>
          <a:stretch/>
        </p:blipFill>
        <p:spPr>
          <a:xfrm>
            <a:off x="187850" y="118800"/>
            <a:ext cx="2300475" cy="952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51" name="Shape 151"/>
        <p:cNvGrpSpPr/>
        <p:nvPr/>
      </p:nvGrpSpPr>
      <p:grpSpPr>
        <a:xfrm>
          <a:off x="0" y="0"/>
          <a:ext cx="0" cy="0"/>
          <a:chOff x="0" y="0"/>
          <a:chExt cx="0" cy="0"/>
        </a:xfrm>
      </p:grpSpPr>
      <p:sp>
        <p:nvSpPr>
          <p:cNvPr id="152" name="Google Shape;152;p33"/>
          <p:cNvSpPr txBox="1"/>
          <p:nvPr>
            <p:ph type="title"/>
          </p:nvPr>
        </p:nvSpPr>
        <p:spPr>
          <a:xfrm>
            <a:off x="311700" y="2895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Discussion time!</a:t>
            </a:r>
            <a:endParaRPr/>
          </a:p>
        </p:txBody>
      </p:sp>
      <p:sp>
        <p:nvSpPr>
          <p:cNvPr id="153" name="Google Shape;153;p33"/>
          <p:cNvSpPr txBox="1"/>
          <p:nvPr>
            <p:ph idx="1" type="body"/>
          </p:nvPr>
        </p:nvSpPr>
        <p:spPr>
          <a:xfrm>
            <a:off x="311700" y="749100"/>
            <a:ext cx="8520600" cy="364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54" name="Google Shape;154;p33"/>
          <p:cNvPicPr preferRelativeResize="0"/>
          <p:nvPr/>
        </p:nvPicPr>
        <p:blipFill rotWithShape="1">
          <a:blip r:embed="rId3">
            <a:alphaModFix/>
          </a:blip>
          <a:srcRect b="0" l="0" r="0" t="0"/>
          <a:stretch/>
        </p:blipFill>
        <p:spPr>
          <a:xfrm>
            <a:off x="595313" y="1105950"/>
            <a:ext cx="7953375" cy="328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58" name="Shape 158"/>
        <p:cNvGrpSpPr/>
        <p:nvPr/>
      </p:nvGrpSpPr>
      <p:grpSpPr>
        <a:xfrm>
          <a:off x="0" y="0"/>
          <a:ext cx="0" cy="0"/>
          <a:chOff x="0" y="0"/>
          <a:chExt cx="0" cy="0"/>
        </a:xfrm>
      </p:grpSpPr>
      <p:sp>
        <p:nvSpPr>
          <p:cNvPr id="159" name="Google Shape;159;p34"/>
          <p:cNvSpPr txBox="1"/>
          <p:nvPr>
            <p:ph type="title"/>
          </p:nvPr>
        </p:nvSpPr>
        <p:spPr>
          <a:xfrm>
            <a:off x="275325" y="16130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Preparing for an assessment</a:t>
            </a:r>
            <a:endParaRPr/>
          </a:p>
        </p:txBody>
      </p:sp>
      <p:sp>
        <p:nvSpPr>
          <p:cNvPr id="160" name="Google Shape;160;p34"/>
          <p:cNvSpPr txBox="1"/>
          <p:nvPr>
            <p:ph idx="1" type="body"/>
          </p:nvPr>
        </p:nvSpPr>
        <p:spPr>
          <a:xfrm>
            <a:off x="275325" y="788375"/>
            <a:ext cx="8520600" cy="4482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Char char="●"/>
            </a:pPr>
            <a:r>
              <a:rPr lang="en-GB" sz="1400">
                <a:solidFill>
                  <a:srgbClr val="000000"/>
                </a:solidFill>
              </a:rPr>
              <a:t>Gather information and background on the individual’s circumstances.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Determine, jointly with the individual, how the assessment will be conducted in terms of appropriateness and proportionality.</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Agree on who should contribute to the assessment other than the individual and how this will be done. The may need to take place over more than one "assessment visit or assessment meeting"</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What is the impact on the whole family? Should there be a carer’s assessment?</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What information and advice would be helpful?</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What preventative measures (to prevent, delay or reduce needs) will you consider?</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In preparing for the assessment, what additional issues or obstacles need to be considered (if any) – and how can they be dealt with?</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Ensure you have appropriate knowledge and expertise. </a:t>
            </a:r>
            <a:endParaRPr sz="1400">
              <a:solidFill>
                <a:srgbClr val="000000"/>
              </a:solidFill>
            </a:endParaRPr>
          </a:p>
          <a:p>
            <a:pPr indent="0" lvl="0" marL="0" rtl="0" algn="l">
              <a:lnSpc>
                <a:spcPct val="100000"/>
              </a:lnSpc>
              <a:spcBef>
                <a:spcPts val="1600"/>
              </a:spcBef>
              <a:spcAft>
                <a:spcPts val="0"/>
              </a:spcAft>
              <a:buSzPts val="1800"/>
              <a:buNone/>
            </a:pPr>
            <a:r>
              <a:rPr lang="en-GB" sz="1400">
                <a:solidFill>
                  <a:srgbClr val="000000"/>
                </a:solidFill>
              </a:rPr>
              <a:t>If an assessment visit or meeting will take place:</a:t>
            </a:r>
            <a:endParaRPr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lang="en-GB" sz="1400">
                <a:solidFill>
                  <a:srgbClr val="000000"/>
                </a:solidFill>
              </a:rPr>
              <a:t>Has everybody who needs to be there been informed (i.e. care professionals, carers, other family members, friends, etc.)? Have they confirmed their attendance?</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Do you have all the information and paperwork you need?</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rgbClr val="000000"/>
                </a:solidFill>
              </a:rPr>
              <a:t>Have you done research on related community services and activities?</a:t>
            </a:r>
            <a:endParaRPr sz="1400">
              <a:solidFill>
                <a:srgbClr val="000000"/>
              </a:solidFill>
            </a:endParaRPr>
          </a:p>
          <a:p>
            <a:pPr indent="0" lvl="0" marL="457200" rtl="0" algn="l">
              <a:lnSpc>
                <a:spcPct val="115000"/>
              </a:lnSpc>
              <a:spcBef>
                <a:spcPts val="800"/>
              </a:spcBef>
              <a:spcAft>
                <a:spcPts val="0"/>
              </a:spcAft>
              <a:buSzPts val="1800"/>
              <a:buNone/>
            </a:pPr>
            <a:r>
              <a:t/>
            </a:r>
            <a:endParaRPr sz="1400">
              <a:solidFill>
                <a:srgbClr val="000000"/>
              </a:solidFill>
            </a:endParaRPr>
          </a:p>
          <a:p>
            <a:pPr indent="0" lvl="0" marL="457200" rtl="0" algn="l">
              <a:lnSpc>
                <a:spcPct val="115000"/>
              </a:lnSpc>
              <a:spcBef>
                <a:spcPts val="800"/>
              </a:spcBef>
              <a:spcAft>
                <a:spcPts val="0"/>
              </a:spcAft>
              <a:buSzPts val="1800"/>
              <a:buNone/>
            </a:pPr>
            <a:r>
              <a:t/>
            </a:r>
            <a:endParaRPr sz="1400">
              <a:solidFill>
                <a:srgbClr val="000000"/>
              </a:solidFill>
            </a:endParaRPr>
          </a:p>
          <a:p>
            <a:pPr indent="0" lvl="0" marL="0" rtl="0" algn="l">
              <a:lnSpc>
                <a:spcPct val="115000"/>
              </a:lnSpc>
              <a:spcBef>
                <a:spcPts val="0"/>
              </a:spcBef>
              <a:spcAft>
                <a:spcPts val="1600"/>
              </a:spcAft>
              <a:buSzPts val="1800"/>
              <a:buNone/>
            </a:pPr>
            <a:r>
              <a:t/>
            </a:r>
            <a:endParaRPr sz="1400">
              <a:solidFill>
                <a:srgbClr val="30303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64" name="Shape 164"/>
        <p:cNvGrpSpPr/>
        <p:nvPr/>
      </p:nvGrpSpPr>
      <p:grpSpPr>
        <a:xfrm>
          <a:off x="0" y="0"/>
          <a:ext cx="0" cy="0"/>
          <a:chOff x="0" y="0"/>
          <a:chExt cx="0" cy="0"/>
        </a:xfrm>
      </p:grpSpPr>
      <p:sp>
        <p:nvSpPr>
          <p:cNvPr id="165" name="Google Shape;165;p35"/>
          <p:cNvSpPr txBox="1"/>
          <p:nvPr>
            <p:ph type="title"/>
          </p:nvPr>
        </p:nvSpPr>
        <p:spPr>
          <a:xfrm>
            <a:off x="311700" y="24100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a:t>Ensure the assessment is proportionate and appropriate</a:t>
            </a:r>
            <a:endParaRPr b="1"/>
          </a:p>
        </p:txBody>
      </p:sp>
      <p:sp>
        <p:nvSpPr>
          <p:cNvPr id="166" name="Google Shape;166;p35"/>
          <p:cNvSpPr txBox="1"/>
          <p:nvPr>
            <p:ph idx="1" type="body"/>
          </p:nvPr>
        </p:nvSpPr>
        <p:spPr>
          <a:xfrm>
            <a:off x="311700" y="1571250"/>
            <a:ext cx="3999900" cy="3416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800">
                <a:solidFill>
                  <a:srgbClr val="303030"/>
                </a:solidFill>
              </a:rPr>
              <a:t>Proportionate</a:t>
            </a:r>
            <a:endParaRPr sz="1200">
              <a:solidFill>
                <a:srgbClr val="303030"/>
              </a:solidFill>
            </a:endParaRPr>
          </a:p>
          <a:p>
            <a:pPr indent="-304800" lvl="0" marL="457200" rtl="0" algn="l">
              <a:lnSpc>
                <a:spcPct val="115000"/>
              </a:lnSpc>
              <a:spcBef>
                <a:spcPts val="1100"/>
              </a:spcBef>
              <a:spcAft>
                <a:spcPts val="0"/>
              </a:spcAft>
              <a:buClr>
                <a:srgbClr val="303030"/>
              </a:buClr>
              <a:buSzPts val="1200"/>
              <a:buChar char="●"/>
            </a:pPr>
            <a:r>
              <a:rPr b="1" lang="en-GB" sz="1200">
                <a:solidFill>
                  <a:srgbClr val="303030"/>
                </a:solidFill>
              </a:rPr>
              <a:t>Severity and extent of needs. </a:t>
            </a:r>
            <a:endParaRPr b="1" sz="1200">
              <a:solidFill>
                <a:srgbClr val="303030"/>
              </a:solidFill>
            </a:endParaRPr>
          </a:p>
          <a:p>
            <a:pPr indent="-304800" lvl="0" marL="457200" rtl="0" algn="l">
              <a:lnSpc>
                <a:spcPct val="115000"/>
              </a:lnSpc>
              <a:spcBef>
                <a:spcPts val="1000"/>
              </a:spcBef>
              <a:spcAft>
                <a:spcPts val="0"/>
              </a:spcAft>
              <a:buClr>
                <a:srgbClr val="303030"/>
              </a:buClr>
              <a:buSzPts val="1200"/>
              <a:buChar char="●"/>
            </a:pPr>
            <a:r>
              <a:rPr b="1" lang="en-GB" sz="1200">
                <a:solidFill>
                  <a:srgbClr val="303030"/>
                </a:solidFill>
              </a:rPr>
              <a:t>Person’s wishes, preferences and desired outcomes.Potential fluctuation of person’s needs. </a:t>
            </a:r>
            <a:endParaRPr b="1" sz="1200">
              <a:solidFill>
                <a:srgbClr val="303030"/>
              </a:solidFill>
            </a:endParaRPr>
          </a:p>
          <a:p>
            <a:pPr indent="-304800" lvl="0" marL="457200" rtl="0" algn="l">
              <a:lnSpc>
                <a:spcPct val="115000"/>
              </a:lnSpc>
              <a:spcBef>
                <a:spcPts val="1000"/>
              </a:spcBef>
              <a:spcAft>
                <a:spcPts val="0"/>
              </a:spcAft>
              <a:buClr>
                <a:srgbClr val="303030"/>
              </a:buClr>
              <a:buSzPts val="1200"/>
              <a:buChar char="●"/>
            </a:pPr>
            <a:r>
              <a:rPr b="1" lang="en-GB" sz="1200">
                <a:solidFill>
                  <a:srgbClr val="303030"/>
                </a:solidFill>
              </a:rPr>
              <a:t>Other information and assessments.</a:t>
            </a:r>
            <a:endParaRPr b="1" sz="1200">
              <a:solidFill>
                <a:srgbClr val="303030"/>
              </a:solidFill>
            </a:endParaRPr>
          </a:p>
          <a:p>
            <a:pPr indent="-304800" lvl="0" marL="457200" rtl="0" algn="l">
              <a:lnSpc>
                <a:spcPct val="115000"/>
              </a:lnSpc>
              <a:spcBef>
                <a:spcPts val="1000"/>
              </a:spcBef>
              <a:spcAft>
                <a:spcPts val="1000"/>
              </a:spcAft>
              <a:buClr>
                <a:srgbClr val="303030"/>
              </a:buClr>
              <a:buSzPts val="1200"/>
              <a:buChar char="●"/>
            </a:pPr>
            <a:r>
              <a:rPr b="1" lang="en-GB" sz="1200">
                <a:solidFill>
                  <a:srgbClr val="303030"/>
                </a:solidFill>
              </a:rPr>
              <a:t>Relevance of assessment questions for the case. </a:t>
            </a:r>
            <a:endParaRPr b="1" sz="1200">
              <a:solidFill>
                <a:srgbClr val="303030"/>
              </a:solidFill>
            </a:endParaRPr>
          </a:p>
        </p:txBody>
      </p:sp>
      <p:sp>
        <p:nvSpPr>
          <p:cNvPr id="167" name="Google Shape;167;p35"/>
          <p:cNvSpPr txBox="1"/>
          <p:nvPr>
            <p:ph idx="2" type="body"/>
          </p:nvPr>
        </p:nvSpPr>
        <p:spPr>
          <a:xfrm>
            <a:off x="4832400" y="1571250"/>
            <a:ext cx="3999900" cy="3575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lang="en-GB" sz="1800">
                <a:solidFill>
                  <a:srgbClr val="000000"/>
                </a:solidFill>
              </a:rPr>
              <a:t>Appropriate</a:t>
            </a:r>
            <a:endParaRPr b="1" sz="1800">
              <a:solidFill>
                <a:srgbClr val="000000"/>
              </a:solidFill>
            </a:endParaRPr>
          </a:p>
          <a:p>
            <a:pPr indent="-304800" lvl="0" marL="457200" rtl="0" algn="l">
              <a:lnSpc>
                <a:spcPct val="115000"/>
              </a:lnSpc>
              <a:spcBef>
                <a:spcPts val="1600"/>
              </a:spcBef>
              <a:spcAft>
                <a:spcPts val="0"/>
              </a:spcAft>
              <a:buClr>
                <a:srgbClr val="000000"/>
              </a:buClr>
              <a:buSzPts val="1200"/>
              <a:buChar char="●"/>
            </a:pPr>
            <a:r>
              <a:rPr b="1" lang="en-GB" sz="1200">
                <a:solidFill>
                  <a:srgbClr val="000000"/>
                </a:solidFill>
              </a:rPr>
              <a:t>Communication needs.</a:t>
            </a:r>
            <a:r>
              <a:rPr lang="en-GB" sz="1200">
                <a:solidFill>
                  <a:srgbClr val="000000"/>
                </a:solidFill>
              </a:rPr>
              <a:t> </a:t>
            </a:r>
            <a:endParaRPr sz="1200">
              <a:solidFill>
                <a:srgbClr val="000000"/>
              </a:solidFill>
            </a:endParaRPr>
          </a:p>
          <a:p>
            <a:pPr indent="-304800" lvl="0" marL="457200" rtl="0" algn="l">
              <a:lnSpc>
                <a:spcPct val="115000"/>
              </a:lnSpc>
              <a:spcBef>
                <a:spcPts val="1000"/>
              </a:spcBef>
              <a:spcAft>
                <a:spcPts val="0"/>
              </a:spcAft>
              <a:buClr>
                <a:srgbClr val="000000"/>
              </a:buClr>
              <a:buSzPts val="1200"/>
              <a:buChar char="●"/>
            </a:pPr>
            <a:r>
              <a:rPr b="1" lang="en-GB" sz="1200">
                <a:solidFill>
                  <a:srgbClr val="000000"/>
                </a:solidFill>
              </a:rPr>
              <a:t>Means -</a:t>
            </a:r>
            <a:r>
              <a:rPr lang="en-GB" sz="1200">
                <a:solidFill>
                  <a:srgbClr val="000000"/>
                </a:solidFill>
              </a:rPr>
              <a:t> face-to-face assessment or a supported self-assessment</a:t>
            </a:r>
            <a:endParaRPr sz="1200">
              <a:solidFill>
                <a:srgbClr val="000000"/>
              </a:solidFill>
            </a:endParaRPr>
          </a:p>
          <a:p>
            <a:pPr indent="-304800" lvl="0" marL="457200" rtl="0" algn="l">
              <a:lnSpc>
                <a:spcPct val="115000"/>
              </a:lnSpc>
              <a:spcBef>
                <a:spcPts val="1000"/>
              </a:spcBef>
              <a:spcAft>
                <a:spcPts val="0"/>
              </a:spcAft>
              <a:buClr>
                <a:srgbClr val="000000"/>
              </a:buClr>
              <a:buSzPts val="1200"/>
              <a:buChar char="●"/>
            </a:pPr>
            <a:r>
              <a:rPr b="1" lang="en-GB" sz="1200">
                <a:solidFill>
                  <a:srgbClr val="000000"/>
                </a:solidFill>
              </a:rPr>
              <a:t>Location and timing.</a:t>
            </a:r>
            <a:r>
              <a:rPr lang="en-GB" sz="1200">
                <a:solidFill>
                  <a:srgbClr val="000000"/>
                </a:solidFill>
              </a:rPr>
              <a:t> </a:t>
            </a:r>
            <a:endParaRPr sz="1200">
              <a:solidFill>
                <a:srgbClr val="000000"/>
              </a:solidFill>
            </a:endParaRPr>
          </a:p>
          <a:p>
            <a:pPr indent="-304800" lvl="0" marL="457200" rtl="0" algn="l">
              <a:lnSpc>
                <a:spcPct val="115000"/>
              </a:lnSpc>
              <a:spcBef>
                <a:spcPts val="1000"/>
              </a:spcBef>
              <a:spcAft>
                <a:spcPts val="0"/>
              </a:spcAft>
              <a:buClr>
                <a:srgbClr val="000000"/>
              </a:buClr>
              <a:buSzPts val="1200"/>
              <a:buChar char="●"/>
            </a:pPr>
            <a:r>
              <a:rPr b="1" lang="en-GB" sz="1200">
                <a:solidFill>
                  <a:srgbClr val="000000"/>
                </a:solidFill>
              </a:rPr>
              <a:t>Capacity and level of understanding. </a:t>
            </a:r>
            <a:endParaRPr sz="1200">
              <a:solidFill>
                <a:srgbClr val="000000"/>
              </a:solidFill>
            </a:endParaRPr>
          </a:p>
          <a:p>
            <a:pPr indent="-304800" lvl="0" marL="457200" rtl="0" algn="l">
              <a:lnSpc>
                <a:spcPct val="115000"/>
              </a:lnSpc>
              <a:spcBef>
                <a:spcPts val="1000"/>
              </a:spcBef>
              <a:spcAft>
                <a:spcPts val="0"/>
              </a:spcAft>
              <a:buClr>
                <a:srgbClr val="000000"/>
              </a:buClr>
              <a:buSzPts val="1200"/>
              <a:buChar char="●"/>
            </a:pPr>
            <a:r>
              <a:rPr b="1" lang="en-GB" sz="1200">
                <a:solidFill>
                  <a:srgbClr val="000000"/>
                </a:solidFill>
              </a:rPr>
              <a:t>Process -</a:t>
            </a:r>
            <a:r>
              <a:rPr lang="en-GB" sz="1200">
                <a:solidFill>
                  <a:srgbClr val="000000"/>
                </a:solidFill>
              </a:rPr>
              <a:t> Consider sending assessment materials in advance of any face-to-face meetings to allow a service user to prepare a responses, along with information about the assessment and support plan process.</a:t>
            </a:r>
            <a:endParaRPr sz="1200">
              <a:solidFill>
                <a:srgbClr val="000000"/>
              </a:solidFill>
            </a:endParaRPr>
          </a:p>
          <a:p>
            <a:pPr indent="0" lvl="0" marL="0" rtl="0" algn="l">
              <a:lnSpc>
                <a:spcPct val="115000"/>
              </a:lnSpc>
              <a:spcBef>
                <a:spcPts val="1000"/>
              </a:spcBef>
              <a:spcAft>
                <a:spcPts val="1600"/>
              </a:spcAft>
              <a:buSzPts val="1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71" name="Shape 171"/>
        <p:cNvGrpSpPr/>
        <p:nvPr/>
      </p:nvGrpSpPr>
      <p:grpSpPr>
        <a:xfrm>
          <a:off x="0" y="0"/>
          <a:ext cx="0" cy="0"/>
          <a:chOff x="0" y="0"/>
          <a:chExt cx="0" cy="0"/>
        </a:xfrm>
      </p:grpSpPr>
      <p:sp>
        <p:nvSpPr>
          <p:cNvPr id="172" name="Google Shape;172;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What makes a good assessment?</a:t>
            </a:r>
            <a:endParaRPr/>
          </a:p>
        </p:txBody>
      </p:sp>
      <p:sp>
        <p:nvSpPr>
          <p:cNvPr id="173" name="Google Shape;173;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GB" sz="1400">
                <a:solidFill>
                  <a:srgbClr val="000000"/>
                </a:solidFill>
              </a:rPr>
              <a:t>Be flexible and perceptive of an individual’s situation and needs around the assessment process.</a:t>
            </a:r>
            <a:endParaRPr sz="1400">
              <a:solidFill>
                <a:srgbClr val="000000"/>
              </a:solidFill>
            </a:endParaRPr>
          </a:p>
          <a:p>
            <a:pPr indent="0" lvl="0" marL="0" rtl="0" algn="l">
              <a:lnSpc>
                <a:spcPct val="115000"/>
              </a:lnSpc>
              <a:spcBef>
                <a:spcPts val="1600"/>
              </a:spcBef>
              <a:spcAft>
                <a:spcPts val="0"/>
              </a:spcAft>
              <a:buSzPts val="1800"/>
              <a:buNone/>
            </a:pPr>
            <a:r>
              <a:t/>
            </a:r>
            <a:endParaRPr sz="1400">
              <a:solidFill>
                <a:srgbClr val="000000"/>
              </a:solidFill>
            </a:endParaRPr>
          </a:p>
          <a:p>
            <a:pPr indent="0" lvl="0" marL="0" rtl="0" algn="l">
              <a:lnSpc>
                <a:spcPct val="115000"/>
              </a:lnSpc>
              <a:spcBef>
                <a:spcPts val="1600"/>
              </a:spcBef>
              <a:spcAft>
                <a:spcPts val="0"/>
              </a:spcAft>
              <a:buSzPts val="1800"/>
              <a:buNone/>
            </a:pPr>
            <a:r>
              <a:t/>
            </a:r>
            <a:endParaRPr sz="1400">
              <a:solidFill>
                <a:srgbClr val="000000"/>
              </a:solidFill>
            </a:endParaRPr>
          </a:p>
          <a:p>
            <a:pPr indent="-317500" lvl="0" marL="457200" rtl="0" algn="l">
              <a:lnSpc>
                <a:spcPct val="115000"/>
              </a:lnSpc>
              <a:spcBef>
                <a:spcPts val="1600"/>
              </a:spcBef>
              <a:spcAft>
                <a:spcPts val="0"/>
              </a:spcAft>
              <a:buClr>
                <a:srgbClr val="000000"/>
              </a:buClr>
              <a:buSzPts val="1400"/>
              <a:buChar char="●"/>
            </a:pPr>
            <a:r>
              <a:rPr lang="en-GB" sz="1400">
                <a:solidFill>
                  <a:srgbClr val="000000"/>
                </a:solidFill>
              </a:rPr>
              <a:t>Follow a holistic/whole-person approach.</a:t>
            </a:r>
            <a:endParaRPr sz="1400">
              <a:solidFill>
                <a:srgbClr val="000000"/>
              </a:solidFill>
            </a:endParaRPr>
          </a:p>
          <a:p>
            <a:pPr indent="0" lvl="0" marL="0" rtl="0" algn="l">
              <a:lnSpc>
                <a:spcPct val="115000"/>
              </a:lnSpc>
              <a:spcBef>
                <a:spcPts val="1600"/>
              </a:spcBef>
              <a:spcAft>
                <a:spcPts val="0"/>
              </a:spcAft>
              <a:buSzPts val="1800"/>
              <a:buNone/>
            </a:pPr>
            <a:r>
              <a:t/>
            </a:r>
            <a:endParaRPr sz="1400">
              <a:solidFill>
                <a:srgbClr val="000000"/>
              </a:solidFill>
            </a:endParaRPr>
          </a:p>
          <a:p>
            <a:pPr indent="0" lvl="0" marL="0" rtl="0" algn="l">
              <a:lnSpc>
                <a:spcPct val="115000"/>
              </a:lnSpc>
              <a:spcBef>
                <a:spcPts val="1600"/>
              </a:spcBef>
              <a:spcAft>
                <a:spcPts val="0"/>
              </a:spcAft>
              <a:buSzPts val="1800"/>
              <a:buNone/>
            </a:pPr>
            <a:r>
              <a:t/>
            </a:r>
            <a:endParaRPr sz="1400">
              <a:solidFill>
                <a:srgbClr val="000000"/>
              </a:solidFill>
            </a:endParaRPr>
          </a:p>
          <a:p>
            <a:pPr indent="-317500" lvl="0" marL="457200" rtl="0" algn="l">
              <a:lnSpc>
                <a:spcPct val="115000"/>
              </a:lnSpc>
              <a:spcBef>
                <a:spcPts val="1600"/>
              </a:spcBef>
              <a:spcAft>
                <a:spcPts val="0"/>
              </a:spcAft>
              <a:buClr>
                <a:srgbClr val="000000"/>
              </a:buClr>
              <a:buSzPts val="1400"/>
              <a:buChar char="●"/>
            </a:pPr>
            <a:r>
              <a:rPr lang="en-GB" sz="1400">
                <a:solidFill>
                  <a:srgbClr val="000000"/>
                </a:solidFill>
              </a:rPr>
              <a:t>Be professional, honest, open and approachable.</a:t>
            </a:r>
            <a:endParaRPr sz="1400">
              <a:solidFill>
                <a:srgbClr val="000000"/>
              </a:solidFill>
            </a:endParaRPr>
          </a:p>
          <a:p>
            <a:pPr indent="0" lvl="0" marL="457200" rtl="0" algn="l">
              <a:lnSpc>
                <a:spcPct val="115000"/>
              </a:lnSpc>
              <a:spcBef>
                <a:spcPts val="1600"/>
              </a:spcBef>
              <a:spcAft>
                <a:spcPts val="1600"/>
              </a:spcAft>
              <a:buSzPts val="1800"/>
              <a:buNone/>
            </a:pPr>
            <a:r>
              <a:t/>
            </a:r>
            <a:endParaRPr sz="1200">
              <a:solidFill>
                <a:srgbClr val="30303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77" name="Shape 177"/>
        <p:cNvGrpSpPr/>
        <p:nvPr/>
      </p:nvGrpSpPr>
      <p:grpSpPr>
        <a:xfrm>
          <a:off x="0" y="0"/>
          <a:ext cx="0" cy="0"/>
          <a:chOff x="0" y="0"/>
          <a:chExt cx="0" cy="0"/>
        </a:xfrm>
      </p:grpSpPr>
      <p:sp>
        <p:nvSpPr>
          <p:cNvPr id="178" name="Google Shape;178;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The importance of communication </a:t>
            </a:r>
            <a:endParaRPr/>
          </a:p>
        </p:txBody>
      </p:sp>
      <p:sp>
        <p:nvSpPr>
          <p:cNvPr id="179" name="Google Shape;179;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Different people will need different communication approaches such as interpreters, sign language, easy read documents. It is vital to find the most appropriate method of communication for the individual so that they can be fully involved in the strengths-based conversations. </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If the person has difficulty in engaging in the process then independent advocacy must be arranged.</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Consider motivational interviewing techniques. Hold an open conversation, listen carefully, reflect back thoughts or statements that the person has made. </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When health and social workers or social care professionals in the community carry out conversations using a consistent approach, it can provide good support for people realising their own capabilities, resources and strengths.</a:t>
            </a:r>
            <a:endParaRPr sz="1400">
              <a:solidFill>
                <a:srgbClr val="000000"/>
              </a:solidFill>
            </a:endParaRPr>
          </a:p>
          <a:p>
            <a:pPr indent="-317500" lvl="0" marL="457200" rtl="0" algn="l">
              <a:lnSpc>
                <a:spcPct val="115000"/>
              </a:lnSpc>
              <a:spcBef>
                <a:spcPts val="1000"/>
              </a:spcBef>
              <a:spcAft>
                <a:spcPts val="0"/>
              </a:spcAft>
              <a:buClr>
                <a:schemeClr val="dk1"/>
              </a:buClr>
              <a:buSzPts val="1400"/>
              <a:buChar char="●"/>
            </a:pPr>
            <a:r>
              <a:rPr lang="en-GB" sz="1400">
                <a:solidFill>
                  <a:schemeClr val="dk1"/>
                </a:solidFill>
              </a:rPr>
              <a:t>Be mindful of language - avoid using jargon.</a:t>
            </a:r>
            <a:endParaRPr sz="1400">
              <a:solidFill>
                <a:schemeClr val="dk1"/>
              </a:solidFill>
            </a:endParaRPr>
          </a:p>
          <a:p>
            <a:pPr indent="0" lvl="0" marL="457200" rtl="0" algn="l">
              <a:lnSpc>
                <a:spcPct val="115000"/>
              </a:lnSpc>
              <a:spcBef>
                <a:spcPts val="1000"/>
              </a:spcBef>
              <a:spcAft>
                <a:spcPts val="0"/>
              </a:spcAft>
              <a:buSzPts val="1800"/>
              <a:buNone/>
            </a:pPr>
            <a:r>
              <a:t/>
            </a:r>
            <a:endParaRPr sz="1400">
              <a:solidFill>
                <a:srgbClr val="000000"/>
              </a:solidFill>
            </a:endParaRPr>
          </a:p>
          <a:p>
            <a:pPr indent="0" lvl="0" marL="457200" rtl="0" algn="l">
              <a:lnSpc>
                <a:spcPct val="115000"/>
              </a:lnSpc>
              <a:spcBef>
                <a:spcPts val="1000"/>
              </a:spcBef>
              <a:spcAft>
                <a:spcPts val="1600"/>
              </a:spcAft>
              <a:buSzPts val="1800"/>
              <a:buNone/>
            </a:pPr>
            <a:r>
              <a:t/>
            </a:r>
            <a:endParaRPr sz="1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83" name="Shape 183"/>
        <p:cNvGrpSpPr/>
        <p:nvPr/>
      </p:nvGrpSpPr>
      <p:grpSpPr>
        <a:xfrm>
          <a:off x="0" y="0"/>
          <a:ext cx="0" cy="0"/>
          <a:chOff x="0" y="0"/>
          <a:chExt cx="0" cy="0"/>
        </a:xfrm>
      </p:grpSpPr>
      <p:sp>
        <p:nvSpPr>
          <p:cNvPr id="184" name="Google Shape;184;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The importance of communication continued</a:t>
            </a:r>
            <a:endParaRPr/>
          </a:p>
        </p:txBody>
      </p:sp>
      <p:sp>
        <p:nvSpPr>
          <p:cNvPr id="185" name="Google Shape;185;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200">
              <a:solidFill>
                <a:schemeClr val="dk1"/>
              </a:solidFill>
            </a:endParaRPr>
          </a:p>
          <a:p>
            <a:pPr indent="0" lvl="0" marL="0" rtl="0" algn="ctr">
              <a:lnSpc>
                <a:spcPct val="115000"/>
              </a:lnSpc>
              <a:spcBef>
                <a:spcPts val="1600"/>
              </a:spcBef>
              <a:spcAft>
                <a:spcPts val="0"/>
              </a:spcAft>
              <a:buSzPts val="1800"/>
              <a:buNone/>
            </a:pPr>
            <a:r>
              <a:rPr lang="en-GB" sz="1400">
                <a:solidFill>
                  <a:srgbClr val="000000"/>
                </a:solidFill>
              </a:rPr>
              <a:t>'I've noticed how often service users and carers can feel powerless when they get involved with professionals. Social workers often think they know best, even when they don't, and impose their way of thinking or their beliefs on users' and carers' lives. I think it's really important that we recognise and respect people's expertise and views about their own situation. And be really up front and honest with them about our views and concerns. We're then much better equipped to develop a shared understanding of an agreement about what the aim of the work is.' </a:t>
            </a:r>
            <a:endParaRPr sz="1400">
              <a:solidFill>
                <a:srgbClr val="000000"/>
              </a:solidFill>
            </a:endParaRPr>
          </a:p>
          <a:p>
            <a:pPr indent="0" lvl="0" marL="0" rtl="0" algn="ctr">
              <a:lnSpc>
                <a:spcPct val="115000"/>
              </a:lnSpc>
              <a:spcBef>
                <a:spcPts val="1600"/>
              </a:spcBef>
              <a:spcAft>
                <a:spcPts val="0"/>
              </a:spcAft>
              <a:buClr>
                <a:schemeClr val="dk1"/>
              </a:buClr>
              <a:buSzPts val="1100"/>
              <a:buFont typeface="Arial"/>
              <a:buNone/>
            </a:pPr>
            <a:r>
              <a:t/>
            </a:r>
            <a:endParaRPr sz="1400">
              <a:solidFill>
                <a:srgbClr val="000000"/>
              </a:solidFill>
            </a:endParaRPr>
          </a:p>
          <a:p>
            <a:pPr indent="0" lvl="0" marL="457200" rtl="0" algn="l">
              <a:lnSpc>
                <a:spcPct val="115000"/>
              </a:lnSpc>
              <a:spcBef>
                <a:spcPts val="1600"/>
              </a:spcBef>
              <a:spcAft>
                <a:spcPts val="0"/>
              </a:spcAft>
              <a:buClr>
                <a:schemeClr val="dk1"/>
              </a:buClr>
              <a:buSzPts val="1100"/>
              <a:buFont typeface="Arial"/>
              <a:buNone/>
            </a:pPr>
            <a:r>
              <a:rPr lang="en-GB" sz="1400">
                <a:solidFill>
                  <a:srgbClr val="000000"/>
                </a:solidFill>
              </a:rPr>
              <a:t>SCIE Communication skills in social work</a:t>
            </a:r>
            <a:endParaRPr sz="1400">
              <a:solidFill>
                <a:srgbClr val="000000"/>
              </a:solidFill>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89" name="Shape 189"/>
        <p:cNvGrpSpPr/>
        <p:nvPr/>
      </p:nvGrpSpPr>
      <p:grpSpPr>
        <a:xfrm>
          <a:off x="0" y="0"/>
          <a:ext cx="0" cy="0"/>
          <a:chOff x="0" y="0"/>
          <a:chExt cx="0" cy="0"/>
        </a:xfrm>
      </p:grpSpPr>
      <p:sp>
        <p:nvSpPr>
          <p:cNvPr id="190" name="Google Shape;190;p39"/>
          <p:cNvSpPr txBox="1"/>
          <p:nvPr>
            <p:ph type="title"/>
          </p:nvPr>
        </p:nvSpPr>
        <p:spPr>
          <a:xfrm>
            <a:off x="311700" y="1792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The Care Act 2014 statutory guidance</a:t>
            </a:r>
            <a:endParaRPr/>
          </a:p>
        </p:txBody>
      </p:sp>
      <p:sp>
        <p:nvSpPr>
          <p:cNvPr id="191" name="Google Shape;191;p39"/>
          <p:cNvSpPr txBox="1"/>
          <p:nvPr>
            <p:ph idx="1" type="body"/>
          </p:nvPr>
        </p:nvSpPr>
        <p:spPr>
          <a:xfrm>
            <a:off x="311700" y="751950"/>
            <a:ext cx="8520600" cy="41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GB" sz="1400">
                <a:solidFill>
                  <a:srgbClr val="000000"/>
                </a:solidFill>
              </a:rPr>
              <a:t>Section 6.1</a:t>
            </a:r>
            <a:endParaRPr b="1" sz="1400">
              <a:solidFill>
                <a:srgbClr val="000000"/>
              </a:solidFill>
            </a:endParaRPr>
          </a:p>
          <a:p>
            <a:pPr indent="0" lvl="0" marL="0" rtl="0" algn="l">
              <a:lnSpc>
                <a:spcPct val="115000"/>
              </a:lnSpc>
              <a:spcBef>
                <a:spcPts val="1600"/>
              </a:spcBef>
              <a:spcAft>
                <a:spcPts val="0"/>
              </a:spcAft>
              <a:buSzPts val="1800"/>
              <a:buNone/>
            </a:pPr>
            <a:r>
              <a:rPr lang="en-GB" sz="1400">
                <a:solidFill>
                  <a:srgbClr val="000000"/>
                </a:solidFill>
              </a:rPr>
              <a:t>“The assessment should be designed to reflect the wishes of the person being assessed, taking into account their presenting need and their circumstances. An assessment process which benefits an individual in one instance may not necessarily be as effective for another. Local authorities should recognise this and in order to maintain a person-centred approach, local authorities must ensure that assessments are flexible to each individual case”.</a:t>
            </a:r>
            <a:endParaRPr sz="1400">
              <a:solidFill>
                <a:srgbClr val="000000"/>
              </a:solidFill>
            </a:endParaRPr>
          </a:p>
          <a:p>
            <a:pPr indent="0" lvl="0" marL="0" rtl="0" algn="l">
              <a:lnSpc>
                <a:spcPct val="115000"/>
              </a:lnSpc>
              <a:spcBef>
                <a:spcPts val="1600"/>
              </a:spcBef>
              <a:spcAft>
                <a:spcPts val="0"/>
              </a:spcAft>
              <a:buClr>
                <a:schemeClr val="dk1"/>
              </a:buClr>
              <a:buSzPts val="1100"/>
              <a:buFont typeface="Arial"/>
              <a:buNone/>
            </a:pPr>
            <a:r>
              <a:rPr b="1" lang="en-GB" sz="1400">
                <a:solidFill>
                  <a:schemeClr val="dk1"/>
                </a:solidFill>
              </a:rPr>
              <a:t>Section 6.2 </a:t>
            </a:r>
            <a:endParaRPr b="1" sz="14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GB" sz="1400">
                <a:solidFill>
                  <a:schemeClr val="dk1"/>
                </a:solidFill>
              </a:rPr>
              <a:t>“The assessment process starts from when local authorities begin to collect information about the person, and will be an integral part of the person’s journey through the care and support system as their needs change. It should not just be seen as a gateway to care and support, but should be a critical intervention in its own right, which can help people to understand their situation and the needs they have, to reduce or delay the onset of greater needs, and to access support when they require it. It can also help people to understand their strengths and capabilities, and the support available to them in the community and through other networks and services”.</a:t>
            </a:r>
            <a:endParaRPr sz="1400">
              <a:solidFill>
                <a:srgbClr val="000000"/>
              </a:solidFill>
            </a:endParaRPr>
          </a:p>
          <a:p>
            <a:pPr indent="0" lvl="0" marL="0" rtl="0" algn="l">
              <a:lnSpc>
                <a:spcPct val="115000"/>
              </a:lnSpc>
              <a:spcBef>
                <a:spcPts val="1600"/>
              </a:spcBef>
              <a:spcAft>
                <a:spcPts val="1600"/>
              </a:spcAft>
              <a:buSzPts val="1800"/>
              <a:buNone/>
            </a:pPr>
            <a:r>
              <a:t/>
            </a:r>
            <a:endParaRPr sz="1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95" name="Shape 195"/>
        <p:cNvGrpSpPr/>
        <p:nvPr/>
      </p:nvGrpSpPr>
      <p:grpSpPr>
        <a:xfrm>
          <a:off x="0" y="0"/>
          <a:ext cx="0" cy="0"/>
          <a:chOff x="0" y="0"/>
          <a:chExt cx="0" cy="0"/>
        </a:xfrm>
      </p:grpSpPr>
      <p:sp>
        <p:nvSpPr>
          <p:cNvPr id="196" name="Google Shape;196;p40"/>
          <p:cNvSpPr txBox="1"/>
          <p:nvPr>
            <p:ph type="title"/>
          </p:nvPr>
        </p:nvSpPr>
        <p:spPr>
          <a:xfrm>
            <a:off x="311700" y="24180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Statutory guidance continued...</a:t>
            </a:r>
            <a:endParaRPr/>
          </a:p>
        </p:txBody>
      </p:sp>
      <p:sp>
        <p:nvSpPr>
          <p:cNvPr id="197" name="Google Shape;197;p40"/>
          <p:cNvSpPr txBox="1"/>
          <p:nvPr>
            <p:ph idx="1" type="body"/>
          </p:nvPr>
        </p:nvSpPr>
        <p:spPr>
          <a:xfrm>
            <a:off x="311700" y="941425"/>
            <a:ext cx="8520600" cy="390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400">
                <a:solidFill>
                  <a:schemeClr val="dk1"/>
                </a:solidFill>
              </a:rPr>
              <a:t>Section 6.5</a:t>
            </a:r>
            <a:r>
              <a:rPr lang="en-GB" sz="1400">
                <a:solidFill>
                  <a:schemeClr val="dk1"/>
                </a:solidFill>
              </a:rPr>
              <a:t> </a:t>
            </a:r>
            <a:endParaRPr sz="1400">
              <a:solidFill>
                <a:schemeClr val="dk1"/>
              </a:solidFill>
            </a:endParaRPr>
          </a:p>
          <a:p>
            <a:pPr indent="0" lvl="0" marL="0" rtl="0" algn="l">
              <a:lnSpc>
                <a:spcPct val="115000"/>
              </a:lnSpc>
              <a:spcBef>
                <a:spcPts val="1600"/>
              </a:spcBef>
              <a:spcAft>
                <a:spcPts val="0"/>
              </a:spcAft>
              <a:buSzPts val="1800"/>
              <a:buNone/>
            </a:pPr>
            <a:r>
              <a:rPr lang="en-GB" sz="1400">
                <a:solidFill>
                  <a:schemeClr val="dk1"/>
                </a:solidFill>
              </a:rPr>
              <a:t>“The aim of the assessment is to identify what needs the person may have and what outcomes they are looking to achieve to maintain or improve their wellbeing. The outcome of the assessment is to provide a full picture of the individual’s needs so that a local authority can provide an appropriate response at the right time to meet the level of the person’s needs”. </a:t>
            </a:r>
            <a:endParaRPr sz="1400">
              <a:solidFill>
                <a:schemeClr val="dk1"/>
              </a:solidFill>
            </a:endParaRPr>
          </a:p>
          <a:p>
            <a:pPr indent="0" lvl="0" marL="0" rtl="0" algn="l">
              <a:lnSpc>
                <a:spcPct val="115000"/>
              </a:lnSpc>
              <a:spcBef>
                <a:spcPts val="1600"/>
              </a:spcBef>
              <a:spcAft>
                <a:spcPts val="0"/>
              </a:spcAft>
              <a:buSzPts val="1800"/>
              <a:buNone/>
            </a:pPr>
            <a:r>
              <a:rPr lang="en-GB" sz="1100" u="sng">
                <a:solidFill>
                  <a:schemeClr val="hlink"/>
                </a:solidFill>
                <a:hlinkClick r:id="rId3"/>
              </a:rPr>
              <a:t>https://www.scie.org.uk/strengths-based-approaches/guidance</a:t>
            </a:r>
            <a:endParaRPr sz="1400">
              <a:solidFill>
                <a:schemeClr val="dk1"/>
              </a:solidFill>
            </a:endParaRPr>
          </a:p>
          <a:p>
            <a:pPr indent="0" lvl="0" marL="0" rtl="0" algn="l">
              <a:lnSpc>
                <a:spcPct val="115000"/>
              </a:lnSpc>
              <a:spcBef>
                <a:spcPts val="1600"/>
              </a:spcBef>
              <a:spcAft>
                <a:spcPts val="0"/>
              </a:spcAft>
              <a:buSzPts val="1800"/>
              <a:buNone/>
            </a:pPr>
            <a:r>
              <a:rPr b="1" lang="en-GB" sz="1400">
                <a:solidFill>
                  <a:schemeClr val="dk1"/>
                </a:solidFill>
              </a:rPr>
              <a:t>The Department of Health and Social Care</a:t>
            </a:r>
            <a:endParaRPr b="1" sz="1400">
              <a:solidFill>
                <a:schemeClr val="dk1"/>
              </a:solidFill>
            </a:endParaRPr>
          </a:p>
          <a:p>
            <a:pPr indent="0" lvl="0" marL="0" rtl="0" algn="l">
              <a:lnSpc>
                <a:spcPct val="100000"/>
              </a:lnSpc>
              <a:spcBef>
                <a:spcPts val="1600"/>
              </a:spcBef>
              <a:spcAft>
                <a:spcPts val="0"/>
              </a:spcAft>
              <a:buSzPts val="1800"/>
              <a:buNone/>
            </a:pPr>
            <a:r>
              <a:rPr lang="en-GB" sz="1400">
                <a:solidFill>
                  <a:schemeClr val="dk1"/>
                </a:solidFill>
              </a:rPr>
              <a:t>“The assessment is not the document or form. The assessment is a holistic intervention. ‘The process of gathering information’ which can consist on various visits, several conversations, reading documents etc”.</a:t>
            </a:r>
            <a:endParaRPr sz="1400">
              <a:solidFill>
                <a:schemeClr val="dk1"/>
              </a:solidFill>
            </a:endParaRPr>
          </a:p>
          <a:p>
            <a:pPr indent="0" lvl="0" marL="0" rtl="0" algn="ctr">
              <a:lnSpc>
                <a:spcPct val="100000"/>
              </a:lnSpc>
              <a:spcBef>
                <a:spcPts val="0"/>
              </a:spcBef>
              <a:spcAft>
                <a:spcPts val="0"/>
              </a:spcAft>
              <a:buSzPts val="1800"/>
              <a:buNone/>
            </a:pPr>
            <a:r>
              <a:t/>
            </a:r>
            <a:endParaRPr b="1" sz="1400">
              <a:solidFill>
                <a:schemeClr val="dk1"/>
              </a:solidFill>
            </a:endParaRPr>
          </a:p>
          <a:p>
            <a:pPr indent="0" lvl="0" marL="0" rtl="0" algn="l">
              <a:lnSpc>
                <a:spcPct val="100000"/>
              </a:lnSpc>
              <a:spcBef>
                <a:spcPts val="0"/>
              </a:spcBef>
              <a:spcAft>
                <a:spcPts val="1600"/>
              </a:spcAft>
              <a:buClr>
                <a:schemeClr val="dk1"/>
              </a:buClr>
              <a:buSzPts val="1100"/>
              <a:buFont typeface="Arial"/>
              <a:buNone/>
            </a:pPr>
            <a:r>
              <a:rPr lang="en-GB" sz="1100" u="sng">
                <a:solidFill>
                  <a:schemeClr val="hlink"/>
                </a:solidFill>
                <a:hlinkClick r:id="rId4"/>
              </a:rPr>
              <a:t>https://assets.publishing.service.gov.uk/government/uploads/system/uploads/attachment_data/file/778134/stengths-based-approach-practice-framework-and-handbook.pdf</a:t>
            </a:r>
            <a:endParaRPr sz="1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01" name="Shape 201"/>
        <p:cNvGrpSpPr/>
        <p:nvPr/>
      </p:nvGrpSpPr>
      <p:grpSpPr>
        <a:xfrm>
          <a:off x="0" y="0"/>
          <a:ext cx="0" cy="0"/>
          <a:chOff x="0" y="0"/>
          <a:chExt cx="0" cy="0"/>
        </a:xfrm>
      </p:grpSpPr>
      <p:sp>
        <p:nvSpPr>
          <p:cNvPr id="202" name="Google Shape;202;p41"/>
          <p:cNvSpPr txBox="1"/>
          <p:nvPr>
            <p:ph type="title"/>
          </p:nvPr>
        </p:nvSpPr>
        <p:spPr>
          <a:xfrm>
            <a:off x="311700" y="1818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Ways to approach the assessment</a:t>
            </a:r>
            <a:endParaRPr/>
          </a:p>
        </p:txBody>
      </p:sp>
      <p:sp>
        <p:nvSpPr>
          <p:cNvPr id="203" name="Google Shape;203;p41"/>
          <p:cNvSpPr txBox="1"/>
          <p:nvPr>
            <p:ph idx="1" type="body"/>
          </p:nvPr>
        </p:nvSpPr>
        <p:spPr>
          <a:xfrm>
            <a:off x="311700" y="863550"/>
            <a:ext cx="3999900" cy="3416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solidFill>
                  <a:srgbClr val="000000"/>
                </a:solidFill>
              </a:rPr>
              <a:t>Option 1: </a:t>
            </a:r>
            <a:r>
              <a:rPr lang="en-GB">
                <a:solidFill>
                  <a:srgbClr val="000000"/>
                </a:solidFill>
              </a:rPr>
              <a:t>Simply talk to the client about his/her life. This option occurs in a natural, but guided, conversation designed to help the client think about and identify strengths and abilities. Pick up on the stories told that reflect the client’s abilities. Summarize or use open-ended questions to encourage clients to talk about positive rather than negative experiences. </a:t>
            </a:r>
            <a:endParaRPr>
              <a:solidFill>
                <a:srgbClr val="000000"/>
              </a:solidFill>
            </a:endParaRPr>
          </a:p>
          <a:p>
            <a:pPr indent="0" lvl="0" marL="0" rtl="0" algn="l">
              <a:lnSpc>
                <a:spcPct val="115000"/>
              </a:lnSpc>
              <a:spcBef>
                <a:spcPts val="1600"/>
              </a:spcBef>
              <a:spcAft>
                <a:spcPts val="0"/>
              </a:spcAft>
              <a:buSzPts val="1400"/>
              <a:buNone/>
            </a:pPr>
            <a:r>
              <a:rPr lang="en-GB">
                <a:solidFill>
                  <a:srgbClr val="000000"/>
                </a:solidFill>
              </a:rPr>
              <a:t>For example, “Earlier you noted something about a job at the corner market. Tell me more about what you did to find that job and to get hired.” </a:t>
            </a:r>
            <a:endParaRPr>
              <a:solidFill>
                <a:srgbClr val="000000"/>
              </a:solidFill>
            </a:endParaRPr>
          </a:p>
          <a:p>
            <a:pPr indent="0" lvl="0" marL="0" rtl="0" algn="l">
              <a:lnSpc>
                <a:spcPct val="115000"/>
              </a:lnSpc>
              <a:spcBef>
                <a:spcPts val="1600"/>
              </a:spcBef>
              <a:spcAft>
                <a:spcPts val="1600"/>
              </a:spcAft>
              <a:buSzPts val="1400"/>
              <a:buNone/>
            </a:pPr>
            <a:r>
              <a:t/>
            </a:r>
            <a:endParaRPr>
              <a:solidFill>
                <a:srgbClr val="000000"/>
              </a:solidFill>
            </a:endParaRPr>
          </a:p>
        </p:txBody>
      </p:sp>
      <p:sp>
        <p:nvSpPr>
          <p:cNvPr id="204" name="Google Shape;204;p41"/>
          <p:cNvSpPr txBox="1"/>
          <p:nvPr>
            <p:ph idx="2" type="body"/>
          </p:nvPr>
        </p:nvSpPr>
        <p:spPr>
          <a:xfrm>
            <a:off x="4832400" y="863550"/>
            <a:ext cx="3999900" cy="409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GB">
                <a:solidFill>
                  <a:schemeClr val="dk1"/>
                </a:solidFill>
              </a:rPr>
              <a:t>Option 2: </a:t>
            </a:r>
            <a:r>
              <a:rPr lang="en-GB">
                <a:solidFill>
                  <a:schemeClr val="dk1"/>
                </a:solidFill>
              </a:rPr>
              <a:t>Start the conversation about strengths using very general, but direct questions, such as:  </a:t>
            </a:r>
            <a:endParaRPr>
              <a:solidFill>
                <a:schemeClr val="dk1"/>
              </a:solidFill>
            </a:endParaRPr>
          </a:p>
          <a:p>
            <a:pPr indent="0" lvl="0" marL="0" rtl="0" algn="l">
              <a:lnSpc>
                <a:spcPct val="115000"/>
              </a:lnSpc>
              <a:spcBef>
                <a:spcPts val="1600"/>
              </a:spcBef>
              <a:spcAft>
                <a:spcPts val="0"/>
              </a:spcAft>
              <a:buSzPts val="1400"/>
              <a:buNone/>
            </a:pPr>
            <a:r>
              <a:rPr lang="en-GB">
                <a:solidFill>
                  <a:schemeClr val="dk1"/>
                </a:solidFill>
              </a:rPr>
              <a:t>What strengths do you think you have?  </a:t>
            </a:r>
            <a:endParaRPr>
              <a:solidFill>
                <a:schemeClr val="dk1"/>
              </a:solidFill>
            </a:endParaRPr>
          </a:p>
          <a:p>
            <a:pPr indent="0" lvl="0" marL="0" rtl="0" algn="l">
              <a:lnSpc>
                <a:spcPct val="115000"/>
              </a:lnSpc>
              <a:spcBef>
                <a:spcPts val="1600"/>
              </a:spcBef>
              <a:spcAft>
                <a:spcPts val="0"/>
              </a:spcAft>
              <a:buSzPts val="1400"/>
              <a:buNone/>
            </a:pPr>
            <a:r>
              <a:rPr lang="en-GB">
                <a:solidFill>
                  <a:schemeClr val="dk1"/>
                </a:solidFill>
              </a:rPr>
              <a:t>What are your abilities?  </a:t>
            </a:r>
            <a:endParaRPr>
              <a:solidFill>
                <a:schemeClr val="dk1"/>
              </a:solidFill>
            </a:endParaRPr>
          </a:p>
          <a:p>
            <a:pPr indent="0" lvl="0" marL="0" rtl="0" algn="l">
              <a:lnSpc>
                <a:spcPct val="115000"/>
              </a:lnSpc>
              <a:spcBef>
                <a:spcPts val="1600"/>
              </a:spcBef>
              <a:spcAft>
                <a:spcPts val="0"/>
              </a:spcAft>
              <a:buSzPts val="1400"/>
              <a:buNone/>
            </a:pPr>
            <a:r>
              <a:rPr lang="en-GB">
                <a:solidFill>
                  <a:schemeClr val="dk1"/>
                </a:solidFill>
              </a:rPr>
              <a:t>When have you successfully faced barriers, and what did you do to overcome them?  </a:t>
            </a:r>
            <a:endParaRPr>
              <a:solidFill>
                <a:schemeClr val="dk1"/>
              </a:solidFill>
            </a:endParaRPr>
          </a:p>
          <a:p>
            <a:pPr indent="0" lvl="0" marL="0" rtl="0" algn="l">
              <a:lnSpc>
                <a:spcPct val="115000"/>
              </a:lnSpc>
              <a:spcBef>
                <a:spcPts val="1600"/>
              </a:spcBef>
              <a:spcAft>
                <a:spcPts val="0"/>
              </a:spcAft>
              <a:buSzPts val="1400"/>
              <a:buNone/>
            </a:pPr>
            <a:r>
              <a:rPr lang="en-GB">
                <a:solidFill>
                  <a:schemeClr val="dk1"/>
                </a:solidFill>
              </a:rPr>
              <a:t>What are you good at?  </a:t>
            </a:r>
            <a:endParaRPr>
              <a:solidFill>
                <a:schemeClr val="dk1"/>
              </a:solidFill>
            </a:endParaRPr>
          </a:p>
          <a:p>
            <a:pPr indent="0" lvl="0" marL="0" rtl="0" algn="l">
              <a:lnSpc>
                <a:spcPct val="115000"/>
              </a:lnSpc>
              <a:spcBef>
                <a:spcPts val="1600"/>
              </a:spcBef>
              <a:spcAft>
                <a:spcPts val="0"/>
              </a:spcAft>
              <a:buSzPts val="1400"/>
              <a:buNone/>
            </a:pPr>
            <a:r>
              <a:rPr lang="en-GB">
                <a:solidFill>
                  <a:schemeClr val="dk1"/>
                </a:solidFill>
              </a:rPr>
              <a:t>Tell me about a time when you felt like most things were going well. </a:t>
            </a:r>
            <a:endParaRPr>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GB">
                <a:solidFill>
                  <a:schemeClr val="dk1"/>
                </a:solidFill>
              </a:rPr>
              <a:t>What were you doing to make them go well? </a:t>
            </a:r>
            <a:endParaRPr>
              <a:solidFill>
                <a:schemeClr val="dk1"/>
              </a:solidFill>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08" name="Shape 208"/>
        <p:cNvGrpSpPr/>
        <p:nvPr/>
      </p:nvGrpSpPr>
      <p:grpSpPr>
        <a:xfrm>
          <a:off x="0" y="0"/>
          <a:ext cx="0" cy="0"/>
          <a:chOff x="0" y="0"/>
          <a:chExt cx="0" cy="0"/>
        </a:xfrm>
      </p:grpSpPr>
      <p:sp>
        <p:nvSpPr>
          <p:cNvPr id="209" name="Google Shape;209;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Examples of strength based questions</a:t>
            </a:r>
            <a:endParaRPr/>
          </a:p>
          <a:p>
            <a:pPr indent="0" lvl="0" marL="0" rtl="0" algn="l">
              <a:lnSpc>
                <a:spcPct val="100000"/>
              </a:lnSpc>
              <a:spcBef>
                <a:spcPts val="0"/>
              </a:spcBef>
              <a:spcAft>
                <a:spcPts val="0"/>
              </a:spcAft>
              <a:buSzPts val="2800"/>
              <a:buNone/>
            </a:pPr>
            <a:r>
              <a:t/>
            </a:r>
            <a:endParaRPr/>
          </a:p>
        </p:txBody>
      </p:sp>
      <p:sp>
        <p:nvSpPr>
          <p:cNvPr id="210" name="Google Shape;210;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211" name="Google Shape;211;p42"/>
          <p:cNvPicPr preferRelativeResize="0"/>
          <p:nvPr/>
        </p:nvPicPr>
        <p:blipFill rotWithShape="1">
          <a:blip r:embed="rId3">
            <a:alphaModFix/>
          </a:blip>
          <a:srcRect b="0" l="0" r="0" t="0"/>
          <a:stretch/>
        </p:blipFill>
        <p:spPr>
          <a:xfrm>
            <a:off x="311700" y="1152475"/>
            <a:ext cx="8520599" cy="36007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99" name="Shape 99"/>
        <p:cNvGrpSpPr/>
        <p:nvPr/>
      </p:nvGrpSpPr>
      <p:grpSpPr>
        <a:xfrm>
          <a:off x="0" y="0"/>
          <a:ext cx="0" cy="0"/>
          <a:chOff x="0" y="0"/>
          <a:chExt cx="0" cy="0"/>
        </a:xfrm>
      </p:grpSpPr>
      <p:sp>
        <p:nvSpPr>
          <p:cNvPr id="100" name="Google Shape;100;p25"/>
          <p:cNvSpPr txBox="1"/>
          <p:nvPr>
            <p:ph idx="1" type="subTitle"/>
          </p:nvPr>
        </p:nvSpPr>
        <p:spPr>
          <a:xfrm>
            <a:off x="421150" y="25907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solidFill>
                  <a:srgbClr val="000000"/>
                </a:solidFill>
              </a:rPr>
              <a:t>Aims and Objectives</a:t>
            </a:r>
            <a:endParaRPr>
              <a:solidFill>
                <a:srgbClr val="000000"/>
              </a:solidFill>
            </a:endParaRPr>
          </a:p>
        </p:txBody>
      </p:sp>
      <p:sp>
        <p:nvSpPr>
          <p:cNvPr id="101" name="Google Shape;101;p25"/>
          <p:cNvSpPr txBox="1"/>
          <p:nvPr/>
        </p:nvSpPr>
        <p:spPr>
          <a:xfrm>
            <a:off x="421150" y="1522750"/>
            <a:ext cx="8094000" cy="3000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Increase practitioners knowledge of what a strength based approach actually means.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10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To explore what a strengths based approach is, in the context of adult social care?</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10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To develop further understanding of how a strengths based approach relates to adult social care law.</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10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Consider what makes a good assessment and support plan.</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1000"/>
              </a:spcBef>
              <a:spcAft>
                <a:spcPts val="100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To increase awareness of models for strength based working.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15" name="Shape 215"/>
        <p:cNvGrpSpPr/>
        <p:nvPr/>
      </p:nvGrpSpPr>
      <p:grpSpPr>
        <a:xfrm>
          <a:off x="0" y="0"/>
          <a:ext cx="0" cy="0"/>
          <a:chOff x="0" y="0"/>
          <a:chExt cx="0" cy="0"/>
        </a:xfrm>
      </p:grpSpPr>
      <p:sp>
        <p:nvSpPr>
          <p:cNvPr id="216" name="Google Shape;216;p43"/>
          <p:cNvSpPr txBox="1"/>
          <p:nvPr>
            <p:ph type="title"/>
          </p:nvPr>
        </p:nvSpPr>
        <p:spPr>
          <a:xfrm>
            <a:off x="311700" y="3161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a:solidFill>
                  <a:srgbClr val="303030"/>
                </a:solidFill>
              </a:rPr>
              <a:t>Concept of a strengths-based approach under the Care Act 2014</a:t>
            </a:r>
            <a:endParaRPr b="1">
              <a:solidFill>
                <a:srgbClr val="303030"/>
              </a:solidFill>
            </a:endParaRPr>
          </a:p>
          <a:p>
            <a:pPr indent="0" lvl="0" marL="0" rtl="0" algn="l">
              <a:lnSpc>
                <a:spcPct val="100000"/>
              </a:lnSpc>
              <a:spcBef>
                <a:spcPts val="1100"/>
              </a:spcBef>
              <a:spcAft>
                <a:spcPts val="0"/>
              </a:spcAft>
              <a:buSzPts val="2800"/>
              <a:buNone/>
            </a:pPr>
            <a:r>
              <a:t/>
            </a:r>
            <a:endParaRPr/>
          </a:p>
        </p:txBody>
      </p:sp>
      <p:sp>
        <p:nvSpPr>
          <p:cNvPr id="217" name="Google Shape;217;p43"/>
          <p:cNvSpPr txBox="1"/>
          <p:nvPr>
            <p:ph idx="1" type="body"/>
          </p:nvPr>
        </p:nvSpPr>
        <p:spPr>
          <a:xfrm>
            <a:off x="311700" y="14853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100" u="sng">
                <a:solidFill>
                  <a:schemeClr val="hlink"/>
                </a:solidFill>
                <a:hlinkClick r:id="rId3"/>
              </a:rPr>
              <a:t>https://www.youtube.com/watch?v=i_0ZPJvIZyI&amp;feature=youtu.be</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218" name="Google Shape;218;p43"/>
          <p:cNvPicPr preferRelativeResize="0"/>
          <p:nvPr/>
        </p:nvPicPr>
        <p:blipFill rotWithShape="1">
          <a:blip r:embed="rId4">
            <a:alphaModFix/>
          </a:blip>
          <a:srcRect b="0" l="0" r="0" t="0"/>
          <a:stretch/>
        </p:blipFill>
        <p:spPr>
          <a:xfrm>
            <a:off x="1072800" y="2010975"/>
            <a:ext cx="6821851" cy="28141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22" name="Shape 222"/>
        <p:cNvGrpSpPr/>
        <p:nvPr/>
      </p:nvGrpSpPr>
      <p:grpSpPr>
        <a:xfrm>
          <a:off x="0" y="0"/>
          <a:ext cx="0" cy="0"/>
          <a:chOff x="0" y="0"/>
          <a:chExt cx="0" cy="0"/>
        </a:xfrm>
      </p:grpSpPr>
      <p:sp>
        <p:nvSpPr>
          <p:cNvPr id="223" name="Google Shape;223;p44"/>
          <p:cNvSpPr txBox="1"/>
          <p:nvPr>
            <p:ph type="title"/>
          </p:nvPr>
        </p:nvSpPr>
        <p:spPr>
          <a:xfrm>
            <a:off x="311700" y="2895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Discussion time!</a:t>
            </a:r>
            <a:endParaRPr/>
          </a:p>
        </p:txBody>
      </p:sp>
      <p:sp>
        <p:nvSpPr>
          <p:cNvPr id="224" name="Google Shape;224;p44"/>
          <p:cNvSpPr txBox="1"/>
          <p:nvPr>
            <p:ph idx="1" type="body"/>
          </p:nvPr>
        </p:nvSpPr>
        <p:spPr>
          <a:xfrm>
            <a:off x="311700" y="749100"/>
            <a:ext cx="8520600" cy="364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225" name="Google Shape;225;p44"/>
          <p:cNvPicPr preferRelativeResize="0"/>
          <p:nvPr/>
        </p:nvPicPr>
        <p:blipFill rotWithShape="1">
          <a:blip r:embed="rId3">
            <a:alphaModFix/>
          </a:blip>
          <a:srcRect b="0" l="0" r="0" t="0"/>
          <a:stretch/>
        </p:blipFill>
        <p:spPr>
          <a:xfrm>
            <a:off x="595313" y="1105950"/>
            <a:ext cx="7953375" cy="3288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29" name="Shape 229"/>
        <p:cNvGrpSpPr/>
        <p:nvPr/>
      </p:nvGrpSpPr>
      <p:grpSpPr>
        <a:xfrm>
          <a:off x="0" y="0"/>
          <a:ext cx="0" cy="0"/>
          <a:chOff x="0" y="0"/>
          <a:chExt cx="0" cy="0"/>
        </a:xfrm>
      </p:grpSpPr>
      <p:sp>
        <p:nvSpPr>
          <p:cNvPr id="230" name="Google Shape;230;p45"/>
          <p:cNvSpPr txBox="1"/>
          <p:nvPr>
            <p:ph type="title"/>
          </p:nvPr>
        </p:nvSpPr>
        <p:spPr>
          <a:xfrm>
            <a:off x="311700" y="197675"/>
            <a:ext cx="8520600" cy="91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Developing strength based care and support plans</a:t>
            </a:r>
            <a:endParaRPr/>
          </a:p>
        </p:txBody>
      </p:sp>
      <p:sp>
        <p:nvSpPr>
          <p:cNvPr id="231" name="Google Shape;231;p45"/>
          <p:cNvSpPr txBox="1"/>
          <p:nvPr>
            <p:ph idx="1" type="body"/>
          </p:nvPr>
        </p:nvSpPr>
        <p:spPr>
          <a:xfrm>
            <a:off x="311700" y="863550"/>
            <a:ext cx="8520600" cy="3867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GB" sz="1400">
                <a:solidFill>
                  <a:srgbClr val="000000"/>
                </a:solidFill>
              </a:rPr>
              <a:t>This should be person led.</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The plan should be jointly developed with the local authority, alone or with family, friends or whoever a person may wish to involve.</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Is there a need for advocacy support?</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How does eligibility impact this approach?</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Consider what a person can do for themselves and how can they meet their own outcomes?</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Take account of the eligible needs, which cannot be met from a person’s own resources.</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Strengths based does not necessarily mean cheaper.</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This should be outcome led not service led.</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Strength based approaches do not mean ignoring problems.</a:t>
            </a:r>
            <a:endParaRPr sz="1400">
              <a:solidFill>
                <a:srgbClr val="000000"/>
              </a:solidFill>
            </a:endParaRPr>
          </a:p>
          <a:p>
            <a:pPr indent="0" lvl="0" marL="914400" rtl="0" algn="l">
              <a:lnSpc>
                <a:spcPct val="115000"/>
              </a:lnSpc>
              <a:spcBef>
                <a:spcPts val="1000"/>
              </a:spcBef>
              <a:spcAft>
                <a:spcPts val="0"/>
              </a:spcAft>
              <a:buSzPts val="1800"/>
              <a:buNone/>
            </a:pPr>
            <a:r>
              <a:t/>
            </a:r>
            <a:endParaRPr sz="1400">
              <a:solidFill>
                <a:srgbClr val="000000"/>
              </a:solidFill>
            </a:endParaRPr>
          </a:p>
          <a:p>
            <a:pPr indent="0" lvl="0" marL="914400" rtl="0" algn="l">
              <a:lnSpc>
                <a:spcPct val="115000"/>
              </a:lnSpc>
              <a:spcBef>
                <a:spcPts val="1000"/>
              </a:spcBef>
              <a:spcAft>
                <a:spcPts val="0"/>
              </a:spcAft>
              <a:buSzPts val="1800"/>
              <a:buNone/>
            </a:pPr>
            <a:r>
              <a:t/>
            </a:r>
            <a:endParaRPr sz="1200">
              <a:solidFill>
                <a:srgbClr val="000000"/>
              </a:solidFill>
              <a:highlight>
                <a:srgbClr val="FFFF00"/>
              </a:highlight>
            </a:endParaRPr>
          </a:p>
          <a:p>
            <a:pPr indent="0" lvl="0" marL="0" rtl="0" algn="l">
              <a:lnSpc>
                <a:spcPct val="115000"/>
              </a:lnSpc>
              <a:spcBef>
                <a:spcPts val="1600"/>
              </a:spcBef>
              <a:spcAft>
                <a:spcPts val="1600"/>
              </a:spcAft>
              <a:buSzPts val="1800"/>
              <a:buNone/>
            </a:pPr>
            <a:r>
              <a:t/>
            </a:r>
            <a:endParaRPr sz="1200">
              <a:solidFill>
                <a:srgbClr val="303030"/>
              </a:solidFill>
              <a:highlight>
                <a:srgbClr val="FFFF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5" name="Shape 235"/>
        <p:cNvGrpSpPr/>
        <p:nvPr/>
      </p:nvGrpSpPr>
      <p:grpSpPr>
        <a:xfrm>
          <a:off x="0" y="0"/>
          <a:ext cx="0" cy="0"/>
          <a:chOff x="0" y="0"/>
          <a:chExt cx="0" cy="0"/>
        </a:xfrm>
      </p:grpSpPr>
      <p:sp>
        <p:nvSpPr>
          <p:cNvPr id="236" name="Google Shape;23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Writing strength based care and support plans</a:t>
            </a:r>
            <a:endParaRPr/>
          </a:p>
        </p:txBody>
      </p:sp>
      <p:sp>
        <p:nvSpPr>
          <p:cNvPr id="237" name="Google Shape;237;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GB" sz="1400">
                <a:solidFill>
                  <a:srgbClr val="000000"/>
                </a:solidFill>
              </a:rPr>
              <a:t>Narrative of events and persons life up to this point.</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Reflect the identity of person, not just problems.</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Avoiding using jargon and acronyms, abbreviations - remember this is their support plan not yours!</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This must be accessible to the person and others, i.e. family.</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This should be outcome focused, with a focus on what is important to the person.</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This should reflect their wishes and strengths.</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A clear plan of how these outcomes can be met and by whom.</a:t>
            </a:r>
            <a:endParaRPr sz="1400">
              <a:solidFill>
                <a:srgbClr val="000000"/>
              </a:solidFill>
            </a:endParaRPr>
          </a:p>
          <a:p>
            <a:pPr indent="-317500" lvl="0" marL="457200" rtl="0" algn="l">
              <a:lnSpc>
                <a:spcPct val="115000"/>
              </a:lnSpc>
              <a:spcBef>
                <a:spcPts val="1000"/>
              </a:spcBef>
              <a:spcAft>
                <a:spcPts val="0"/>
              </a:spcAft>
              <a:buClr>
                <a:srgbClr val="000000"/>
              </a:buClr>
              <a:buSzPts val="1400"/>
              <a:buChar char="●"/>
            </a:pPr>
            <a:r>
              <a:rPr lang="en-GB" sz="1400">
                <a:solidFill>
                  <a:srgbClr val="000000"/>
                </a:solidFill>
              </a:rPr>
              <a:t>Consider mental capacity, principles of best interest and deprivation of liberty safeguards.</a:t>
            </a:r>
            <a:endParaRPr sz="1400">
              <a:solidFill>
                <a:srgbClr val="000000"/>
              </a:solidFill>
            </a:endParaRPr>
          </a:p>
          <a:p>
            <a:pPr indent="0" lvl="0" marL="0" rtl="0" algn="l">
              <a:lnSpc>
                <a:spcPct val="115000"/>
              </a:lnSpc>
              <a:spcBef>
                <a:spcPts val="1000"/>
              </a:spcBef>
              <a:spcAft>
                <a:spcPts val="1000"/>
              </a:spcAft>
              <a:buSzPts val="1800"/>
              <a:buNone/>
            </a:pPr>
            <a:r>
              <a:rPr lang="en-GB" sz="1100" u="sng">
                <a:solidFill>
                  <a:schemeClr val="hlink"/>
                </a:solidFill>
                <a:hlinkClick r:id="rId3"/>
              </a:rPr>
              <a:t>https://www.youtube.com/watch?v=yZ2zdJwQ694&amp;nohtml5=False</a:t>
            </a:r>
            <a:endParaRPr sz="14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41" name="Shape 241"/>
        <p:cNvGrpSpPr/>
        <p:nvPr/>
      </p:nvGrpSpPr>
      <p:grpSpPr>
        <a:xfrm>
          <a:off x="0" y="0"/>
          <a:ext cx="0" cy="0"/>
          <a:chOff x="0" y="0"/>
          <a:chExt cx="0" cy="0"/>
        </a:xfrm>
      </p:grpSpPr>
      <p:sp>
        <p:nvSpPr>
          <p:cNvPr id="242" name="Google Shape;242;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Care Act 2014 guidance</a:t>
            </a:r>
            <a:endParaRPr/>
          </a:p>
        </p:txBody>
      </p:sp>
      <p:sp>
        <p:nvSpPr>
          <p:cNvPr id="243" name="Google Shape;243;p47"/>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31579"/>
              </a:lnSpc>
              <a:spcBef>
                <a:spcPts val="2600"/>
              </a:spcBef>
              <a:spcAft>
                <a:spcPts val="0"/>
              </a:spcAft>
              <a:buClr>
                <a:schemeClr val="dk1"/>
              </a:buClr>
              <a:buSzPts val="1100"/>
              <a:buFont typeface="Arial"/>
              <a:buNone/>
            </a:pPr>
            <a:r>
              <a:rPr b="1" lang="en-GB" sz="1400">
                <a:solidFill>
                  <a:srgbClr val="0B0C0C"/>
                </a:solidFill>
              </a:rPr>
              <a:t>Production of the plan</a:t>
            </a:r>
            <a:endParaRPr b="1" sz="1400">
              <a:solidFill>
                <a:srgbClr val="0B0C0C"/>
              </a:solidFill>
            </a:endParaRPr>
          </a:p>
          <a:p>
            <a:pPr indent="0" lvl="0" marL="0" rtl="0" algn="l">
              <a:lnSpc>
                <a:spcPct val="131579"/>
              </a:lnSpc>
              <a:spcBef>
                <a:spcPts val="400"/>
              </a:spcBef>
              <a:spcAft>
                <a:spcPts val="0"/>
              </a:spcAft>
              <a:buClr>
                <a:schemeClr val="dk1"/>
              </a:buClr>
              <a:buSzPts val="1100"/>
              <a:buFont typeface="Arial"/>
              <a:buNone/>
            </a:pPr>
            <a:r>
              <a:rPr lang="en-GB" sz="1400">
                <a:solidFill>
                  <a:srgbClr val="0B0C0C"/>
                </a:solidFill>
              </a:rPr>
              <a:t>10.33 The plan should be person-centred, with an emphasis on the individual having every reasonable opportunity to be involved in the planning to the extent that they choose and are able. This requires the local authority to ensure that information is available in a way that is meaningful to the person, and that they have support and time to consider their options. A named contact or lead professional should be considered both as part of care planning, and in the final plan, so that the person knows how to contact the local authority. The planning choices offered should range from support for the person, to jointly develop their plan with the local authority alone or with their family, friends or whoever they may wish to involve (this might include web-based resources, written information and peer support), through to one-to-one support from a paid professional, such as a social worker which may be the same person who undertook the assessment.</a:t>
            </a:r>
            <a:endParaRPr sz="1400">
              <a:solidFill>
                <a:srgbClr val="0B0C0C"/>
              </a:solidFill>
            </a:endParaRPr>
          </a:p>
          <a:p>
            <a:pPr indent="0" lvl="0" marL="0" rtl="0" algn="l">
              <a:lnSpc>
                <a:spcPct val="115000"/>
              </a:lnSpc>
              <a:spcBef>
                <a:spcPts val="1500"/>
              </a:spcBef>
              <a:spcAft>
                <a:spcPts val="160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47" name="Shape 247"/>
        <p:cNvGrpSpPr/>
        <p:nvPr/>
      </p:nvGrpSpPr>
      <p:grpSpPr>
        <a:xfrm>
          <a:off x="0" y="0"/>
          <a:ext cx="0" cy="0"/>
          <a:chOff x="0" y="0"/>
          <a:chExt cx="0" cy="0"/>
        </a:xfrm>
      </p:grpSpPr>
      <p:sp>
        <p:nvSpPr>
          <p:cNvPr id="248" name="Google Shape;248;p48"/>
          <p:cNvSpPr txBox="1"/>
          <p:nvPr>
            <p:ph type="title"/>
          </p:nvPr>
        </p:nvSpPr>
        <p:spPr>
          <a:xfrm>
            <a:off x="311700" y="1077775"/>
            <a:ext cx="8520600" cy="212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Three Conversations - Hackney Adult Social Care’s Model of Strengths Based Working</a:t>
            </a:r>
            <a:endParaRPr/>
          </a:p>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t/>
            </a:r>
            <a:endParaRPr/>
          </a:p>
        </p:txBody>
      </p:sp>
      <p:pic>
        <p:nvPicPr>
          <p:cNvPr id="249" name="Google Shape;249;p48"/>
          <p:cNvPicPr preferRelativeResize="0"/>
          <p:nvPr/>
        </p:nvPicPr>
        <p:blipFill rotWithShape="1">
          <a:blip r:embed="rId3">
            <a:alphaModFix/>
          </a:blip>
          <a:srcRect b="0" l="0" r="0" t="0"/>
          <a:stretch/>
        </p:blipFill>
        <p:spPr>
          <a:xfrm>
            <a:off x="0" y="2633255"/>
            <a:ext cx="9143996" cy="1627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53" name="Shape 253"/>
        <p:cNvGrpSpPr/>
        <p:nvPr/>
      </p:nvGrpSpPr>
      <p:grpSpPr>
        <a:xfrm>
          <a:off x="0" y="0"/>
          <a:ext cx="0" cy="0"/>
          <a:chOff x="0" y="0"/>
          <a:chExt cx="0" cy="0"/>
        </a:xfrm>
      </p:grpSpPr>
      <p:sp>
        <p:nvSpPr>
          <p:cNvPr id="254" name="Google Shape;254;p49"/>
          <p:cNvSpPr txBox="1"/>
          <p:nvPr>
            <p:ph type="title"/>
          </p:nvPr>
        </p:nvSpPr>
        <p:spPr>
          <a:xfrm>
            <a:off x="311150" y="227012"/>
            <a:ext cx="8521800" cy="58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800"/>
              <a:t>What is the 3 Conversations Approach?</a:t>
            </a:r>
            <a:endParaRPr/>
          </a:p>
        </p:txBody>
      </p:sp>
      <p:sp>
        <p:nvSpPr>
          <p:cNvPr id="255" name="Google Shape;255;p49"/>
          <p:cNvSpPr txBox="1"/>
          <p:nvPr>
            <p:ph idx="1" type="body"/>
          </p:nvPr>
        </p:nvSpPr>
        <p:spPr>
          <a:xfrm>
            <a:off x="311150" y="815975"/>
            <a:ext cx="8521800" cy="413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1200">
              <a:solidFill>
                <a:srgbClr val="303030"/>
              </a:solidFill>
            </a:endParaRPr>
          </a:p>
          <a:p>
            <a:pPr indent="-317500" lvl="0" marL="457200" rtl="0" algn="l">
              <a:lnSpc>
                <a:spcPct val="100000"/>
              </a:lnSpc>
              <a:spcBef>
                <a:spcPts val="0"/>
              </a:spcBef>
              <a:spcAft>
                <a:spcPts val="0"/>
              </a:spcAft>
              <a:buSzPts val="1400"/>
              <a:buChar char="●"/>
            </a:pPr>
            <a:r>
              <a:rPr lang="en-GB"/>
              <a:t>The ‘3 conversations’ approach is an innovative and highly personalised approach to working with individuals. </a:t>
            </a:r>
            <a:endParaRPr/>
          </a:p>
          <a:p>
            <a:pPr indent="-317500" lvl="0" marL="457200" rtl="0" algn="l">
              <a:lnSpc>
                <a:spcPct val="100000"/>
              </a:lnSpc>
              <a:spcBef>
                <a:spcPts val="1000"/>
              </a:spcBef>
              <a:spcAft>
                <a:spcPts val="0"/>
              </a:spcAft>
              <a:buSzPts val="1400"/>
              <a:buChar char="●"/>
            </a:pPr>
            <a:r>
              <a:rPr lang="en-GB"/>
              <a:t>It focuses primarily on people's strengths  </a:t>
            </a:r>
            <a:endParaRPr/>
          </a:p>
          <a:p>
            <a:pPr indent="-317500" lvl="0" marL="457200" rtl="0" algn="l">
              <a:lnSpc>
                <a:spcPct val="100000"/>
              </a:lnSpc>
              <a:spcBef>
                <a:spcPts val="1000"/>
              </a:spcBef>
              <a:spcAft>
                <a:spcPts val="0"/>
              </a:spcAft>
              <a:buSzPts val="1400"/>
              <a:buChar char="●"/>
            </a:pPr>
            <a:r>
              <a:rPr lang="en-GB"/>
              <a:t>It looks at the assets available within the local community </a:t>
            </a:r>
            <a:endParaRPr/>
          </a:p>
          <a:p>
            <a:pPr indent="-317500" lvl="0" marL="457200" rtl="0" algn="l">
              <a:lnSpc>
                <a:spcPct val="100000"/>
              </a:lnSpc>
              <a:spcBef>
                <a:spcPts val="1000"/>
              </a:spcBef>
              <a:spcAft>
                <a:spcPts val="0"/>
              </a:spcAft>
              <a:buSzPts val="1400"/>
              <a:buChar char="●"/>
            </a:pPr>
            <a:r>
              <a:rPr lang="en-GB"/>
              <a:t>It focuses on promoting independence </a:t>
            </a:r>
            <a:endParaRPr/>
          </a:p>
          <a:p>
            <a:pPr indent="-317500" lvl="0" marL="457200" rtl="0" algn="l">
              <a:lnSpc>
                <a:spcPct val="100000"/>
              </a:lnSpc>
              <a:spcBef>
                <a:spcPts val="1000"/>
              </a:spcBef>
              <a:spcAft>
                <a:spcPts val="0"/>
              </a:spcAft>
              <a:buSzPts val="1400"/>
              <a:buChar char="●"/>
            </a:pPr>
            <a:r>
              <a:rPr lang="en-GB"/>
              <a:t>It promotes prevention - supporting people to keep healthy and well </a:t>
            </a:r>
            <a:endParaRPr/>
          </a:p>
          <a:p>
            <a:pPr indent="-317500" lvl="0" marL="457200" rtl="0" algn="l">
              <a:lnSpc>
                <a:spcPct val="100000"/>
              </a:lnSpc>
              <a:spcBef>
                <a:spcPts val="1000"/>
              </a:spcBef>
              <a:spcAft>
                <a:spcPts val="0"/>
              </a:spcAft>
              <a:buSzPts val="1400"/>
              <a:buChar char="●"/>
            </a:pPr>
            <a:r>
              <a:rPr lang="en-GB"/>
              <a:t>It supports frontline professionals to have three distinct and specific conversations with residents</a:t>
            </a:r>
            <a:endParaRPr/>
          </a:p>
          <a:p>
            <a:pPr indent="-317500" lvl="0" marL="457200" rtl="0" algn="l">
              <a:lnSpc>
                <a:spcPct val="100000"/>
              </a:lnSpc>
              <a:spcBef>
                <a:spcPts val="1000"/>
              </a:spcBef>
              <a:spcAft>
                <a:spcPts val="0"/>
              </a:spcAft>
              <a:buSzPts val="1400"/>
              <a:buChar char="●"/>
            </a:pPr>
            <a:r>
              <a:rPr lang="en-GB"/>
              <a:t>It recognises that people go into crisis, and that they need different support at this time in their lives</a:t>
            </a:r>
            <a:endParaRPr/>
          </a:p>
          <a:p>
            <a:pPr indent="-317500" lvl="0" marL="457200" rtl="0" algn="l">
              <a:lnSpc>
                <a:spcPct val="100000"/>
              </a:lnSpc>
              <a:spcBef>
                <a:spcPts val="1000"/>
              </a:spcBef>
              <a:spcAft>
                <a:spcPts val="0"/>
              </a:spcAft>
              <a:buSzPts val="1400"/>
              <a:buChar char="●"/>
            </a:pPr>
            <a:r>
              <a:rPr lang="en-GB"/>
              <a:t>It moves away from traditional approaches to assessment and care planning</a:t>
            </a:r>
            <a:endParaRPr/>
          </a:p>
          <a:p>
            <a:pPr indent="-317500" lvl="0" marL="457200" rtl="0" algn="l">
              <a:lnSpc>
                <a:spcPct val="100000"/>
              </a:lnSpc>
              <a:spcBef>
                <a:spcPts val="1000"/>
              </a:spcBef>
              <a:spcAft>
                <a:spcPts val="1000"/>
              </a:spcAft>
              <a:buSzPts val="1400"/>
              <a:buChar char="●"/>
            </a:pPr>
            <a:r>
              <a:rPr lang="en-GB"/>
              <a:t>It represents a complete change in the way in which we work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59" name="Shape 259"/>
        <p:cNvGrpSpPr/>
        <p:nvPr/>
      </p:nvGrpSpPr>
      <p:grpSpPr>
        <a:xfrm>
          <a:off x="0" y="0"/>
          <a:ext cx="0" cy="0"/>
          <a:chOff x="0" y="0"/>
          <a:chExt cx="0" cy="0"/>
        </a:xfrm>
      </p:grpSpPr>
      <p:sp>
        <p:nvSpPr>
          <p:cNvPr id="260" name="Google Shape;260;p50"/>
          <p:cNvSpPr txBox="1"/>
          <p:nvPr>
            <p:ph type="title"/>
          </p:nvPr>
        </p:nvSpPr>
        <p:spPr>
          <a:xfrm>
            <a:off x="311150" y="146050"/>
            <a:ext cx="8521800" cy="57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0" lang="en-GB" sz="2800" u="none">
                <a:latin typeface="Arial"/>
                <a:ea typeface="Arial"/>
                <a:cs typeface="Arial"/>
                <a:sym typeface="Arial"/>
              </a:rPr>
              <a:t>3 Conversations - </a:t>
            </a:r>
            <a:r>
              <a:rPr b="1" lang="en-GB" sz="2800"/>
              <a:t>a</a:t>
            </a:r>
            <a:r>
              <a:rPr b="1" i="0" lang="en-GB" sz="2800" u="none">
                <a:latin typeface="Arial"/>
                <a:ea typeface="Arial"/>
                <a:cs typeface="Arial"/>
                <a:sym typeface="Arial"/>
              </a:rPr>
              <a:t>n </a:t>
            </a:r>
            <a:r>
              <a:rPr b="1" lang="en-GB" sz="2800"/>
              <a:t>o</a:t>
            </a:r>
            <a:r>
              <a:rPr b="1" i="0" lang="en-GB" sz="2800" u="none">
                <a:latin typeface="Arial"/>
                <a:ea typeface="Arial"/>
                <a:cs typeface="Arial"/>
                <a:sym typeface="Arial"/>
              </a:rPr>
              <a:t>verview:</a:t>
            </a:r>
            <a:endParaRPr/>
          </a:p>
        </p:txBody>
      </p:sp>
      <p:pic>
        <p:nvPicPr>
          <p:cNvPr id="261" name="Google Shape;261;p50"/>
          <p:cNvPicPr preferRelativeResize="0"/>
          <p:nvPr/>
        </p:nvPicPr>
        <p:blipFill rotWithShape="1">
          <a:blip r:embed="rId3">
            <a:alphaModFix/>
          </a:blip>
          <a:srcRect b="0" l="0" r="0" t="0"/>
          <a:stretch/>
        </p:blipFill>
        <p:spPr>
          <a:xfrm>
            <a:off x="609600" y="719137"/>
            <a:ext cx="8045451" cy="4276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65" name="Shape 265"/>
        <p:cNvGrpSpPr/>
        <p:nvPr/>
      </p:nvGrpSpPr>
      <p:grpSpPr>
        <a:xfrm>
          <a:off x="0" y="0"/>
          <a:ext cx="0" cy="0"/>
          <a:chOff x="0" y="0"/>
          <a:chExt cx="0" cy="0"/>
        </a:xfrm>
      </p:grpSpPr>
      <p:sp>
        <p:nvSpPr>
          <p:cNvPr id="266" name="Google Shape;266;p51"/>
          <p:cNvSpPr txBox="1"/>
          <p:nvPr>
            <p:ph type="title"/>
          </p:nvPr>
        </p:nvSpPr>
        <p:spPr>
          <a:xfrm>
            <a:off x="311150" y="227012"/>
            <a:ext cx="8521800" cy="58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800"/>
              <a:t>Why are LBH Adult Services adopting the 3 Conversations Approach?</a:t>
            </a:r>
            <a:endParaRPr/>
          </a:p>
        </p:txBody>
      </p:sp>
      <p:sp>
        <p:nvSpPr>
          <p:cNvPr id="267" name="Google Shape;267;p51"/>
          <p:cNvSpPr txBox="1"/>
          <p:nvPr>
            <p:ph idx="1" type="body"/>
          </p:nvPr>
        </p:nvSpPr>
        <p:spPr>
          <a:xfrm>
            <a:off x="311100" y="1280825"/>
            <a:ext cx="8521800" cy="344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1200">
              <a:solidFill>
                <a:srgbClr val="303030"/>
              </a:solidFill>
            </a:endParaRPr>
          </a:p>
          <a:p>
            <a:pPr indent="-317500" lvl="0" marL="457200" rtl="0" algn="l">
              <a:lnSpc>
                <a:spcPct val="100000"/>
              </a:lnSpc>
              <a:spcBef>
                <a:spcPts val="0"/>
              </a:spcBef>
              <a:spcAft>
                <a:spcPts val="0"/>
              </a:spcAft>
              <a:buSzPts val="1400"/>
              <a:buChar char="●"/>
            </a:pPr>
            <a:r>
              <a:rPr lang="en-GB"/>
              <a:t>Other Local Authorities have tried this approach and they tell us it works!</a:t>
            </a:r>
            <a:endParaRPr/>
          </a:p>
          <a:p>
            <a:pPr indent="0" lvl="0" marL="457200" rtl="0" algn="l">
              <a:lnSpc>
                <a:spcPct val="100000"/>
              </a:lnSpc>
              <a:spcBef>
                <a:spcPts val="1000"/>
              </a:spcBef>
              <a:spcAft>
                <a:spcPts val="0"/>
              </a:spcAft>
              <a:buSzPts val="1800"/>
              <a:buNone/>
            </a:pPr>
            <a:r>
              <a:t/>
            </a:r>
            <a:endParaRPr/>
          </a:p>
          <a:p>
            <a:pPr indent="-317500" lvl="0" marL="457200" rtl="0" algn="l">
              <a:lnSpc>
                <a:spcPct val="100000"/>
              </a:lnSpc>
              <a:spcBef>
                <a:spcPts val="1000"/>
              </a:spcBef>
              <a:spcAft>
                <a:spcPts val="0"/>
              </a:spcAft>
              <a:buSzPts val="1400"/>
              <a:buChar char="●"/>
            </a:pPr>
            <a:r>
              <a:rPr lang="en-GB"/>
              <a:t>Other local authorities have told us that it is better for people - our residents - as it is personalised, outcomes are better and their experience of their interactions with the council is better </a:t>
            </a:r>
            <a:endParaRPr/>
          </a:p>
          <a:p>
            <a:pPr indent="0" lvl="0" marL="457200" rtl="0" algn="l">
              <a:lnSpc>
                <a:spcPct val="100000"/>
              </a:lnSpc>
              <a:spcBef>
                <a:spcPts val="1000"/>
              </a:spcBef>
              <a:spcAft>
                <a:spcPts val="0"/>
              </a:spcAft>
              <a:buSzPts val="1800"/>
              <a:buNone/>
            </a:pPr>
            <a:r>
              <a:t/>
            </a:r>
            <a:endParaRPr/>
          </a:p>
          <a:p>
            <a:pPr indent="-317500" lvl="0" marL="457200" rtl="0" algn="l">
              <a:lnSpc>
                <a:spcPct val="100000"/>
              </a:lnSpc>
              <a:spcBef>
                <a:spcPts val="1000"/>
              </a:spcBef>
              <a:spcAft>
                <a:spcPts val="0"/>
              </a:spcAft>
              <a:buSzPts val="1400"/>
              <a:buChar char="●"/>
            </a:pPr>
            <a:r>
              <a:rPr lang="en-GB"/>
              <a:t>Having good quality conversations with people will help us to ensure that people have the right support at the right time - which we hope will get better outcomes for people and help us to save money in the long term</a:t>
            </a:r>
            <a:endParaRPr/>
          </a:p>
          <a:p>
            <a:pPr indent="0" lvl="0" marL="457200" rtl="0" algn="l">
              <a:lnSpc>
                <a:spcPct val="100000"/>
              </a:lnSpc>
              <a:spcBef>
                <a:spcPts val="1000"/>
              </a:spcBef>
              <a:spcAft>
                <a:spcPts val="0"/>
              </a:spcAft>
              <a:buSzPts val="1800"/>
              <a:buNone/>
            </a:pPr>
            <a:r>
              <a:t/>
            </a:r>
            <a:endParaRPr/>
          </a:p>
          <a:p>
            <a:pPr indent="-317500" lvl="0" marL="457200" rtl="0" algn="l">
              <a:lnSpc>
                <a:spcPct val="100000"/>
              </a:lnSpc>
              <a:spcBef>
                <a:spcPts val="1000"/>
              </a:spcBef>
              <a:spcAft>
                <a:spcPts val="1000"/>
              </a:spcAft>
              <a:buSzPts val="1400"/>
              <a:buChar char="●"/>
            </a:pPr>
            <a:r>
              <a:rPr lang="en-GB"/>
              <a:t>It is better for staff! Other authorities have told us that their staff get a lot of job satisfaction as they are able to ‘go back’ to professional roots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71" name="Shape 271"/>
        <p:cNvGrpSpPr/>
        <p:nvPr/>
      </p:nvGrpSpPr>
      <p:grpSpPr>
        <a:xfrm>
          <a:off x="0" y="0"/>
          <a:ext cx="0" cy="0"/>
          <a:chOff x="0" y="0"/>
          <a:chExt cx="0" cy="0"/>
        </a:xfrm>
      </p:grpSpPr>
      <p:sp>
        <p:nvSpPr>
          <p:cNvPr id="272" name="Google Shape;272;p52"/>
          <p:cNvSpPr txBox="1"/>
          <p:nvPr>
            <p:ph type="title"/>
          </p:nvPr>
        </p:nvSpPr>
        <p:spPr>
          <a:xfrm>
            <a:off x="311150" y="227012"/>
            <a:ext cx="8521800" cy="58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800"/>
              <a:t>Why are LBH Adult Services adopting the 3 Conversations Approach?</a:t>
            </a:r>
            <a:endParaRPr sz="2800"/>
          </a:p>
        </p:txBody>
      </p:sp>
      <p:sp>
        <p:nvSpPr>
          <p:cNvPr id="273" name="Google Shape;273;p52"/>
          <p:cNvSpPr txBox="1"/>
          <p:nvPr>
            <p:ph idx="1" type="body"/>
          </p:nvPr>
        </p:nvSpPr>
        <p:spPr>
          <a:xfrm>
            <a:off x="311100" y="1364550"/>
            <a:ext cx="8521800" cy="344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1200">
              <a:solidFill>
                <a:srgbClr val="303030"/>
              </a:solidFill>
            </a:endParaRPr>
          </a:p>
          <a:p>
            <a:pPr indent="-317500" lvl="0" marL="457200" rtl="0" algn="l">
              <a:lnSpc>
                <a:spcPct val="100000"/>
              </a:lnSpc>
              <a:spcBef>
                <a:spcPts val="0"/>
              </a:spcBef>
              <a:spcAft>
                <a:spcPts val="0"/>
              </a:spcAft>
              <a:buSzPts val="1400"/>
              <a:buChar char="●"/>
            </a:pPr>
            <a:r>
              <a:rPr lang="en-GB"/>
              <a:t>Other Local Authorities have tried this approach and they tell us it works!</a:t>
            </a:r>
            <a:endParaRPr/>
          </a:p>
          <a:p>
            <a:pPr indent="0" lvl="0" marL="457200" rtl="0" algn="l">
              <a:lnSpc>
                <a:spcPct val="100000"/>
              </a:lnSpc>
              <a:spcBef>
                <a:spcPts val="1000"/>
              </a:spcBef>
              <a:spcAft>
                <a:spcPts val="0"/>
              </a:spcAft>
              <a:buSzPts val="1800"/>
              <a:buNone/>
            </a:pPr>
            <a:r>
              <a:t/>
            </a:r>
            <a:endParaRPr/>
          </a:p>
          <a:p>
            <a:pPr indent="-317500" lvl="0" marL="457200" rtl="0" algn="l">
              <a:lnSpc>
                <a:spcPct val="100000"/>
              </a:lnSpc>
              <a:spcBef>
                <a:spcPts val="1000"/>
              </a:spcBef>
              <a:spcAft>
                <a:spcPts val="0"/>
              </a:spcAft>
              <a:buSzPts val="1400"/>
              <a:buChar char="●"/>
            </a:pPr>
            <a:r>
              <a:rPr lang="en-GB"/>
              <a:t>Other local authorities have told us that it is better for people - our residents - as it is personalised, outcomes are better and their experience of their interactions with the council is better </a:t>
            </a:r>
            <a:endParaRPr/>
          </a:p>
          <a:p>
            <a:pPr indent="0" lvl="0" marL="457200" rtl="0" algn="l">
              <a:lnSpc>
                <a:spcPct val="100000"/>
              </a:lnSpc>
              <a:spcBef>
                <a:spcPts val="1000"/>
              </a:spcBef>
              <a:spcAft>
                <a:spcPts val="0"/>
              </a:spcAft>
              <a:buSzPts val="1800"/>
              <a:buNone/>
            </a:pPr>
            <a:r>
              <a:t/>
            </a:r>
            <a:endParaRPr/>
          </a:p>
          <a:p>
            <a:pPr indent="-317500" lvl="0" marL="457200" rtl="0" algn="l">
              <a:lnSpc>
                <a:spcPct val="100000"/>
              </a:lnSpc>
              <a:spcBef>
                <a:spcPts val="1000"/>
              </a:spcBef>
              <a:spcAft>
                <a:spcPts val="0"/>
              </a:spcAft>
              <a:buSzPts val="1400"/>
              <a:buChar char="●"/>
            </a:pPr>
            <a:r>
              <a:rPr lang="en-GB"/>
              <a:t>Having good quality conversations with people will help us to ensure that people have the right support at the right time - which we hope will get better outcomes for people and help us to save money in the long term</a:t>
            </a:r>
            <a:endParaRPr/>
          </a:p>
          <a:p>
            <a:pPr indent="0" lvl="0" marL="457200" rtl="0" algn="l">
              <a:lnSpc>
                <a:spcPct val="100000"/>
              </a:lnSpc>
              <a:spcBef>
                <a:spcPts val="1000"/>
              </a:spcBef>
              <a:spcAft>
                <a:spcPts val="0"/>
              </a:spcAft>
              <a:buSzPts val="1800"/>
              <a:buNone/>
            </a:pPr>
            <a:r>
              <a:t/>
            </a:r>
            <a:endParaRPr/>
          </a:p>
          <a:p>
            <a:pPr indent="-317500" lvl="0" marL="457200" rtl="0" algn="l">
              <a:lnSpc>
                <a:spcPct val="100000"/>
              </a:lnSpc>
              <a:spcBef>
                <a:spcPts val="1000"/>
              </a:spcBef>
              <a:spcAft>
                <a:spcPts val="1000"/>
              </a:spcAft>
              <a:buSzPts val="1400"/>
              <a:buChar char="●"/>
            </a:pPr>
            <a:r>
              <a:rPr lang="en-GB"/>
              <a:t>It is better for staff! Other authorities have told us that their staff get a lot of job satisfaction as they are able to ‘go back’ to professional roots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05" name="Shape 105"/>
        <p:cNvGrpSpPr/>
        <p:nvPr/>
      </p:nvGrpSpPr>
      <p:grpSpPr>
        <a:xfrm>
          <a:off x="0" y="0"/>
          <a:ext cx="0" cy="0"/>
          <a:chOff x="0" y="0"/>
          <a:chExt cx="0" cy="0"/>
        </a:xfrm>
      </p:grpSpPr>
      <p:sp>
        <p:nvSpPr>
          <p:cNvPr id="106" name="Google Shape;10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What is strengths based practice in social care?</a:t>
            </a:r>
            <a:endParaRPr/>
          </a:p>
        </p:txBody>
      </p:sp>
      <p:sp>
        <p:nvSpPr>
          <p:cNvPr id="107" name="Google Shape;107;p26"/>
          <p:cNvSpPr txBox="1"/>
          <p:nvPr>
            <p:ph idx="1" type="body"/>
          </p:nvPr>
        </p:nvSpPr>
        <p:spPr>
          <a:xfrm>
            <a:off x="311700" y="980500"/>
            <a:ext cx="8520600" cy="3868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GB" sz="1400">
                <a:solidFill>
                  <a:srgbClr val="000000"/>
                </a:solidFill>
              </a:rPr>
              <a:t>Strengths-based practice is holistic and multidisciplinary and works with individuals to promote their wellbeing. </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GB" sz="1400">
                <a:solidFill>
                  <a:srgbClr val="000000"/>
                </a:solidFill>
              </a:rPr>
              <a:t>Strengths-based (or asset-based) approaches focus on individuals’ strengths. This includes personal strengths, social and community networks.</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GB" sz="1400">
                <a:solidFill>
                  <a:srgbClr val="000000"/>
                </a:solidFill>
              </a:rPr>
              <a:t>The focus is on what people can do, not what they cannot do.</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GB" sz="1400">
                <a:solidFill>
                  <a:srgbClr val="000000"/>
                </a:solidFill>
              </a:rPr>
              <a:t>It is outcome led and not service led.</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GB" sz="1400">
                <a:solidFill>
                  <a:srgbClr val="000000"/>
                </a:solidFill>
              </a:rPr>
              <a:t>Strength-based practice is a collaborative process between the service user and those supporting them.</a:t>
            </a:r>
            <a:endParaRPr sz="1400">
              <a:solidFill>
                <a:srgbClr val="000000"/>
              </a:solidFill>
            </a:endParaRPr>
          </a:p>
          <a:p>
            <a:pPr indent="-317500" lvl="0" marL="457200" rtl="0" algn="l">
              <a:lnSpc>
                <a:spcPct val="115000"/>
              </a:lnSpc>
              <a:spcBef>
                <a:spcPts val="0"/>
              </a:spcBef>
              <a:spcAft>
                <a:spcPts val="0"/>
              </a:spcAft>
              <a:buSzPts val="1400"/>
              <a:buChar char="●"/>
            </a:pPr>
            <a:r>
              <a:rPr lang="en-GB" sz="1400">
                <a:solidFill>
                  <a:srgbClr val="000000"/>
                </a:solidFill>
              </a:rPr>
              <a:t>When using a strengths-based approach, risk is looked at as an enabler, not as a barrier. Risks should be explored with the individual and from their point of view. The role of the professional is not solely to ‘reduce risks’ but to support the individual in managing risks. </a:t>
            </a:r>
            <a:r>
              <a:rPr lang="en-GB" sz="1400"/>
              <a:t> </a:t>
            </a:r>
            <a:endParaRPr sz="1400">
              <a:solidFill>
                <a:srgbClr val="000000"/>
              </a:solidFill>
            </a:endParaRPr>
          </a:p>
          <a:p>
            <a:pPr indent="0" lvl="0" marL="0" rtl="0" algn="l">
              <a:lnSpc>
                <a:spcPct val="115000"/>
              </a:lnSpc>
              <a:spcBef>
                <a:spcPts val="1600"/>
              </a:spcBef>
              <a:spcAft>
                <a:spcPts val="1600"/>
              </a:spcAft>
              <a:buSzPts val="1800"/>
              <a:buNone/>
            </a:pPr>
            <a:r>
              <a:rPr lang="en-GB" sz="1100" u="sng">
                <a:solidFill>
                  <a:schemeClr val="hlink"/>
                </a:solidFill>
                <a:hlinkClick r:id="rId3"/>
              </a:rPr>
              <a:t>https://assets.publishing.service.gov.uk/government/uploads/system/uploads/attachment_data/file/778134/stengths-based-approach-practice-framework-and-handbook.pdf</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77" name="Shape 277"/>
        <p:cNvGrpSpPr/>
        <p:nvPr/>
      </p:nvGrpSpPr>
      <p:grpSpPr>
        <a:xfrm>
          <a:off x="0" y="0"/>
          <a:ext cx="0" cy="0"/>
          <a:chOff x="0" y="0"/>
          <a:chExt cx="0" cy="0"/>
        </a:xfrm>
      </p:grpSpPr>
      <p:sp>
        <p:nvSpPr>
          <p:cNvPr id="278" name="Google Shape;278;p53"/>
          <p:cNvSpPr txBox="1"/>
          <p:nvPr>
            <p:ph type="title"/>
          </p:nvPr>
        </p:nvSpPr>
        <p:spPr>
          <a:xfrm>
            <a:off x="311700" y="2895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Discussion time!</a:t>
            </a:r>
            <a:endParaRPr/>
          </a:p>
        </p:txBody>
      </p:sp>
      <p:sp>
        <p:nvSpPr>
          <p:cNvPr id="279" name="Google Shape;279;p53"/>
          <p:cNvSpPr txBox="1"/>
          <p:nvPr>
            <p:ph idx="1" type="body"/>
          </p:nvPr>
        </p:nvSpPr>
        <p:spPr>
          <a:xfrm>
            <a:off x="311700" y="749100"/>
            <a:ext cx="8520600" cy="364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280" name="Google Shape;280;p53"/>
          <p:cNvPicPr preferRelativeResize="0"/>
          <p:nvPr/>
        </p:nvPicPr>
        <p:blipFill rotWithShape="1">
          <a:blip r:embed="rId3">
            <a:alphaModFix/>
          </a:blip>
          <a:srcRect b="0" l="0" r="0" t="0"/>
          <a:stretch/>
        </p:blipFill>
        <p:spPr>
          <a:xfrm>
            <a:off x="595313" y="1105950"/>
            <a:ext cx="7953375" cy="3288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54"/>
          <p:cNvSpPr txBox="1"/>
          <p:nvPr>
            <p:ph type="title"/>
          </p:nvPr>
        </p:nvSpPr>
        <p:spPr>
          <a:xfrm>
            <a:off x="311700" y="1098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Further reading</a:t>
            </a:r>
            <a:endParaRPr/>
          </a:p>
        </p:txBody>
      </p:sp>
      <p:sp>
        <p:nvSpPr>
          <p:cNvPr id="286" name="Google Shape;286;p54"/>
          <p:cNvSpPr txBox="1"/>
          <p:nvPr>
            <p:ph idx="1" type="body"/>
          </p:nvPr>
        </p:nvSpPr>
        <p:spPr>
          <a:xfrm>
            <a:off x="311700" y="575175"/>
            <a:ext cx="85206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1200" u="sng">
                <a:solidFill>
                  <a:schemeClr val="hlink"/>
                </a:solidFill>
                <a:hlinkClick r:id="rId3"/>
              </a:rPr>
              <a:t>https://www.scie.org.uk/strengths-based-approaches/guidance</a:t>
            </a:r>
            <a:r>
              <a:rPr lang="en-GB" sz="1200"/>
              <a:t> </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u="sng">
                <a:solidFill>
                  <a:schemeClr val="hlink"/>
                </a:solidFill>
                <a:hlinkClick r:id="rId4"/>
              </a:rPr>
              <a:t>https://assets.publishing.service.gov.uk/government/uploads/system/uploads/attachment_data/file/778134/stengths-based-approach-practice-framework-and-handbook.pdf</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a:t>Care Act 2014 </a:t>
            </a:r>
            <a:r>
              <a:rPr lang="en-GB" sz="1200" u="sng">
                <a:solidFill>
                  <a:schemeClr val="hlink"/>
                </a:solidFill>
                <a:hlinkClick r:id="rId5"/>
              </a:rPr>
              <a:t>http://www.legislation.gov.uk/ukpga/2014/23/contents/enacted</a:t>
            </a:r>
            <a:r>
              <a:rPr lang="en-GB" sz="1200"/>
              <a:t> </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a:t>Mental Capacity Act 2005 </a:t>
            </a:r>
            <a:r>
              <a:rPr lang="en-GB" sz="1100" u="sng">
                <a:solidFill>
                  <a:schemeClr val="hlink"/>
                </a:solidFill>
                <a:hlinkClick r:id="rId6"/>
              </a:rPr>
              <a:t>https://www.scie.org.uk/mca/introduction/mental-capacity-act-2005-at-a-glance</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a:t>Care and support statutory guidance https://www.gov.uk/guidance/care-and-supportstatutory-guidance </a:t>
            </a:r>
            <a:r>
              <a:rPr lang="en-GB"/>
              <a:t>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GB" sz="1200"/>
              <a:t>Common Core Principles to support self-care Skills for Care </a:t>
            </a:r>
            <a:r>
              <a:rPr lang="en-GB" sz="1200" u="sng">
                <a:solidFill>
                  <a:schemeClr val="hlink"/>
                </a:solidFill>
                <a:hlinkClick r:id="rId7"/>
              </a:rPr>
              <a:t>http://www.skillsforcare.org.uk/Topics/Self-Care/Self-care.aspx</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a:t>Developing a Wellbeing and Strengths-based approach to Social Work Practice: Changing Culture: </a:t>
            </a:r>
            <a:r>
              <a:rPr lang="en-GB" sz="1200" u="sng">
                <a:solidFill>
                  <a:schemeClr val="hlink"/>
                </a:solidFill>
                <a:hlinkClick r:id="rId8"/>
              </a:rPr>
              <a:t>http://www.thinklocalactpersonal.org.uk/Latest/Resource/?cid=11017</a:t>
            </a:r>
            <a:r>
              <a:rPr lang="en-GB" sz="1200"/>
              <a:t> </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a:t>Think Local, Act Personal • Building community capacity </a:t>
            </a:r>
            <a:r>
              <a:rPr lang="en-GB" sz="1200" u="sng">
                <a:solidFill>
                  <a:schemeClr val="hlink"/>
                </a:solidFill>
                <a:hlinkClick r:id="rId9"/>
              </a:rPr>
              <a:t>https://www.thinklocalactpersonal.org.uk/Browse/Building-CommunityCapacity/</a:t>
            </a:r>
            <a:r>
              <a:rPr lang="en-GB" sz="1200"/>
              <a:t> </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a:t>How motivational interviewing works </a:t>
            </a:r>
            <a:r>
              <a:rPr lang="en-GB" sz="1200" u="sng">
                <a:solidFill>
                  <a:schemeClr val="hlink"/>
                </a:solidFill>
                <a:hlinkClick r:id="rId10"/>
              </a:rPr>
              <a:t>https://www.rcn.org.uk/clinical-topics/supporting-behaviour-change/motivationalinterviewing</a:t>
            </a:r>
            <a:r>
              <a:rPr lang="en-GB" sz="1200"/>
              <a:t> </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a:t>Stanley, T. (2016) A practice framework to support the Care Act 2014 The Journal of Adult Protection 18:1 , 53-64 </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t/>
            </a:r>
            <a:endParaRPr sz="1200"/>
          </a:p>
          <a:p>
            <a:pPr indent="0" lvl="0" marL="0" rtl="0" algn="l">
              <a:lnSpc>
                <a:spcPct val="100000"/>
              </a:lnSpc>
              <a:spcBef>
                <a:spcPts val="0"/>
              </a:spcBef>
              <a:spcAft>
                <a:spcPts val="0"/>
              </a:spcAft>
              <a:buSzPts val="1800"/>
              <a:buNone/>
            </a:pPr>
            <a:r>
              <a:rPr lang="en-GB" sz="1200"/>
              <a:t> </a:t>
            </a:r>
            <a:endParaRPr sz="1200"/>
          </a:p>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2339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Why is strengths based practice important?</a:t>
            </a:r>
            <a:endParaRPr/>
          </a:p>
        </p:txBody>
      </p:sp>
      <p:sp>
        <p:nvSpPr>
          <p:cNvPr id="113" name="Google Shape;113;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114" name="Google Shape;114;p27"/>
          <p:cNvPicPr preferRelativeResize="0"/>
          <p:nvPr/>
        </p:nvPicPr>
        <p:blipFill rotWithShape="1">
          <a:blip r:embed="rId3">
            <a:alphaModFix/>
          </a:blip>
          <a:srcRect b="0" l="0" r="0" t="-17577"/>
          <a:stretch/>
        </p:blipFill>
        <p:spPr>
          <a:xfrm>
            <a:off x="0" y="464372"/>
            <a:ext cx="9143999" cy="42147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18" name="Shape 118"/>
        <p:cNvGrpSpPr/>
        <p:nvPr/>
      </p:nvGrpSpPr>
      <p:grpSpPr>
        <a:xfrm>
          <a:off x="0" y="0"/>
          <a:ext cx="0" cy="0"/>
          <a:chOff x="0" y="0"/>
          <a:chExt cx="0" cy="0"/>
        </a:xfrm>
      </p:grpSpPr>
      <p:sp>
        <p:nvSpPr>
          <p:cNvPr id="119" name="Google Shape;119;p28"/>
          <p:cNvSpPr txBox="1"/>
          <p:nvPr>
            <p:ph type="title"/>
          </p:nvPr>
        </p:nvSpPr>
        <p:spPr>
          <a:xfrm>
            <a:off x="311150" y="444500"/>
            <a:ext cx="8521800" cy="57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0" lang="en-GB" sz="2800" u="none">
                <a:solidFill>
                  <a:srgbClr val="674EA7"/>
                </a:solidFill>
                <a:latin typeface="Arial"/>
                <a:ea typeface="Arial"/>
                <a:cs typeface="Arial"/>
                <a:sym typeface="Arial"/>
              </a:rPr>
              <a:t>Old Way of Working</a:t>
            </a:r>
            <a:r>
              <a:rPr b="1" i="0" lang="en-GB" sz="2800" u="none">
                <a:solidFill>
                  <a:srgbClr val="4A86E8"/>
                </a:solidFill>
                <a:latin typeface="Arial"/>
                <a:ea typeface="Arial"/>
                <a:cs typeface="Arial"/>
                <a:sym typeface="Arial"/>
              </a:rPr>
              <a:t> </a:t>
            </a:r>
            <a:r>
              <a:rPr b="1" i="1" lang="en-GB" sz="2800" u="none">
                <a:solidFill>
                  <a:srgbClr val="666666"/>
                </a:solidFill>
                <a:latin typeface="Arial"/>
                <a:ea typeface="Arial"/>
                <a:cs typeface="Arial"/>
                <a:sym typeface="Arial"/>
              </a:rPr>
              <a:t>vs</a:t>
            </a:r>
            <a:r>
              <a:rPr b="1" i="0" lang="en-GB" sz="2800" u="none">
                <a:solidFill>
                  <a:srgbClr val="4A86E8"/>
                </a:solidFill>
                <a:latin typeface="Arial"/>
                <a:ea typeface="Arial"/>
                <a:cs typeface="Arial"/>
                <a:sym typeface="Arial"/>
              </a:rPr>
              <a:t> New Way of Working:</a:t>
            </a:r>
            <a:endParaRPr/>
          </a:p>
        </p:txBody>
      </p:sp>
      <p:sp>
        <p:nvSpPr>
          <p:cNvPr id="120" name="Google Shape;120;p28"/>
          <p:cNvSpPr/>
          <p:nvPr/>
        </p:nvSpPr>
        <p:spPr>
          <a:xfrm>
            <a:off x="398462" y="1331912"/>
            <a:ext cx="3824400" cy="3549600"/>
          </a:xfrm>
          <a:prstGeom prst="flowChartAlternateProcess">
            <a:avLst/>
          </a:prstGeom>
          <a:solidFill>
            <a:srgbClr val="D9D2E9"/>
          </a:solidFill>
          <a:ln cap="flat" cmpd="sng" w="38100">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74EA7"/>
              </a:buClr>
              <a:buSzPts val="2500"/>
              <a:buFont typeface="Arial"/>
              <a:buNone/>
            </a:pPr>
            <a:r>
              <a:rPr b="1" i="0" lang="en-GB" sz="2500" u="none" cap="none" strike="noStrike">
                <a:solidFill>
                  <a:srgbClr val="674EA7"/>
                </a:solidFill>
                <a:latin typeface="Arial"/>
                <a:ea typeface="Arial"/>
                <a:cs typeface="Arial"/>
                <a:sym typeface="Arial"/>
              </a:rPr>
              <a:t>Focus:</a:t>
            </a:r>
            <a:r>
              <a:rPr b="0" i="0" lang="en-GB" sz="2500" u="none" cap="none" strike="noStrike">
                <a:solidFill>
                  <a:srgbClr val="000000"/>
                </a:solidFill>
                <a:latin typeface="Arial"/>
                <a:ea typeface="Arial"/>
                <a:cs typeface="Arial"/>
                <a:sym typeface="Arial"/>
              </a:rPr>
              <a:t> </a:t>
            </a:r>
            <a:r>
              <a:rPr b="1" i="0" lang="en-GB" sz="2500" u="none" cap="none" strike="noStrike">
                <a:solidFill>
                  <a:srgbClr val="666666"/>
                </a:solidFill>
                <a:latin typeface="Arial"/>
                <a:ea typeface="Arial"/>
                <a:cs typeface="Arial"/>
                <a:sym typeface="Arial"/>
              </a:rPr>
              <a:t>What people are unable to do for themselves and which elements of life they need support with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666666"/>
              </a:solidFill>
              <a:latin typeface="Arial"/>
              <a:ea typeface="Arial"/>
              <a:cs typeface="Arial"/>
              <a:sym typeface="Arial"/>
            </a:endParaRPr>
          </a:p>
        </p:txBody>
      </p:sp>
      <p:sp>
        <p:nvSpPr>
          <p:cNvPr id="121" name="Google Shape;121;p28"/>
          <p:cNvSpPr/>
          <p:nvPr/>
        </p:nvSpPr>
        <p:spPr>
          <a:xfrm>
            <a:off x="5008562" y="1322387"/>
            <a:ext cx="3824400" cy="3549600"/>
          </a:xfrm>
          <a:prstGeom prst="flowChartAlternateProcess">
            <a:avLst/>
          </a:prstGeom>
          <a:solidFill>
            <a:srgbClr val="C9DAF8"/>
          </a:solidFill>
          <a:ln cap="flat" cmpd="sng" w="3810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4A86E8"/>
              </a:buClr>
              <a:buSzPts val="2500"/>
              <a:buFont typeface="Arial"/>
              <a:buNone/>
            </a:pPr>
            <a:r>
              <a:rPr b="1" i="0" lang="en-GB" sz="2500" u="none" cap="none" strike="noStrike">
                <a:solidFill>
                  <a:srgbClr val="4A86E8"/>
                </a:solidFill>
                <a:latin typeface="Arial"/>
                <a:ea typeface="Arial"/>
                <a:cs typeface="Arial"/>
                <a:sym typeface="Arial"/>
              </a:rPr>
              <a:t>Focus:</a:t>
            </a:r>
            <a:r>
              <a:rPr b="0" i="0" lang="en-GB" sz="2500" u="none" cap="none" strike="noStrike">
                <a:solidFill>
                  <a:srgbClr val="000000"/>
                </a:solidFill>
                <a:latin typeface="Arial"/>
                <a:ea typeface="Arial"/>
                <a:cs typeface="Arial"/>
                <a:sym typeface="Arial"/>
              </a:rPr>
              <a:t>  </a:t>
            </a:r>
            <a:r>
              <a:rPr b="1" i="0" lang="en-GB" sz="2500" u="none" cap="none" strike="noStrike">
                <a:solidFill>
                  <a:srgbClr val="666666"/>
                </a:solidFill>
                <a:latin typeface="Arial"/>
                <a:ea typeface="Arial"/>
                <a:cs typeface="Arial"/>
                <a:sym typeface="Arial"/>
              </a:rPr>
              <a:t>What strengths and assets people have to resolve crisis in their own lives and to build a good life going forward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666666"/>
              </a:solidFill>
              <a:latin typeface="Arial"/>
              <a:ea typeface="Arial"/>
              <a:cs typeface="Arial"/>
              <a:sym typeface="Arial"/>
            </a:endParaRPr>
          </a:p>
        </p:txBody>
      </p:sp>
      <p:sp>
        <p:nvSpPr>
          <p:cNvPr id="122" name="Google Shape;122;p28"/>
          <p:cNvSpPr/>
          <p:nvPr/>
        </p:nvSpPr>
        <p:spPr>
          <a:xfrm>
            <a:off x="3627437" y="3711575"/>
            <a:ext cx="1889100" cy="822300"/>
          </a:xfrm>
          <a:prstGeom prst="rightArrow">
            <a:avLst>
              <a:gd fmla="val 16898" name="adj1"/>
              <a:gd fmla="val 50000" name="adj2"/>
            </a:avLst>
          </a:prstGeom>
          <a:solidFill>
            <a:srgbClr val="FFD966"/>
          </a:solidFill>
          <a:ln cap="flat" cmpd="sng" w="762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A message from the chief social worker for adults</a:t>
            </a:r>
            <a:endParaRPr/>
          </a:p>
        </p:txBody>
      </p:sp>
      <p:sp>
        <p:nvSpPr>
          <p:cNvPr id="128" name="Google Shape;128;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a:solidFill>
                  <a:srgbClr val="000000"/>
                </a:solidFill>
              </a:rPr>
              <a:t>‘Excellent social work is about emphasising the use of professional engagement and judgement, as opposed to procedural approaches, with a focus on the individual, taking a holistic and co-productive approach to keeping the person at the centre of all decisions, identifying what matters to them and how best outcomes can be achieved. It is about enabling people to find the best solutions for themselves, to support them in making independent decisions about how they live. I wholeheartedly believe in taking a strengths and asset based approach to supporting individuals and empower people to live the lives they want.’ </a:t>
            </a:r>
            <a:endParaRPr>
              <a:solidFill>
                <a:srgbClr val="000000"/>
              </a:solidFill>
            </a:endParaRPr>
          </a:p>
          <a:p>
            <a:pPr indent="0" lvl="0" marL="0" rtl="0" algn="l">
              <a:lnSpc>
                <a:spcPct val="115000"/>
              </a:lnSpc>
              <a:spcBef>
                <a:spcPts val="1600"/>
              </a:spcBef>
              <a:spcAft>
                <a:spcPts val="1600"/>
              </a:spcAft>
              <a:buSzPts val="1800"/>
              <a:buNone/>
            </a:pPr>
            <a:r>
              <a:rPr lang="en-GB">
                <a:solidFill>
                  <a:srgbClr val="000000"/>
                </a:solidFill>
              </a:rPr>
              <a:t>Lyn Romeo </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2" name="Shape 132"/>
        <p:cNvGrpSpPr/>
        <p:nvPr/>
      </p:nvGrpSpPr>
      <p:grpSpPr>
        <a:xfrm>
          <a:off x="0" y="0"/>
          <a:ext cx="0" cy="0"/>
          <a:chOff x="0" y="0"/>
          <a:chExt cx="0" cy="0"/>
        </a:xfrm>
      </p:grpSpPr>
      <p:sp>
        <p:nvSpPr>
          <p:cNvPr id="133" name="Google Shape;13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Policy and law	</a:t>
            </a:r>
            <a:endParaRPr/>
          </a:p>
        </p:txBody>
      </p:sp>
      <p:sp>
        <p:nvSpPr>
          <p:cNvPr id="134" name="Google Shape;134;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GB" sz="1400">
                <a:solidFill>
                  <a:srgbClr val="000000"/>
                </a:solidFill>
              </a:rPr>
              <a:t>The Care Act 2014.</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GB" sz="1400">
                <a:solidFill>
                  <a:schemeClr val="dk1"/>
                </a:solidFill>
              </a:rPr>
              <a:t>Care and support statutory guidance </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GB" sz="1400">
                <a:solidFill>
                  <a:srgbClr val="000000"/>
                </a:solidFill>
              </a:rPr>
              <a:t>Human Rights Act 1998</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GB" sz="1400">
                <a:solidFill>
                  <a:srgbClr val="000000"/>
                </a:solidFill>
              </a:rPr>
              <a:t>Mental Capacity Act 2005, enforced 2007.</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GB" sz="1400">
                <a:solidFill>
                  <a:srgbClr val="000000"/>
                </a:solidFill>
              </a:rPr>
              <a:t>Safeguarding Policy and Procedure - ‘Making Safeguarding Personal’.</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GB" sz="1400">
                <a:solidFill>
                  <a:srgbClr val="000000"/>
                </a:solidFill>
              </a:rPr>
              <a:t>Transforming Care for People with Learning Disabilities 2015.</a:t>
            </a:r>
            <a:endParaRPr sz="1400">
              <a:solidFill>
                <a:srgbClr val="000000"/>
              </a:solidFill>
            </a:endParaRPr>
          </a:p>
          <a:p>
            <a:pPr indent="0" lvl="0" marL="0" rtl="0" algn="l">
              <a:lnSpc>
                <a:spcPct val="115000"/>
              </a:lnSpc>
              <a:spcBef>
                <a:spcPts val="1600"/>
              </a:spcBef>
              <a:spcAft>
                <a:spcPts val="0"/>
              </a:spcAft>
              <a:buSzPts val="1800"/>
              <a:buNone/>
            </a:pPr>
            <a:r>
              <a:rPr lang="en-GB" sz="1400">
                <a:solidFill>
                  <a:srgbClr val="000000"/>
                </a:solidFill>
              </a:rPr>
              <a:t>The Department of Health and Social Care have developed:</a:t>
            </a:r>
            <a:endParaRPr sz="1400">
              <a:solidFill>
                <a:srgbClr val="000000"/>
              </a:solidFill>
            </a:endParaRPr>
          </a:p>
          <a:p>
            <a:pPr indent="-317500" lvl="0" marL="457200" rtl="0" algn="l">
              <a:lnSpc>
                <a:spcPct val="115000"/>
              </a:lnSpc>
              <a:spcBef>
                <a:spcPts val="1600"/>
              </a:spcBef>
              <a:spcAft>
                <a:spcPts val="0"/>
              </a:spcAft>
              <a:buClr>
                <a:srgbClr val="000000"/>
              </a:buClr>
              <a:buSzPts val="1400"/>
              <a:buChar char="●"/>
            </a:pPr>
            <a:r>
              <a:rPr lang="en-GB" sz="1400">
                <a:solidFill>
                  <a:srgbClr val="000000"/>
                </a:solidFill>
              </a:rPr>
              <a:t>A Strengths-based approach: Practice Framework and Practice Handbook, published 2019. This handbook shows what strength based practice is and how it fits with law.</a:t>
            </a:r>
            <a:endParaRPr sz="1400">
              <a:solidFill>
                <a:schemeClr val="dk1"/>
              </a:solidFill>
            </a:endParaRPr>
          </a:p>
          <a:p>
            <a:pPr indent="0" lvl="0" marL="0" rtl="0" algn="l">
              <a:lnSpc>
                <a:spcPct val="115000"/>
              </a:lnSpc>
              <a:spcBef>
                <a:spcPts val="1600"/>
              </a:spcBef>
              <a:spcAft>
                <a:spcPts val="1600"/>
              </a:spcAft>
              <a:buSzPts val="1800"/>
              <a:buNone/>
            </a:pPr>
            <a:r>
              <a:rPr lang="en-GB" sz="1100" u="sng">
                <a:solidFill>
                  <a:schemeClr val="hlink"/>
                </a:solidFill>
                <a:hlinkClick r:id="rId3"/>
              </a:rPr>
              <a:t>https://assets.publishing.service.gov.uk/government/uploads/system/uploads/attachment_data/file/778134/stengths-based-approach-practice-framework-and-handbook.pdf</a:t>
            </a:r>
            <a:endParaRPr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8" name="Shape 138"/>
        <p:cNvGrpSpPr/>
        <p:nvPr/>
      </p:nvGrpSpPr>
      <p:grpSpPr>
        <a:xfrm>
          <a:off x="0" y="0"/>
          <a:ext cx="0" cy="0"/>
          <a:chOff x="0" y="0"/>
          <a:chExt cx="0" cy="0"/>
        </a:xfrm>
      </p:grpSpPr>
      <p:sp>
        <p:nvSpPr>
          <p:cNvPr id="139" name="Google Shape;139;p31"/>
          <p:cNvSpPr txBox="1"/>
          <p:nvPr>
            <p:ph type="title"/>
          </p:nvPr>
        </p:nvSpPr>
        <p:spPr>
          <a:xfrm>
            <a:off x="311700" y="1792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Key messages from the Care Act 2014</a:t>
            </a:r>
            <a:endParaRPr/>
          </a:p>
        </p:txBody>
      </p:sp>
      <p:sp>
        <p:nvSpPr>
          <p:cNvPr id="140" name="Google Shape;140;p31"/>
          <p:cNvSpPr txBox="1"/>
          <p:nvPr>
            <p:ph idx="1" type="body"/>
          </p:nvPr>
        </p:nvSpPr>
        <p:spPr>
          <a:xfrm>
            <a:off x="311700" y="751950"/>
            <a:ext cx="8520600" cy="4137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303030"/>
              </a:buClr>
              <a:buSzPts val="1400"/>
              <a:buChar char="●"/>
            </a:pPr>
            <a:r>
              <a:rPr lang="en-GB" sz="1400">
                <a:solidFill>
                  <a:srgbClr val="303030"/>
                </a:solidFill>
              </a:rPr>
              <a:t>The Care Act 2014 requires local authorities to ‘consider the person’s own strengths and capabilities, and what support might be available from their wider support network or within the community to help’ in considering ‘what else other than the provision of care and support might assist the person in meeting the outcomes they want to achieve’. </a:t>
            </a:r>
            <a:endParaRPr sz="1400">
              <a:solidFill>
                <a:srgbClr val="303030"/>
              </a:solidFill>
            </a:endParaRPr>
          </a:p>
          <a:p>
            <a:pPr indent="-317500" lvl="0" marL="457200" rtl="0" algn="l">
              <a:lnSpc>
                <a:spcPct val="115000"/>
              </a:lnSpc>
              <a:spcBef>
                <a:spcPts val="0"/>
              </a:spcBef>
              <a:spcAft>
                <a:spcPts val="0"/>
              </a:spcAft>
              <a:buClr>
                <a:srgbClr val="303030"/>
              </a:buClr>
              <a:buSzPts val="1400"/>
              <a:buChar char="●"/>
            </a:pPr>
            <a:r>
              <a:rPr lang="en-GB" sz="1400">
                <a:solidFill>
                  <a:srgbClr val="303030"/>
                </a:solidFill>
              </a:rPr>
              <a:t>Local authorities should identify the individual’s strengths – personal, community and social networks – and maximise those strengths to enable them to achieve their desired outcomes, thereby meeting their needs and improving or maintaining their wellbeing. </a:t>
            </a:r>
            <a:endParaRPr sz="1400">
              <a:solidFill>
                <a:srgbClr val="303030"/>
              </a:solidFill>
            </a:endParaRPr>
          </a:p>
          <a:p>
            <a:pPr indent="-317500" lvl="0" marL="457200" rtl="0" algn="l">
              <a:lnSpc>
                <a:spcPct val="115000"/>
              </a:lnSpc>
              <a:spcBef>
                <a:spcPts val="0"/>
              </a:spcBef>
              <a:spcAft>
                <a:spcPts val="0"/>
              </a:spcAft>
              <a:buClr>
                <a:srgbClr val="303030"/>
              </a:buClr>
              <a:buSzPts val="1400"/>
              <a:buChar char="●"/>
            </a:pPr>
            <a:r>
              <a:rPr lang="en-GB" sz="1400">
                <a:solidFill>
                  <a:srgbClr val="303030"/>
                </a:solidFill>
              </a:rPr>
              <a:t>Any suggestion that support could be available from family and friends should be considered in the light of their appropriateness, willingness and ability to provide any additional support and the impact on them of doing so. This is also subject to the agreement of the adult or carer in question (see 6.64 of the Care Act guidance).</a:t>
            </a:r>
            <a:endParaRPr sz="1400">
              <a:solidFill>
                <a:srgbClr val="303030"/>
              </a:solidFill>
            </a:endParaRPr>
          </a:p>
          <a:p>
            <a:pPr indent="-317500" lvl="0" marL="457200" rtl="0" algn="l">
              <a:lnSpc>
                <a:spcPct val="115000"/>
              </a:lnSpc>
              <a:spcBef>
                <a:spcPts val="0"/>
              </a:spcBef>
              <a:spcAft>
                <a:spcPts val="0"/>
              </a:spcAft>
              <a:buClr>
                <a:srgbClr val="303030"/>
              </a:buClr>
              <a:buSzPts val="1400"/>
              <a:buChar char="●"/>
            </a:pPr>
            <a:r>
              <a:rPr lang="en-GB" sz="1400">
                <a:solidFill>
                  <a:srgbClr val="303030"/>
                </a:solidFill>
              </a:rPr>
              <a:t>The objective of the strengths-based approach is to protect the individual’s independence, resilience, ability to make choices and wellbeing. Supporting the person’s strengths can help address needs (whether or not they are eligible) for support in a way that allows the person to lead, and be in control of, an ordinary and independent day-to-day life as much as possible. It may also help delay the development of further needs.</a:t>
            </a:r>
            <a:endParaRPr sz="1400">
              <a:solidFill>
                <a:srgbClr val="303030"/>
              </a:solidFill>
            </a:endParaRPr>
          </a:p>
          <a:p>
            <a:pPr indent="0" lvl="0" marL="457200" rtl="0" algn="l">
              <a:lnSpc>
                <a:spcPct val="115000"/>
              </a:lnSpc>
              <a:spcBef>
                <a:spcPts val="2200"/>
              </a:spcBef>
              <a:spcAft>
                <a:spcPts val="0"/>
              </a:spcAft>
              <a:buSzPts val="1800"/>
              <a:buNone/>
            </a:pPr>
            <a:r>
              <a:t/>
            </a:r>
            <a:endParaRPr sz="1400">
              <a:solidFill>
                <a:srgbClr val="303030"/>
              </a:solidFill>
            </a:endParaRPr>
          </a:p>
          <a:p>
            <a:pPr indent="0" lvl="0" marL="457200" rtl="0" algn="l">
              <a:lnSpc>
                <a:spcPct val="115000"/>
              </a:lnSpc>
              <a:spcBef>
                <a:spcPts val="2200"/>
              </a:spcBef>
              <a:spcAft>
                <a:spcPts val="0"/>
              </a:spcAft>
              <a:buSzPts val="1800"/>
              <a:buNone/>
            </a:pPr>
            <a:r>
              <a:t/>
            </a:r>
            <a:endParaRPr sz="1200">
              <a:solidFill>
                <a:srgbClr val="303030"/>
              </a:solidFill>
            </a:endParaRPr>
          </a:p>
          <a:p>
            <a:pPr indent="0" lvl="0" marL="0" rtl="0" algn="l">
              <a:lnSpc>
                <a:spcPct val="115000"/>
              </a:lnSpc>
              <a:spcBef>
                <a:spcPts val="2200"/>
              </a:spcBef>
              <a:spcAft>
                <a:spcPts val="160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44" name="Shape 144"/>
        <p:cNvGrpSpPr/>
        <p:nvPr/>
      </p:nvGrpSpPr>
      <p:grpSpPr>
        <a:xfrm>
          <a:off x="0" y="0"/>
          <a:ext cx="0" cy="0"/>
          <a:chOff x="0" y="0"/>
          <a:chExt cx="0" cy="0"/>
        </a:xfrm>
      </p:grpSpPr>
      <p:sp>
        <p:nvSpPr>
          <p:cNvPr id="145" name="Google Shape;145;p32"/>
          <p:cNvSpPr txBox="1"/>
          <p:nvPr>
            <p:ph type="title"/>
          </p:nvPr>
        </p:nvSpPr>
        <p:spPr>
          <a:xfrm>
            <a:off x="280425" y="20270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Strength Based Interventions </a:t>
            </a:r>
            <a:endParaRPr/>
          </a:p>
        </p:txBody>
      </p:sp>
      <p:sp>
        <p:nvSpPr>
          <p:cNvPr id="146" name="Google Shape;146;p32"/>
          <p:cNvSpPr txBox="1"/>
          <p:nvPr>
            <p:ph idx="1" type="body"/>
          </p:nvPr>
        </p:nvSpPr>
        <p:spPr>
          <a:xfrm>
            <a:off x="280425" y="902325"/>
            <a:ext cx="8520600" cy="399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400">
                <a:solidFill>
                  <a:srgbClr val="303030"/>
                </a:solidFill>
              </a:rPr>
              <a:t>“The Care Act 2014 puts a strengths-based approach at the centre of someone’s assessment, care and support, highlighting ‘What is strong’ rather than simply ‘What is wrong’. This means that strengths and talents are identified so that things that are important to people are taken into account. This will help to promote individual wellbeing. </a:t>
            </a:r>
            <a:r>
              <a:rPr lang="en-GB" sz="1400" u="sng">
                <a:solidFill>
                  <a:schemeClr val="hlink"/>
                </a:solidFill>
                <a:hlinkClick r:id="rId3"/>
              </a:rPr>
              <a:t>This film</a:t>
            </a:r>
            <a:r>
              <a:rPr lang="en-GB" sz="1400">
                <a:solidFill>
                  <a:srgbClr val="303030"/>
                </a:solidFill>
              </a:rPr>
              <a:t> looks at strengths-based interventions, which are holistic, person-centred and outcomes-focused in order to improve people’s lives”.</a:t>
            </a:r>
            <a:endParaRPr sz="1400">
              <a:solidFill>
                <a:srgbClr val="303030"/>
              </a:solidFill>
            </a:endParaRPr>
          </a:p>
          <a:p>
            <a:pPr indent="0" lvl="0" marL="0" rtl="0" algn="l">
              <a:lnSpc>
                <a:spcPct val="115000"/>
              </a:lnSpc>
              <a:spcBef>
                <a:spcPts val="1600"/>
              </a:spcBef>
              <a:spcAft>
                <a:spcPts val="0"/>
              </a:spcAft>
              <a:buSzPts val="1800"/>
              <a:buNone/>
            </a:pPr>
            <a:r>
              <a:rPr lang="en-GB" sz="1400">
                <a:solidFill>
                  <a:srgbClr val="303030"/>
                </a:solidFill>
              </a:rPr>
              <a:t>SCIE, Social Care Institute for Care.</a:t>
            </a:r>
            <a:endParaRPr sz="1400">
              <a:solidFill>
                <a:srgbClr val="303030"/>
              </a:solidFill>
            </a:endParaRPr>
          </a:p>
          <a:p>
            <a:pPr indent="0" lvl="0" marL="0" rtl="0" algn="l">
              <a:lnSpc>
                <a:spcPct val="115000"/>
              </a:lnSpc>
              <a:spcBef>
                <a:spcPts val="1600"/>
              </a:spcBef>
              <a:spcAft>
                <a:spcPts val="0"/>
              </a:spcAft>
              <a:buSzPts val="1800"/>
              <a:buNone/>
            </a:pPr>
            <a:r>
              <a:t/>
            </a:r>
            <a:endParaRPr sz="1200">
              <a:solidFill>
                <a:srgbClr val="303030"/>
              </a:solidFill>
            </a:endParaRPr>
          </a:p>
          <a:p>
            <a:pPr indent="0" lvl="0" marL="0" rtl="0" algn="l">
              <a:lnSpc>
                <a:spcPct val="115000"/>
              </a:lnSpc>
              <a:spcBef>
                <a:spcPts val="1600"/>
              </a:spcBef>
              <a:spcAft>
                <a:spcPts val="1600"/>
              </a:spcAft>
              <a:buSzPts val="1800"/>
              <a:buNone/>
            </a:pPr>
            <a:r>
              <a:t/>
            </a:r>
            <a:endParaRPr sz="1200">
              <a:solidFill>
                <a:srgbClr val="303030"/>
              </a:solidFill>
            </a:endParaRPr>
          </a:p>
        </p:txBody>
      </p:sp>
      <p:pic>
        <p:nvPicPr>
          <p:cNvPr id="147" name="Google Shape;147;p32"/>
          <p:cNvPicPr preferRelativeResize="0"/>
          <p:nvPr/>
        </p:nvPicPr>
        <p:blipFill rotWithShape="1">
          <a:blip r:embed="rId4">
            <a:alphaModFix/>
          </a:blip>
          <a:srcRect b="0" l="0" r="0" t="0"/>
          <a:stretch/>
        </p:blipFill>
        <p:spPr>
          <a:xfrm>
            <a:off x="1388800" y="2720275"/>
            <a:ext cx="6131026" cy="2040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