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284" r:id="rId2"/>
    <p:sldId id="365" r:id="rId3"/>
    <p:sldId id="336" r:id="rId4"/>
    <p:sldId id="366" r:id="rId5"/>
    <p:sldId id="376" r:id="rId6"/>
    <p:sldId id="348" r:id="rId7"/>
    <p:sldId id="379" r:id="rId8"/>
    <p:sldId id="349" r:id="rId9"/>
    <p:sldId id="351" r:id="rId10"/>
    <p:sldId id="361" r:id="rId11"/>
    <p:sldId id="353" r:id="rId12"/>
    <p:sldId id="352" r:id="rId13"/>
    <p:sldId id="360" r:id="rId14"/>
    <p:sldId id="363" r:id="rId15"/>
    <p:sldId id="354" r:id="rId16"/>
    <p:sldId id="362" r:id="rId17"/>
    <p:sldId id="344" r:id="rId18"/>
    <p:sldId id="340" r:id="rId19"/>
    <p:sldId id="358" r:id="rId20"/>
    <p:sldId id="357" r:id="rId21"/>
    <p:sldId id="359" r:id="rId22"/>
    <p:sldId id="346" r:id="rId23"/>
    <p:sldId id="377" r:id="rId24"/>
    <p:sldId id="367" r:id="rId25"/>
    <p:sldId id="368" r:id="rId26"/>
    <p:sldId id="378" r:id="rId27"/>
    <p:sldId id="370" r:id="rId28"/>
    <p:sldId id="372" r:id="rId29"/>
    <p:sldId id="373" r:id="rId30"/>
    <p:sldId id="374" r:id="rId31"/>
    <p:sldId id="332" r:id="rId32"/>
    <p:sldId id="333" r:id="rId33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kanska Sans Pro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kanska Sans Pro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kanska Sans Pro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kanska Sans Pro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kanska Sans Pro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kanska Sans Pro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kanska Sans Pro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kanska Sans Pro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kanska Sans Pro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6600"/>
    <a:srgbClr val="0066FF"/>
    <a:srgbClr val="CC99FF"/>
    <a:srgbClr val="FFFF66"/>
    <a:srgbClr val="009900"/>
    <a:srgbClr val="CCECFF"/>
    <a:srgbClr val="FF99CC"/>
    <a:srgbClr val="CC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73488" autoAdjust="0"/>
  </p:normalViewPr>
  <p:slideViewPr>
    <p:cSldViewPr>
      <p:cViewPr>
        <p:scale>
          <a:sx n="70" d="100"/>
          <a:sy n="70" d="100"/>
        </p:scale>
        <p:origin x="739" y="38"/>
      </p:cViewPr>
      <p:guideLst>
        <p:guide orient="horz" pos="2160"/>
        <p:guide pos="3560"/>
      </p:guideLst>
    </p:cSldViewPr>
  </p:slideViewPr>
  <p:outlineViewPr>
    <p:cViewPr>
      <p:scale>
        <a:sx n="33" d="100"/>
        <a:sy n="33" d="100"/>
      </p:scale>
      <p:origin x="0" y="-7949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-418"/>
    </p:cViewPr>
  </p:sorterViewPr>
  <p:notesViewPr>
    <p:cSldViewPr>
      <p:cViewPr>
        <p:scale>
          <a:sx n="100" d="100"/>
          <a:sy n="100" d="100"/>
        </p:scale>
        <p:origin x="1651" y="-1560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7" y="0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144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7" y="9119144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2D900FE-4837-4098-97C7-C273952C2E3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011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7" y="0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80" y="4561109"/>
            <a:ext cx="5852844" cy="43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144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7" y="9119144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B7FA0AF-0F6F-48F7-BCA3-BFFD1A11B3D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106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5F0E7-EE07-4F44-8273-452C484B75D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CC0000"/>
                </a:solidFill>
              </a:rPr>
              <a:t>Copyright © 2019 efiL-Coaching.com</a:t>
            </a:r>
            <a:endParaRPr lang="en-US" sz="1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22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56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8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12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783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332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89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253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304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sz="1400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084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56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725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33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520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924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75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016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364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735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387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198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54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571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42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pPr defTabSz="94754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534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98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4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66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A0AF-0F6F-48F7-BCA3-BFFD1A11B3D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82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DB0-77AB-4225-BD5B-2E5CF16D0CA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118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/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DB0-77AB-4225-BD5B-2E5CF16D0CA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34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DB0-77AB-4225-BD5B-2E5CF16D0CA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81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00"/>
                </a:solidFill>
              </a:rPr>
              <a:t>Copyright © 2019 efiL-Coaching.com</a:t>
            </a:r>
          </a:p>
          <a:p>
            <a:pPr defTabSz="94754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DB0-77AB-4225-BD5B-2E5CF16D0CA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6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74738" y="2693988"/>
            <a:ext cx="7729537" cy="535531"/>
          </a:xfrm>
        </p:spPr>
        <p:txBody>
          <a:bodyPr rIns="0"/>
          <a:lstStyle>
            <a:lvl1pPr>
              <a:defRPr/>
            </a:lvl1pPr>
          </a:lstStyle>
          <a:p>
            <a:r>
              <a:rPr lang="en-GB" dirty="0" smtClean="0"/>
              <a:t>Click here to change format</a:t>
            </a:r>
            <a:endParaRPr lang="sv-S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74738" y="4987925"/>
            <a:ext cx="7732712" cy="1152525"/>
          </a:xfrm>
        </p:spPr>
        <p:txBody>
          <a:bodyPr rIns="0"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GB" dirty="0" smtClean="0"/>
              <a:t>Click here to change the format of the subtitle in the background</a:t>
            </a:r>
            <a:endParaRPr lang="sv-SE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1FEED2-BFE6-41E7-ADC6-62C7F79B1D8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pic>
        <p:nvPicPr>
          <p:cNvPr id="294914" name="Picture 2" descr="EFIL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4"/>
            <a:ext cx="1400473" cy="6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02073-42AE-42CC-9F90-3240D18CB85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696913"/>
            <a:ext cx="1927225" cy="5464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4738" y="696913"/>
            <a:ext cx="5634037" cy="546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1F539-D0FF-4E56-9A60-4FC51B52FA2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68D54-55B3-4579-98A2-A7BDB91E254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000F8-8A91-45FB-98F7-A92B02BB37C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738" y="1706563"/>
            <a:ext cx="3775075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213" y="1706563"/>
            <a:ext cx="3776662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04FDD-C64C-4A7B-B747-BD18FA6A5C9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FCC27-F65C-498E-9071-2E0D288755E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6751B-DD22-4566-B712-3E042E01C56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2C9F-7C80-4238-BAAE-03FB5452AA0B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ED0BA-5418-46B7-B100-E505B767BD2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2081A-78CE-4F68-9E5F-A932C00F054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1725" y="6578600"/>
            <a:ext cx="17129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6625" y="6578600"/>
            <a:ext cx="56165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r>
              <a:rPr lang="en-US" dirty="0" smtClean="0">
                <a:solidFill>
                  <a:srgbClr val="CC0000"/>
                </a:solidFill>
              </a:rPr>
              <a:t>Copyright © 2019 efiL-Coaching.com</a:t>
            </a:r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725" y="6419850"/>
            <a:ext cx="4651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5DDD15F8-DF0E-4411-AC5D-9B2A0BB88B3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31750">
            <a:solidFill>
              <a:srgbClr val="00255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74738" y="696913"/>
            <a:ext cx="771366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here to change format</a:t>
            </a:r>
            <a:endParaRPr lang="sv-SE" dirty="0" smtClean="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4738" y="1706563"/>
            <a:ext cx="7704137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  <a:endParaRPr lang="sv-SE" dirty="0" smtClean="0"/>
          </a:p>
          <a:p>
            <a:pPr lvl="1"/>
            <a:r>
              <a:rPr lang="sv-SE" dirty="0" smtClean="0"/>
              <a:t>Level two</a:t>
            </a:r>
          </a:p>
          <a:p>
            <a:pPr lvl="2"/>
            <a:r>
              <a:rPr lang="sv-SE" dirty="0" smtClean="0"/>
              <a:t>Level three</a:t>
            </a:r>
          </a:p>
          <a:p>
            <a:pPr lvl="3"/>
            <a:r>
              <a:rPr lang="sv-SE" dirty="0" smtClean="0"/>
              <a:t>Level four</a:t>
            </a:r>
          </a:p>
          <a:p>
            <a:pPr lvl="4"/>
            <a:r>
              <a:rPr lang="sv-SE" dirty="0" smtClean="0"/>
              <a:t>Level five</a:t>
            </a:r>
          </a:p>
        </p:txBody>
      </p:sp>
      <p:pic>
        <p:nvPicPr>
          <p:cNvPr id="10" name="Picture 2" descr="EFIL-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4"/>
            <a:ext cx="1400473" cy="6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Arial" charset="0"/>
        <a:buChar char="−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hyperlink" Target="http://www.efil-coaching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88465F0-F883-4D31-B70A-73A4B4155FA3}" type="slidenum">
              <a:rPr lang="sv-SE"/>
              <a:pPr/>
              <a:t>1</a:t>
            </a:fld>
            <a:endParaRPr lang="sv-SE" dirty="0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908050"/>
            <a:ext cx="7298134" cy="757130"/>
          </a:xfrm>
        </p:spPr>
        <p:txBody>
          <a:bodyPr/>
          <a:lstStyle/>
          <a:p>
            <a:r>
              <a:rPr lang="en-GB" sz="4800" b="1" dirty="0" smtClean="0">
                <a:latin typeface="Zurich Blk WGL4 BT" panose="020B0804030502030204" pitchFamily="34" charset="0"/>
              </a:rPr>
              <a:t>Communication</a:t>
            </a:r>
            <a:endParaRPr lang="en-GB" sz="4800" b="1" dirty="0">
              <a:latin typeface="Zurich Blk WGL4 BT" panose="020B0804030502030204" pitchFamily="34" charset="0"/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5156795"/>
            <a:ext cx="7300739" cy="115252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GB" b="1" dirty="0" smtClean="0"/>
              <a:t>Thursday 12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2019</a:t>
            </a:r>
            <a:endParaRPr lang="en-GB" b="1" dirty="0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>
            <a:off x="5795963" y="3754438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3995738" y="455771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5507038" y="4557713"/>
            <a:ext cx="129698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900" dirty="0">
              <a:latin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90290" y="1628800"/>
            <a:ext cx="729813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 kern="0" dirty="0" smtClean="0">
                <a:latin typeface="Zurich Lt BT" panose="020B0403020202030204" pitchFamily="34" charset="0"/>
              </a:rPr>
              <a:t>Webinar</a:t>
            </a:r>
            <a:endParaRPr lang="en-GB" sz="3600" b="1" kern="0" dirty="0">
              <a:latin typeface="Zurich Lt BT" panose="020B0403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81272"/>
            <a:ext cx="7926684" cy="21209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4FDD-C64C-4A7B-B747-BD18FA6A5C91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b="10609"/>
          <a:stretch/>
        </p:blipFill>
        <p:spPr>
          <a:xfrm>
            <a:off x="1835696" y="908720"/>
            <a:ext cx="5390629" cy="4680520"/>
          </a:xfrm>
        </p:spPr>
      </p:pic>
      <p:sp>
        <p:nvSpPr>
          <p:cNvPr id="4" name="Rectangle 3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0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r>
              <a:rPr lang="en-GB" sz="2800" dirty="0" smtClean="0"/>
              <a:t>: Sensitivity &amp; Authenticity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4FDD-C64C-4A7B-B747-BD18FA6A5C91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6" name="Flowchart: Connector 5"/>
          <p:cNvSpPr/>
          <p:nvPr/>
        </p:nvSpPr>
        <p:spPr>
          <a:xfrm>
            <a:off x="693787" y="2204864"/>
            <a:ext cx="3734197" cy="3384376"/>
          </a:xfrm>
          <a:prstGeom prst="flowChartConnector">
            <a:avLst/>
          </a:prstGeom>
          <a:solidFill>
            <a:srgbClr val="FFC000">
              <a:alpha val="7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/>
              <a:t>Trust</a:t>
            </a:r>
            <a:endParaRPr lang="en-GB" sz="7200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4932040" y="2204864"/>
            <a:ext cx="3734197" cy="3384376"/>
          </a:xfrm>
          <a:prstGeom prst="flowChartConnector">
            <a:avLst/>
          </a:prstGeom>
          <a:solidFill>
            <a:srgbClr val="FFC000">
              <a:alpha val="7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/>
              <a:t>Risk</a:t>
            </a:r>
            <a:endParaRPr lang="en-GB" sz="7200" b="1" dirty="0"/>
          </a:p>
        </p:txBody>
      </p:sp>
      <p:sp>
        <p:nvSpPr>
          <p:cNvPr id="7" name="Rectangle 6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02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Levels of Conversation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4FDD-C64C-4A7B-B747-BD18FA6A5C91}" type="slidenum">
              <a:rPr lang="sv-SE" smtClean="0"/>
              <a:pPr/>
              <a:t>12</a:t>
            </a:fld>
            <a:endParaRPr lang="sv-SE"/>
          </a:p>
        </p:txBody>
      </p:sp>
      <p:grpSp>
        <p:nvGrpSpPr>
          <p:cNvPr id="19" name="Group 18"/>
          <p:cNvGrpSpPr/>
          <p:nvPr/>
        </p:nvGrpSpPr>
        <p:grpSpPr>
          <a:xfrm>
            <a:off x="1074735" y="5301208"/>
            <a:ext cx="7713664" cy="859880"/>
            <a:chOff x="1074735" y="5301208"/>
            <a:chExt cx="7713664" cy="859880"/>
          </a:xfrm>
        </p:grpSpPr>
        <p:sp>
          <p:nvSpPr>
            <p:cNvPr id="8" name="Flowchart: Manual Operation 7"/>
            <p:cNvSpPr/>
            <p:nvPr/>
          </p:nvSpPr>
          <p:spPr>
            <a:xfrm rot="10800000">
              <a:off x="1074735" y="5301208"/>
              <a:ext cx="7713664" cy="859880"/>
            </a:xfrm>
            <a:prstGeom prst="flowChartManualOperation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5776" y="5517232"/>
              <a:ext cx="4896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Casual, Greeting – Hi, Good Morning…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35472" y="4509120"/>
            <a:ext cx="4772831" cy="839416"/>
            <a:chOff x="2535472" y="4509120"/>
            <a:chExt cx="4772831" cy="839416"/>
          </a:xfrm>
        </p:grpSpPr>
        <p:sp>
          <p:nvSpPr>
            <p:cNvPr id="9" name="Flowchart: Manual Operation 8"/>
            <p:cNvSpPr/>
            <p:nvPr/>
          </p:nvSpPr>
          <p:spPr>
            <a:xfrm rot="10800000">
              <a:off x="2535472" y="4509120"/>
              <a:ext cx="4772831" cy="839416"/>
            </a:xfrm>
            <a:prstGeom prst="flowChartManualOperati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5856" y="4846280"/>
              <a:ext cx="3313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/>
                <a:t>Bus Stop Conversation - Facts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91880" y="3674143"/>
            <a:ext cx="2863199" cy="839416"/>
            <a:chOff x="3491880" y="3674143"/>
            <a:chExt cx="2863199" cy="839416"/>
          </a:xfrm>
        </p:grpSpPr>
        <p:sp>
          <p:nvSpPr>
            <p:cNvPr id="10" name="Flowchart: Manual Operation 9"/>
            <p:cNvSpPr/>
            <p:nvPr/>
          </p:nvSpPr>
          <p:spPr>
            <a:xfrm rot="10800000">
              <a:off x="3491880" y="3674143"/>
              <a:ext cx="2863199" cy="839416"/>
            </a:xfrm>
            <a:prstGeom prst="flowChartManualOperation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13880" y="3768466"/>
              <a:ext cx="2314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Opinions, POV, Thoughts</a:t>
              </a:r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32503" y="2852936"/>
            <a:ext cx="1759517" cy="839416"/>
            <a:chOff x="4032503" y="2882056"/>
            <a:chExt cx="1759517" cy="839416"/>
          </a:xfrm>
        </p:grpSpPr>
        <p:sp>
          <p:nvSpPr>
            <p:cNvPr id="11" name="Flowchart: Manual Operation 10"/>
            <p:cNvSpPr/>
            <p:nvPr/>
          </p:nvSpPr>
          <p:spPr>
            <a:xfrm rot="10800000">
              <a:off x="4032503" y="2882056"/>
              <a:ext cx="1759517" cy="839416"/>
            </a:xfrm>
            <a:prstGeom prst="flowChartManualOperation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1960" y="2955805"/>
              <a:ext cx="14441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Emotions, Feelings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73880" y="1962552"/>
            <a:ext cx="1066799" cy="904350"/>
            <a:chOff x="4389120" y="1992565"/>
            <a:chExt cx="1066799" cy="904350"/>
          </a:xfrm>
        </p:grpSpPr>
        <p:sp>
          <p:nvSpPr>
            <p:cNvPr id="12" name="Isosceles Triangle 11"/>
            <p:cNvSpPr/>
            <p:nvPr/>
          </p:nvSpPr>
          <p:spPr>
            <a:xfrm>
              <a:off x="4389120" y="1992565"/>
              <a:ext cx="1066799" cy="889490"/>
            </a:xfrm>
            <a:prstGeom prst="triangl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32255" y="2250584"/>
              <a:ext cx="956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Full Self</a:t>
              </a:r>
              <a:endParaRPr lang="en-GB" dirty="0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2412955" y="3867794"/>
            <a:ext cx="1276945" cy="3086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6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to creating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Disclosure</a:t>
            </a:r>
          </a:p>
          <a:p>
            <a:pPr marL="457200" lvl="1" indent="0">
              <a:buNone/>
            </a:pPr>
            <a:r>
              <a:rPr lang="en-GB" sz="2000" dirty="0" smtClean="0"/>
              <a:t>Disclosing information which is of a vulnerable nature, e.g. mistakes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400" dirty="0" smtClean="0"/>
              <a:t>Acceptance</a:t>
            </a:r>
          </a:p>
          <a:p>
            <a:pPr marL="457200" lvl="1" indent="0">
              <a:buNone/>
            </a:pPr>
            <a:r>
              <a:rPr lang="en-GB" sz="2000" dirty="0" smtClean="0"/>
              <a:t>Acceptance of mistakes, poor performance and not suing them exploitatively.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 smtClean="0"/>
              <a:t>Establishing norms</a:t>
            </a:r>
          </a:p>
          <a:p>
            <a:pPr marL="457200" lvl="1" indent="0">
              <a:buNone/>
            </a:pPr>
            <a:r>
              <a:rPr lang="en-GB" sz="2000" dirty="0" smtClean="0"/>
              <a:t>Setting standards allowing for freedom of views promotes trust, particularly where there is a no blame culture.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400" dirty="0" smtClean="0"/>
              <a:t>Mutuality</a:t>
            </a:r>
          </a:p>
          <a:p>
            <a:pPr marL="457200" lvl="1" indent="0">
              <a:buNone/>
            </a:pPr>
            <a:r>
              <a:rPr lang="en-GB" sz="2000" dirty="0" smtClean="0"/>
              <a:t>Honesty breeds honesty, so disclosures need to be recognised openly and rewarded.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4FDD-C64C-4A7B-B747-BD18FA6A5C91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45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Types of Bridges: - </a:t>
            </a:r>
          </a:p>
          <a:p>
            <a:pPr lvl="1"/>
            <a:r>
              <a:rPr lang="en-GB" sz="2000" dirty="0" smtClean="0"/>
              <a:t>Contact</a:t>
            </a:r>
          </a:p>
          <a:p>
            <a:pPr lvl="1"/>
            <a:r>
              <a:rPr lang="en-GB" sz="2000" dirty="0" smtClean="0"/>
              <a:t>Outreach</a:t>
            </a:r>
          </a:p>
          <a:p>
            <a:pPr lvl="1"/>
            <a:r>
              <a:rPr lang="en-GB" sz="2000" dirty="0" smtClean="0"/>
              <a:t>Liaison</a:t>
            </a:r>
          </a:p>
          <a:p>
            <a:pPr lvl="1"/>
            <a:r>
              <a:rPr lang="en-GB" sz="2000" dirty="0" smtClean="0"/>
              <a:t>Link</a:t>
            </a:r>
          </a:p>
          <a:p>
            <a:pPr lvl="1"/>
            <a:r>
              <a:rPr lang="en-GB" sz="2000" dirty="0" smtClean="0"/>
              <a:t>Interface</a:t>
            </a:r>
          </a:p>
          <a:p>
            <a:pPr lvl="1"/>
            <a:r>
              <a:rPr lang="en-GB" sz="2000" dirty="0" smtClean="0"/>
              <a:t>Interlocking</a:t>
            </a:r>
          </a:p>
          <a:p>
            <a:pPr lvl="1"/>
            <a:r>
              <a:rPr lang="en-GB" sz="2000" dirty="0" smtClean="0"/>
              <a:t>Merger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4FDD-C64C-4A7B-B747-BD18FA6A5C91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26" y="2204864"/>
            <a:ext cx="3731282" cy="248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63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prepare a Communication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List all your key audiences</a:t>
            </a:r>
          </a:p>
          <a:p>
            <a:r>
              <a:rPr lang="en-GB" sz="2400" dirty="0" smtClean="0"/>
              <a:t>For each one: - </a:t>
            </a:r>
          </a:p>
          <a:p>
            <a:pPr lvl="1"/>
            <a:r>
              <a:rPr lang="en-GB" sz="2000" dirty="0" smtClean="0"/>
              <a:t>What message(s)</a:t>
            </a:r>
          </a:p>
          <a:p>
            <a:pPr lvl="1"/>
            <a:r>
              <a:rPr lang="en-GB" sz="2000" dirty="0" smtClean="0"/>
              <a:t>What communication channels you can use</a:t>
            </a:r>
          </a:p>
          <a:p>
            <a:pPr lvl="1"/>
            <a:r>
              <a:rPr lang="en-GB" sz="2000" dirty="0" smtClean="0"/>
              <a:t>Frequency </a:t>
            </a:r>
          </a:p>
          <a:p>
            <a:pPr lvl="1"/>
            <a:r>
              <a:rPr lang="en-GB" sz="2000" dirty="0" smtClean="0"/>
              <a:t>Timing</a:t>
            </a:r>
          </a:p>
          <a:p>
            <a:pPr lvl="1"/>
            <a:r>
              <a:rPr lang="en-GB" sz="2000" dirty="0" smtClean="0"/>
              <a:t>Responsible</a:t>
            </a:r>
          </a:p>
          <a:p>
            <a:pPr lvl="1"/>
            <a:r>
              <a:rPr lang="en-GB" sz="2000" dirty="0" smtClean="0"/>
              <a:t>Feedback mechanism</a:t>
            </a:r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4FDD-C64C-4A7B-B747-BD18FA6A5C91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517577"/>
            <a:ext cx="3776662" cy="28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3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 smtClean="0"/>
              <a:t>RACI Matrix is </a:t>
            </a:r>
            <a:r>
              <a:rPr lang="en-GB" dirty="0" smtClean="0"/>
              <a:t>good for </a:t>
            </a:r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144" y="1598885"/>
            <a:ext cx="7704137" cy="13980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 RACI chart is a matrix of </a:t>
            </a:r>
            <a:r>
              <a:rPr lang="en-GB" sz="2400" b="1" u="sng" dirty="0"/>
              <a:t>all</a:t>
            </a:r>
            <a:r>
              <a:rPr lang="en-GB" sz="2400" b="1" dirty="0"/>
              <a:t> the activities or decision making authorities</a:t>
            </a:r>
            <a:r>
              <a:rPr lang="en-GB" sz="2400" dirty="0"/>
              <a:t> undertaken in an organisation </a:t>
            </a:r>
            <a:r>
              <a:rPr lang="en-GB" sz="2400" b="1" dirty="0"/>
              <a:t>set against </a:t>
            </a:r>
            <a:r>
              <a:rPr lang="en-GB" sz="2400" b="1" u="sng" dirty="0"/>
              <a:t>all</a:t>
            </a:r>
            <a:r>
              <a:rPr lang="en-GB" sz="2400" b="1" dirty="0"/>
              <a:t> the people or roles</a:t>
            </a:r>
            <a:r>
              <a:rPr lang="en-GB" sz="2400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213" y="3255716"/>
            <a:ext cx="3776662" cy="316413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r>
              <a:rPr lang="en-GB" sz="2000" b="1" u="sng" dirty="0"/>
              <a:t>C</a:t>
            </a:r>
            <a:r>
              <a:rPr lang="en-GB" sz="2000" b="1" dirty="0"/>
              <a:t>onsulted:</a:t>
            </a:r>
            <a:r>
              <a:rPr lang="en-GB" sz="2000" dirty="0"/>
              <a:t> person that needs to feedback and contribute to the activity.</a:t>
            </a:r>
          </a:p>
          <a:p>
            <a:r>
              <a:rPr lang="en-GB" sz="2000" b="1" u="sng" dirty="0"/>
              <a:t>I</a:t>
            </a:r>
            <a:r>
              <a:rPr lang="en-GB" sz="2000" b="1" dirty="0"/>
              <a:t>nformed:</a:t>
            </a:r>
            <a:r>
              <a:rPr lang="en-GB" sz="2000" dirty="0"/>
              <a:t> person that needs to know of the decision or action.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4FDD-C64C-4A7B-B747-BD18FA6A5C91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115616" y="3140968"/>
            <a:ext cx="3776662" cy="316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−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b="1" kern="0" dirty="0" smtClean="0"/>
              <a:t>Definitions of the RACI Categories</a:t>
            </a:r>
          </a:p>
          <a:p>
            <a:r>
              <a:rPr lang="en-GB" sz="2000" b="1" u="sng" kern="0" dirty="0" smtClean="0"/>
              <a:t>R</a:t>
            </a:r>
            <a:r>
              <a:rPr lang="en-GB" sz="2000" b="1" kern="0" dirty="0" smtClean="0"/>
              <a:t>esponsible:</a:t>
            </a:r>
            <a:r>
              <a:rPr lang="en-GB" sz="2000" kern="0" dirty="0" smtClean="0"/>
              <a:t> person who performs an activity or does the work.</a:t>
            </a:r>
          </a:p>
          <a:p>
            <a:r>
              <a:rPr lang="en-GB" sz="2000" b="1" u="sng" kern="0" dirty="0" smtClean="0"/>
              <a:t>A</a:t>
            </a:r>
            <a:r>
              <a:rPr lang="en-GB" sz="2000" b="1" kern="0" dirty="0" smtClean="0"/>
              <a:t>ccountable:</a:t>
            </a:r>
            <a:r>
              <a:rPr lang="en-GB" sz="2000" kern="0" dirty="0" smtClean="0"/>
              <a:t> person who is ultimately accountable and has Yes/No/Veto.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1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 bldLvl="2" advAuto="5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stages of team development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8" y="1711182"/>
            <a:ext cx="7704137" cy="44452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F8-8A91-45FB-98F7-A92B02BB37C3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4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808925"/>
              </p:ext>
            </p:extLst>
          </p:nvPr>
        </p:nvGraphicFramePr>
        <p:xfrm>
          <a:off x="1074738" y="1556792"/>
          <a:ext cx="770413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022"/>
                <a:gridCol w="2304256"/>
                <a:gridCol w="2520280"/>
                <a:gridCol w="1542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Team Stages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Team’s Behaviour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Key to Success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Suggested Leadership </a:t>
                      </a:r>
                      <a:endParaRPr lang="en-GB" sz="1400" b="1" cap="all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Forming</a:t>
                      </a:r>
                    </a:p>
                    <a:p>
                      <a:pPr algn="ctr"/>
                      <a:r>
                        <a:rPr lang="en-GB" sz="1400" dirty="0" smtClean="0"/>
                        <a:t>Initial Awareness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Positive, Polite – true feelings withheld, Anxious</a:t>
                      </a:r>
                      <a:r>
                        <a:rPr lang="en-GB" sz="1400" baseline="0" dirty="0" smtClean="0"/>
                        <a:t> if not had enough information, Excited,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Purposefully picking the team.  Facilitate team to identify goals. Ensure the team development of a shared mental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Coordinating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51B-DD22-4566-B712-3E042E01C560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4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308446"/>
              </p:ext>
            </p:extLst>
          </p:nvPr>
        </p:nvGraphicFramePr>
        <p:xfrm>
          <a:off x="1074738" y="1556792"/>
          <a:ext cx="7704136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022"/>
                <a:gridCol w="2304256"/>
                <a:gridCol w="2520280"/>
                <a:gridCol w="1542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Team Stages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Team’s Behaviour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Key to Success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Suggested Leadership </a:t>
                      </a:r>
                      <a:endParaRPr lang="en-GB" sz="1400" b="1" cap="all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Forming</a:t>
                      </a:r>
                    </a:p>
                    <a:p>
                      <a:pPr algn="ctr"/>
                      <a:r>
                        <a:rPr lang="en-GB" sz="1400" dirty="0" smtClean="0"/>
                        <a:t>Initial Awareness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Positive, Polite – true feelings withheld, Anxious</a:t>
                      </a:r>
                      <a:r>
                        <a:rPr lang="en-GB" sz="1400" baseline="0" dirty="0" smtClean="0"/>
                        <a:t> if not had enough information, Excited,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Purposefully picking the team.  Facilitate team to identify goals. Ensure the team development of a shared mental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Coordinating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Storming</a:t>
                      </a:r>
                    </a:p>
                    <a:p>
                      <a:pPr algn="ctr"/>
                      <a:r>
                        <a:rPr lang="en-GB" sz="1400" dirty="0" smtClean="0"/>
                        <a:t>Sorting out the process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Strongly expressed views and poor listening, Reacting or defending,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 as a resource person to the team.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mutual trust.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Calm the work environment</a:t>
                      </a:r>
                    </a:p>
                    <a:p>
                      <a:endParaRPr lang="en-GB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Coaching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51B-DD22-4566-B712-3E042E01C560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00329"/>
          </a:xfrm>
        </p:spPr>
        <p:txBody>
          <a:bodyPr/>
          <a:lstStyle/>
          <a:p>
            <a:r>
              <a:rPr lang="en-GB" dirty="0"/>
              <a:t>Effective Interpersonal Communication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Communicate </a:t>
            </a:r>
            <a:r>
              <a:rPr lang="en-GB" b="1" dirty="0"/>
              <a:t>with greater confidence, sensitivity and authenticity, building stronger working relationships</a:t>
            </a:r>
            <a:r>
              <a:rPr lang="en-GB" b="1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D54-55B3-4579-98A2-A7BDB91E2541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3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74738" y="1556792"/>
          <a:ext cx="7704136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022"/>
                <a:gridCol w="2304256"/>
                <a:gridCol w="2520280"/>
                <a:gridCol w="1542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Team Stages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Team’s Behaviour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Key to Success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Suggested Leadership </a:t>
                      </a:r>
                      <a:endParaRPr lang="en-GB" sz="1400" b="1" cap="all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Forming</a:t>
                      </a:r>
                    </a:p>
                    <a:p>
                      <a:pPr algn="ctr"/>
                      <a:r>
                        <a:rPr lang="en-GB" sz="1400" dirty="0" smtClean="0"/>
                        <a:t>Initial Awareness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Positive, Polite – true feelings withheld, Anxious</a:t>
                      </a:r>
                      <a:r>
                        <a:rPr lang="en-GB" sz="1400" baseline="0" dirty="0" smtClean="0"/>
                        <a:t> if not had enough information, Excited,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Purposefully picking the team.  Facilitate team to identify goals. Ensure the team development of a shared mental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Coordinating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Storming</a:t>
                      </a:r>
                    </a:p>
                    <a:p>
                      <a:pPr algn="ctr"/>
                      <a:r>
                        <a:rPr lang="en-GB" sz="1400" dirty="0" smtClean="0"/>
                        <a:t>Sorting out the process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Strongly expressed views and poor listening, Reacting or defending,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 as a resource person to the team.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mutual trust.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Calm the work environment</a:t>
                      </a:r>
                    </a:p>
                    <a:p>
                      <a:endParaRPr lang="en-GB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Coaching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Norming</a:t>
                      </a:r>
                    </a:p>
                    <a:p>
                      <a:pPr algn="ctr"/>
                      <a:r>
                        <a:rPr lang="en-GB" sz="1400" dirty="0" smtClean="0"/>
                        <a:t>Self organisation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Shared leadership, Methodical ways of working, active participation by all, Mutual problem solving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feedback from staff- Allow for the transfer of leadership.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aside time for planning and engaging the team</a:t>
                      </a:r>
                    </a:p>
                    <a:p>
                      <a:endParaRPr lang="en-GB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Empowering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51B-DD22-4566-B712-3E042E01C560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7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51B-DD22-4566-B712-3E042E01C560}" type="slidenum">
              <a:rPr lang="sv-SE" smtClean="0"/>
              <a:pPr/>
              <a:t>21</a:t>
            </a:fld>
            <a:endParaRPr lang="sv-S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599477"/>
              </p:ext>
            </p:extLst>
          </p:nvPr>
        </p:nvGraphicFramePr>
        <p:xfrm>
          <a:off x="1074738" y="1706563"/>
          <a:ext cx="7704136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022"/>
                <a:gridCol w="2304256"/>
                <a:gridCol w="2520280"/>
                <a:gridCol w="1542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Team Stages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Team’s Behaviour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Key to Success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Suggested Leadership </a:t>
                      </a:r>
                      <a:endParaRPr lang="en-GB" sz="1400" b="1" cap="all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Norming</a:t>
                      </a:r>
                    </a:p>
                    <a:p>
                      <a:pPr algn="ctr"/>
                      <a:r>
                        <a:rPr lang="en-GB" sz="1400" dirty="0" smtClean="0"/>
                        <a:t>Self organisation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Shared leadership, Methodical ways of working, active participation by all, Mutual problem solving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feedback from staff- Allow for the transfer of leadership.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aside time for planning and engaging the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Empowering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Performing</a:t>
                      </a:r>
                    </a:p>
                    <a:p>
                      <a:pPr algn="ctr"/>
                      <a:r>
                        <a:rPr lang="en-GB" sz="1400" dirty="0" smtClean="0"/>
                        <a:t>Maturity and Mutual Acceptance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High</a:t>
                      </a:r>
                      <a:r>
                        <a:rPr lang="en-GB" sz="1400" baseline="0" dirty="0" smtClean="0"/>
                        <a:t> flexibility of contribution, Openness and trust, Strong relationships, Easy acceptance of difference of view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above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above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Delegate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09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51B-DD22-4566-B712-3E042E01C560}" type="slidenum">
              <a:rPr lang="sv-SE" smtClean="0"/>
              <a:pPr/>
              <a:t>22</a:t>
            </a:fld>
            <a:endParaRPr lang="sv-S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74738" y="1706563"/>
          <a:ext cx="7704136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022"/>
                <a:gridCol w="2304256"/>
                <a:gridCol w="2520280"/>
                <a:gridCol w="1542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Team Stages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Team’s Behaviour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Key to Success</a:t>
                      </a:r>
                      <a:endParaRPr lang="en-GB" sz="1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all" baseline="0" dirty="0" smtClean="0"/>
                        <a:t>Suggested Leadership </a:t>
                      </a:r>
                      <a:endParaRPr lang="en-GB" sz="1400" b="1" cap="all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Norming</a:t>
                      </a:r>
                    </a:p>
                    <a:p>
                      <a:pPr algn="ctr"/>
                      <a:r>
                        <a:rPr lang="en-GB" sz="1400" dirty="0" smtClean="0"/>
                        <a:t>Self organisation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Shared leadership, Methodical ways of working, active participation by all, Mutual problem solving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feedback from staff- Allow for the transfer of leadership.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aside time for planning and engaging the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Empowering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Performing</a:t>
                      </a:r>
                    </a:p>
                    <a:p>
                      <a:pPr algn="ctr"/>
                      <a:r>
                        <a:rPr lang="en-GB" sz="1400" dirty="0" smtClean="0"/>
                        <a:t>Maturity and Mutual Acceptance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High</a:t>
                      </a:r>
                      <a:r>
                        <a:rPr lang="en-GB" sz="1400" baseline="0" dirty="0" smtClean="0"/>
                        <a:t> flexibility of contribution, Openness and trust, Strong relationships, Easy acceptance of difference of view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above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above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Delegate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Adjourning</a:t>
                      </a: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Disbanding the team</a:t>
                      </a:r>
                    </a:p>
                    <a:p>
                      <a:pPr algn="ctr"/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Contentment,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Loss, 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Allow for flexibility in team roles.  Assist in the timing and selection of new members.  Create future leadership opportunities.  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Supportive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36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 Conversations at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D54-55B3-4579-98A2-A7BDB91E2541}" type="slidenum">
              <a:rPr lang="sv-SE" smtClean="0"/>
              <a:pPr/>
              <a:t>23</a:t>
            </a:fld>
            <a:endParaRPr lang="sv-SE"/>
          </a:p>
        </p:txBody>
      </p:sp>
      <p:pic>
        <p:nvPicPr>
          <p:cNvPr id="2050" name="Picture 2" descr="https://encrypted-tbn0.gstatic.com/images?q=tbn:ANd9GcRmeCSL58FPQiVH0t21Aq31d_f2LSsRS5KR8FKIsrxtGkyolp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21" y="1916832"/>
            <a:ext cx="4980451" cy="331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3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en-GB" dirty="0" smtClean="0"/>
              <a:t>10 types of difficult conversations at work.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Saying something critical to another person.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Communication unwelcomed information that we are obliged to convey.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Saying something we think will go against group consensus.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Retrieving a setback in interpersonal </a:t>
            </a:r>
            <a:r>
              <a:rPr lang="en-GB" dirty="0" smtClean="0"/>
              <a:t>relationship.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Engaging with someone who will not discuss things with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D54-55B3-4579-98A2-A7BDB91E2541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9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en-GB" dirty="0" smtClean="0"/>
              <a:t>10 types of difficult conversations at work.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Dealing with a conflict of loyalties.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Coping with being criticised.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Responding to non-verbal behaviour that bothers us.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Responding to pressure to go beyond what we feel comfortable with.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Handing a conflict of views between ourselves and another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D54-55B3-4579-98A2-A7BDB91E2541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41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D54-55B3-4579-98A2-A7BDB91E2541}" type="slidenum">
              <a:rPr lang="sv-SE" smtClean="0"/>
              <a:pPr/>
              <a:t>26</a:t>
            </a:fld>
            <a:endParaRPr lang="sv-SE"/>
          </a:p>
        </p:txBody>
      </p:sp>
      <p:pic>
        <p:nvPicPr>
          <p:cNvPr id="4098" name="Picture 2" descr="https://encrypted-tbn0.gstatic.com/images?q=tbn:ANd9GcSwCfdwRJl8Q-1TOSOM4Udg1501R4Um_v_7V-3ZgMnwOxvFQ8LFX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616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6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35531"/>
          </a:xfrm>
        </p:spPr>
        <p:txBody>
          <a:bodyPr/>
          <a:lstStyle/>
          <a:p>
            <a:r>
              <a:rPr lang="en-GB" dirty="0" smtClean="0"/>
              <a:t>Aspects of our thinking…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Ineffective (closed)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questioning of our assumptions</a:t>
            </a:r>
          </a:p>
          <a:p>
            <a:r>
              <a:rPr lang="en-GB" dirty="0" smtClean="0"/>
              <a:t>No promotion of partnership</a:t>
            </a:r>
          </a:p>
          <a:p>
            <a:r>
              <a:rPr lang="en-GB" dirty="0" smtClean="0"/>
              <a:t>No promotion or exchange of ALL relevant information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Effective (open)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Questioning of relevant assumptions</a:t>
            </a:r>
          </a:p>
          <a:p>
            <a:r>
              <a:rPr lang="en-GB" dirty="0" smtClean="0"/>
              <a:t>Promotion of partnership</a:t>
            </a:r>
          </a:p>
          <a:p>
            <a:r>
              <a:rPr lang="en-GB" dirty="0" smtClean="0"/>
              <a:t>Promotion and exchange of ALL relevant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D54-55B3-4579-98A2-A7BDB91E2541}" type="slidenum">
              <a:rPr lang="sv-SE" smtClean="0"/>
              <a:pPr/>
              <a:t>27</a:t>
            </a:fld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10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35531"/>
          </a:xfrm>
        </p:spPr>
        <p:txBody>
          <a:bodyPr/>
          <a:lstStyle/>
          <a:p>
            <a:r>
              <a:rPr lang="en-GB" dirty="0" smtClean="0"/>
              <a:t>Ineffective (</a:t>
            </a:r>
            <a:r>
              <a:rPr lang="en-GB" b="1" dirty="0" smtClean="0"/>
              <a:t>closed</a:t>
            </a:r>
            <a:r>
              <a:rPr lang="en-GB" dirty="0" smtClean="0"/>
              <a:t>) thinking and actions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Thinking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questioning of our assumptions</a:t>
            </a:r>
          </a:p>
          <a:p>
            <a:r>
              <a:rPr lang="en-GB" dirty="0" smtClean="0"/>
              <a:t>No promotion of partnership</a:t>
            </a:r>
          </a:p>
          <a:p>
            <a:r>
              <a:rPr lang="en-GB" dirty="0" smtClean="0"/>
              <a:t>No promotion or exchange of ALL relevant information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Words/Actions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Not transparent</a:t>
            </a:r>
          </a:p>
          <a:p>
            <a:r>
              <a:rPr lang="en-GB" dirty="0" smtClean="0"/>
              <a:t>Inquiry not genuine</a:t>
            </a:r>
          </a:p>
          <a:p>
            <a:r>
              <a:rPr lang="en-GB" dirty="0" smtClean="0"/>
              <a:t>Inquiry without support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D54-55B3-4579-98A2-A7BDB91E2541}" type="slidenum">
              <a:rPr lang="sv-SE" smtClean="0"/>
              <a:pPr/>
              <a:t>28</a:t>
            </a:fld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b="11904"/>
          <a:stretch/>
        </p:blipFill>
        <p:spPr>
          <a:xfrm>
            <a:off x="5292080" y="4149080"/>
            <a:ext cx="233761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35531"/>
          </a:xfrm>
        </p:spPr>
        <p:txBody>
          <a:bodyPr/>
          <a:lstStyle/>
          <a:p>
            <a:r>
              <a:rPr lang="en-GB" dirty="0" smtClean="0"/>
              <a:t>Effective (</a:t>
            </a:r>
            <a:r>
              <a:rPr lang="en-GB" b="1" dirty="0" smtClean="0"/>
              <a:t>open</a:t>
            </a:r>
            <a:r>
              <a:rPr lang="en-GB" dirty="0" smtClean="0"/>
              <a:t>) thinking and actions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Thinking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Questioning of relevant assumptions</a:t>
            </a:r>
          </a:p>
          <a:p>
            <a:r>
              <a:rPr lang="en-GB" dirty="0"/>
              <a:t>Promotion of partnership</a:t>
            </a:r>
          </a:p>
          <a:p>
            <a:r>
              <a:rPr lang="en-GB" dirty="0"/>
              <a:t>Promotion and exchange of ALL relevant information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Words/Actions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Transparency</a:t>
            </a:r>
          </a:p>
          <a:p>
            <a:r>
              <a:rPr lang="en-GB" dirty="0" smtClean="0"/>
              <a:t>Genuine inquiry</a:t>
            </a:r>
            <a:endParaRPr lang="en-GB" dirty="0"/>
          </a:p>
          <a:p>
            <a:r>
              <a:rPr lang="en-GB" dirty="0"/>
              <a:t>Inquiry </a:t>
            </a:r>
            <a:r>
              <a:rPr lang="en-GB" dirty="0" smtClean="0"/>
              <a:t>with </a:t>
            </a:r>
            <a:r>
              <a:rPr lang="en-GB" dirty="0"/>
              <a:t>support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D54-55B3-4579-98A2-A7BDB91E2541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5122" name="Picture 2" descr="https://encrypted-tbn0.gstatic.com/images?q=tbn:ANd9GcT9WhdBf8Sl4z0hD8HW_hPd4UKFYaHcTzUicjMfeY2zKX8i7CiD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50519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4738" y="1615858"/>
            <a:ext cx="7704137" cy="4454525"/>
          </a:xfrm>
        </p:spPr>
        <p:txBody>
          <a:bodyPr/>
          <a:lstStyle/>
          <a:p>
            <a:r>
              <a:rPr lang="en-GB" dirty="0" smtClean="0"/>
              <a:t>Session 1: Effective Communication</a:t>
            </a:r>
          </a:p>
          <a:p>
            <a:r>
              <a:rPr lang="en-GB" dirty="0" smtClean="0"/>
              <a:t>Session 2: Articulating your real thoughts</a:t>
            </a:r>
          </a:p>
          <a:p>
            <a:r>
              <a:rPr lang="en-GB" dirty="0"/>
              <a:t>Session </a:t>
            </a:r>
            <a:r>
              <a:rPr lang="en-GB" dirty="0" smtClean="0"/>
              <a:t>3: Effective Communication - Teams</a:t>
            </a:r>
            <a:endParaRPr lang="en-GB" dirty="0"/>
          </a:p>
          <a:p>
            <a:r>
              <a:rPr lang="en-GB" dirty="0" smtClean="0"/>
              <a:t>Q&amp;A</a:t>
            </a:r>
            <a:r>
              <a:rPr lang="en-GB" dirty="0"/>
              <a:t>, Feedback and </a:t>
            </a:r>
            <a:r>
              <a:rPr lang="en-GB" dirty="0" smtClean="0"/>
              <a:t>Close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4FDD-C64C-4A7B-B747-BD18FA6A5C91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65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to Effective (</a:t>
            </a:r>
            <a:r>
              <a:rPr lang="en-GB" b="1" dirty="0" smtClean="0"/>
              <a:t>open</a:t>
            </a:r>
            <a:r>
              <a:rPr lang="en-GB" dirty="0" smtClean="0"/>
              <a:t>) thinking 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74738" y="1706563"/>
            <a:ext cx="4263282" cy="1794445"/>
          </a:xfrm>
        </p:spPr>
        <p:txBody>
          <a:bodyPr/>
          <a:lstStyle/>
          <a:p>
            <a:r>
              <a:rPr lang="en-GB" dirty="0" smtClean="0"/>
              <a:t>Use negative feelings as an Alert!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64024"/>
            <a:ext cx="2305050" cy="19812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C27-F65C-498E-9071-2E0D288755EA}" type="slidenum">
              <a:rPr lang="sv-SE" smtClean="0"/>
              <a:pPr/>
              <a:t>30</a:t>
            </a:fld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856 L 0.01701 0.00856 C 0.025 0.00856 0.03402 -0.00047 0.04201 -0.00185 C 0.04791 -0.00185 0.05902 0.00671 0.06406 0.00671 C 0.071 0.00671 0.07795 0.00393 0.09097 0.00393 L 0.1 -0.09699 L 0.11006 0.025 L 0.12204 0.00856 L 0.13194 0.00393 L 0.15607 0.00787 C 0.16701 0.00602 0.17604 -0.00255 0.18697 -0.00579 C 0.19097 -0.00648 0.2 -0.00718 0.20607 -0.00579 C 0.21197 -0.0044 0.21701 0.00463 0.21892 0.00532 C 0.22204 0.00787 0.22899 0.00532 0.23298 0.00671 L 0.23906 0.00856 L 0.25 0.00856 " pathEditMode="relative" rAng="0" ptsTypes="A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46331"/>
          </a:xfrm>
        </p:spPr>
        <p:txBody>
          <a:bodyPr/>
          <a:lstStyle/>
          <a:p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F8-8A91-45FB-98F7-A92B02BB37C3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2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5928" y="817953"/>
            <a:ext cx="5486400" cy="519226"/>
          </a:xfrm>
        </p:spPr>
        <p:txBody>
          <a:bodyPr/>
          <a:lstStyle/>
          <a:p>
            <a:pPr algn="ctr"/>
            <a:r>
              <a:rPr lang="en-GB" dirty="0" smtClean="0"/>
              <a:t>Thank you for your time today.</a:t>
            </a:r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 b="21144"/>
          <a:stretch/>
        </p:blipFill>
        <p:spPr>
          <a:xfrm>
            <a:off x="611560" y="1484784"/>
            <a:ext cx="5486400" cy="3888432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95928" y="5589029"/>
            <a:ext cx="7936512" cy="576275"/>
          </a:xfrm>
        </p:spPr>
        <p:txBody>
          <a:bodyPr/>
          <a:lstStyle/>
          <a:p>
            <a:pPr algn="ctr"/>
            <a:r>
              <a:rPr lang="en-US" dirty="0" smtClean="0"/>
              <a:t>Coaching </a:t>
            </a:r>
            <a:r>
              <a:rPr lang="en-US" dirty="0" smtClean="0"/>
              <a:t>and training sessions </a:t>
            </a:r>
            <a:r>
              <a:rPr lang="en-US" dirty="0"/>
              <a:t>can be booked </a:t>
            </a:r>
            <a:r>
              <a:rPr lang="en-US" dirty="0" smtClean="0"/>
              <a:t>via </a:t>
            </a:r>
            <a:r>
              <a:rPr lang="en-US" dirty="0" smtClean="0">
                <a:hlinkClick r:id="rId4"/>
              </a:rPr>
              <a:t>www.efiL-coaching.com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Successful Leadership Traits: An A to Z Guide (Powerful Leadership) is on Amazon for £14.99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F8-8A91-45FB-98F7-A92B02BB37C3}" type="slidenum">
              <a:rPr lang="sv-SE" smtClean="0"/>
              <a:pPr/>
              <a:t>32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2232248" cy="3455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4841781"/>
            <a:ext cx="7447682" cy="1035491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kern="1200" dirty="0" smtClean="0">
                <a:latin typeface="Arial" charset="0"/>
              </a:rPr>
              <a:t>“Communication is the process of passing information and understanding from one person to another.”</a:t>
            </a:r>
          </a:p>
          <a:p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4738" y="1700808"/>
            <a:ext cx="745770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Imparting of</a:t>
            </a:r>
            <a:r>
              <a:rPr lang="en-GB" sz="2400" dirty="0"/>
              <a:t> </a:t>
            </a:r>
            <a:r>
              <a:rPr lang="en-GB" sz="2400" dirty="0" smtClean="0"/>
              <a:t>Information and Understanding.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D54-55B3-4579-98A2-A7BDB91E2541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37419"/>
            <a:ext cx="3810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52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01725" y="2636912"/>
            <a:ext cx="7677150" cy="378293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Where </a:t>
            </a:r>
            <a:r>
              <a:rPr lang="en-GB" sz="2000" dirty="0" smtClean="0"/>
              <a:t>do you </a:t>
            </a:r>
            <a:r>
              <a:rPr lang="en-GB" sz="2000" dirty="0"/>
              <a:t>think the possible issues may occur?</a:t>
            </a:r>
            <a:endParaRPr lang="en-GB" sz="2000" dirty="0" smtClean="0"/>
          </a:p>
          <a:p>
            <a:pPr marL="628650" lvl="1" indent="-228600">
              <a:buAutoNum type="arabicPeriod"/>
            </a:pPr>
            <a:r>
              <a:rPr lang="en-GB" sz="2000" dirty="0" smtClean="0"/>
              <a:t>Imparting</a:t>
            </a:r>
            <a:endParaRPr lang="en-GB" sz="2000" dirty="0"/>
          </a:p>
          <a:p>
            <a:pPr marL="628650" lvl="1" indent="-228600">
              <a:buAutoNum type="arabicPeriod"/>
            </a:pPr>
            <a:r>
              <a:rPr lang="en-GB" sz="2000" dirty="0"/>
              <a:t>Information</a:t>
            </a:r>
          </a:p>
          <a:p>
            <a:pPr marL="628650" lvl="1" indent="-228600">
              <a:buAutoNum type="arabicPeriod"/>
            </a:pPr>
            <a:r>
              <a:rPr lang="en-GB" sz="2000" dirty="0"/>
              <a:t>Understanding</a:t>
            </a:r>
          </a:p>
          <a:p>
            <a:pPr marL="628650" lvl="1" indent="-228600">
              <a:buAutoNum type="arabicPeriod"/>
            </a:pPr>
            <a:r>
              <a:rPr lang="en-GB" sz="2000" dirty="0"/>
              <a:t>Imparting &amp; Information</a:t>
            </a:r>
          </a:p>
          <a:p>
            <a:pPr marL="628650" lvl="1" indent="-228600">
              <a:buAutoNum type="arabicPeriod"/>
            </a:pPr>
            <a:r>
              <a:rPr lang="en-GB" sz="2000" dirty="0"/>
              <a:t>Imparting &amp; Understanding</a:t>
            </a:r>
          </a:p>
          <a:p>
            <a:pPr marL="628650" lvl="1" indent="-228600">
              <a:buAutoNum type="arabicPeriod"/>
            </a:pPr>
            <a:r>
              <a:rPr lang="en-GB" sz="2000" dirty="0"/>
              <a:t>Information &amp; Understanding</a:t>
            </a:r>
          </a:p>
          <a:p>
            <a:pPr marL="628650" lvl="1" indent="-228600">
              <a:buAutoNum type="arabicPeriod"/>
            </a:pPr>
            <a:r>
              <a:rPr lang="en-GB" sz="2000" dirty="0"/>
              <a:t>Imparting, Information &amp; </a:t>
            </a:r>
            <a:r>
              <a:rPr lang="en-GB" sz="2000" dirty="0"/>
              <a:t>Understanding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D54-55B3-4579-98A2-A7BDB91E254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1074738" y="1700808"/>
            <a:ext cx="745770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Imparting of</a:t>
            </a:r>
            <a:r>
              <a:rPr lang="en-GB" sz="2400" dirty="0"/>
              <a:t> </a:t>
            </a:r>
            <a:r>
              <a:rPr lang="en-GB" sz="2400" dirty="0" smtClean="0"/>
              <a:t>Information and Understanding.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7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1"/>
          <a:stretch/>
        </p:blipFill>
        <p:spPr>
          <a:xfrm>
            <a:off x="906316" y="1706563"/>
            <a:ext cx="3809700" cy="373866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b="1" dirty="0"/>
              <a:t>Words </a:t>
            </a:r>
            <a:r>
              <a:rPr lang="en-GB" sz="1800" b="1" dirty="0" smtClean="0"/>
              <a:t>: </a:t>
            </a:r>
            <a:br>
              <a:rPr lang="en-GB" sz="1800" b="1" dirty="0" smtClean="0"/>
            </a:br>
            <a:r>
              <a:rPr lang="en-GB" sz="1600" dirty="0" smtClean="0"/>
              <a:t>What </a:t>
            </a:r>
            <a:r>
              <a:rPr lang="en-GB" sz="1600" dirty="0"/>
              <a:t>is actually said, (the literal meaning) account for 7% of the overall </a:t>
            </a:r>
            <a:r>
              <a:rPr lang="en-GB" sz="1600" dirty="0" smtClean="0"/>
              <a:t>message</a:t>
            </a:r>
          </a:p>
          <a:p>
            <a:endParaRPr lang="en-GB" sz="1600" dirty="0"/>
          </a:p>
          <a:p>
            <a:r>
              <a:rPr lang="en-GB" sz="1800" b="1" dirty="0"/>
              <a:t>Tone of </a:t>
            </a:r>
            <a:r>
              <a:rPr lang="en-GB" sz="1800" b="1" dirty="0" smtClean="0"/>
              <a:t>voice: </a:t>
            </a:r>
            <a:br>
              <a:rPr lang="en-GB" sz="1800" b="1" dirty="0" smtClean="0"/>
            </a:br>
            <a:r>
              <a:rPr lang="en-GB" sz="1600" dirty="0" smtClean="0"/>
              <a:t>How </a:t>
            </a:r>
            <a:r>
              <a:rPr lang="en-GB" sz="1600" dirty="0"/>
              <a:t>we say the words, accounts for 38% of the overall </a:t>
            </a:r>
            <a:r>
              <a:rPr lang="en-GB" sz="1600" dirty="0" smtClean="0"/>
              <a:t>message</a:t>
            </a:r>
          </a:p>
          <a:p>
            <a:endParaRPr lang="en-GB" sz="1600" dirty="0"/>
          </a:p>
          <a:p>
            <a:r>
              <a:rPr lang="en-GB" sz="1800" b="1" dirty="0"/>
              <a:t>Body </a:t>
            </a:r>
            <a:r>
              <a:rPr lang="en-GB" sz="1800" b="1" dirty="0" smtClean="0"/>
              <a:t>Language: </a:t>
            </a:r>
            <a:br>
              <a:rPr lang="en-GB" sz="1800" b="1" dirty="0" smtClean="0"/>
            </a:br>
            <a:r>
              <a:rPr lang="en-GB" sz="1600" dirty="0" smtClean="0"/>
              <a:t>Accounts </a:t>
            </a:r>
            <a:r>
              <a:rPr lang="en-GB" sz="1600" dirty="0"/>
              <a:t>for 55% of the overall </a:t>
            </a:r>
            <a:r>
              <a:rPr lang="en-GB" sz="1600" dirty="0" smtClean="0"/>
              <a:t>message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4139952" y="2060848"/>
            <a:ext cx="7200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725" y="6419850"/>
            <a:ext cx="465138" cy="319088"/>
          </a:xfrm>
        </p:spPr>
        <p:txBody>
          <a:bodyPr/>
          <a:lstStyle/>
          <a:p>
            <a:fld id="{4839A6F3-4909-4F99-A616-F378DFDE8B24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95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831144" y="1340768"/>
            <a:ext cx="5477160" cy="4662815"/>
            <a:chOff x="1831144" y="1700808"/>
            <a:chExt cx="5477160" cy="4662815"/>
          </a:xfrm>
        </p:grpSpPr>
        <p:sp>
          <p:nvSpPr>
            <p:cNvPr id="3" name="TextBox 2"/>
            <p:cNvSpPr txBox="1"/>
            <p:nvPr/>
          </p:nvSpPr>
          <p:spPr>
            <a:xfrm>
              <a:off x="1831144" y="1700808"/>
              <a:ext cx="5477160" cy="466281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The biggest</a:t>
              </a:r>
            </a:p>
            <a:p>
              <a:pPr algn="ctr">
                <a:lnSpc>
                  <a:spcPct val="150000"/>
                </a:lnSpc>
              </a:pPr>
              <a:endParaRPr lang="en-GB" sz="3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GB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is we do not listen</a:t>
              </a:r>
            </a:p>
            <a:p>
              <a:pPr algn="ctr">
                <a:lnSpc>
                  <a:spcPct val="150000"/>
                </a:lnSpc>
              </a:pPr>
              <a:r>
                <a:rPr lang="en-GB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to understand,</a:t>
              </a:r>
            </a:p>
            <a:p>
              <a:pPr algn="ctr">
                <a:lnSpc>
                  <a:spcPct val="150000"/>
                </a:lnSpc>
              </a:pPr>
              <a:r>
                <a:rPr lang="en-GB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we listen to reply.</a:t>
              </a:r>
            </a:p>
            <a:p>
              <a:pPr algn="ctr">
                <a:lnSpc>
                  <a:spcPct val="150000"/>
                </a:lnSpc>
              </a:pPr>
              <a:endParaRPr lang="en-GB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67744" y="2772217"/>
              <a:ext cx="4608512" cy="5847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  <a:latin typeface="Zurich LtCn BT" panose="020B0406020202040204" pitchFamily="34" charset="0"/>
                </a:rPr>
                <a:t>COMMUNICATION PROBLEM</a:t>
              </a:r>
              <a:endParaRPr lang="en-GB" sz="3200" b="1" dirty="0">
                <a:solidFill>
                  <a:schemeClr val="bg1"/>
                </a:solidFill>
                <a:latin typeface="Zurich LtCn BT" panose="020B040602020204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725" y="6419850"/>
            <a:ext cx="465138" cy="319088"/>
          </a:xfrm>
        </p:spPr>
        <p:txBody>
          <a:bodyPr/>
          <a:lstStyle/>
          <a:p>
            <a:fld id="{8CA8DE00-07EE-4C48-88EC-57F432FF563E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30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- Listening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/>
          <a:stretch/>
        </p:blipFill>
        <p:spPr>
          <a:xfrm>
            <a:off x="1741589" y="1366114"/>
            <a:ext cx="5926755" cy="4799190"/>
          </a:xfrm>
          <a:solidFill>
            <a:schemeClr val="bg2"/>
          </a:solidFill>
        </p:spPr>
      </p:pic>
      <p:sp>
        <p:nvSpPr>
          <p:cNvPr id="4" name="Rectangle 3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725" y="6419850"/>
            <a:ext cx="465138" cy="319088"/>
          </a:xfrm>
        </p:spPr>
        <p:txBody>
          <a:bodyPr/>
          <a:lstStyle/>
          <a:p>
            <a:fld id="{F3EF7DD8-648F-4A01-B980-38817F7FCCC2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05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Communication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47664" y="1700808"/>
            <a:ext cx="6408711" cy="4536504"/>
            <a:chOff x="1536788" y="1300163"/>
            <a:chExt cx="6692900" cy="4751387"/>
          </a:xfrm>
        </p:grpSpPr>
        <p:grpSp>
          <p:nvGrpSpPr>
            <p:cNvPr id="359428" name="Group 4"/>
            <p:cNvGrpSpPr>
              <a:grpSpLocks/>
            </p:cNvGrpSpPr>
            <p:nvPr/>
          </p:nvGrpSpPr>
          <p:grpSpPr bwMode="auto">
            <a:xfrm>
              <a:off x="1536788" y="1300163"/>
              <a:ext cx="6692900" cy="4751387"/>
              <a:chOff x="488" y="860"/>
              <a:chExt cx="4216" cy="2993"/>
            </a:xfrm>
          </p:grpSpPr>
          <p:sp>
            <p:nvSpPr>
              <p:cNvPr id="359449" name="Rectangle 5"/>
              <p:cNvSpPr>
                <a:spLocks noChangeArrowheads="1"/>
              </p:cNvSpPr>
              <p:nvPr/>
            </p:nvSpPr>
            <p:spPr bwMode="auto">
              <a:xfrm>
                <a:off x="1704" y="1514"/>
                <a:ext cx="1776" cy="1608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2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9450" name="Line 6"/>
              <p:cNvSpPr>
                <a:spLocks noChangeShapeType="1"/>
              </p:cNvSpPr>
              <p:nvPr/>
            </p:nvSpPr>
            <p:spPr bwMode="auto">
              <a:xfrm>
                <a:off x="1480" y="2338"/>
                <a:ext cx="22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59451" name="Line 7"/>
              <p:cNvSpPr>
                <a:spLocks noChangeShapeType="1"/>
              </p:cNvSpPr>
              <p:nvPr/>
            </p:nvSpPr>
            <p:spPr bwMode="auto">
              <a:xfrm>
                <a:off x="2576" y="1302"/>
                <a:ext cx="0" cy="20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59452" name="Text Box 8"/>
              <p:cNvSpPr txBox="1">
                <a:spLocks noChangeArrowheads="1"/>
              </p:cNvSpPr>
              <p:nvPr/>
            </p:nvSpPr>
            <p:spPr bwMode="auto">
              <a:xfrm>
                <a:off x="1896" y="860"/>
                <a:ext cx="1360" cy="465"/>
              </a:xfrm>
              <a:prstGeom prst="rect">
                <a:avLst/>
              </a:prstGeom>
              <a:noFill/>
              <a:ln w="44450" cmpd="sng">
                <a:solidFill>
                  <a:srgbClr val="CCFF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500" dirty="0">
                    <a:solidFill>
                      <a:srgbClr val="000000"/>
                    </a:solidFill>
                  </a:rPr>
                  <a:t>High Regard for Relationships</a:t>
                </a:r>
                <a:endParaRPr lang="en-GB" alt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9453" name="Text Box 9"/>
              <p:cNvSpPr txBox="1">
                <a:spLocks noChangeArrowheads="1"/>
              </p:cNvSpPr>
              <p:nvPr/>
            </p:nvSpPr>
            <p:spPr bwMode="auto">
              <a:xfrm>
                <a:off x="3712" y="2117"/>
                <a:ext cx="992" cy="465"/>
              </a:xfrm>
              <a:prstGeom prst="rect">
                <a:avLst/>
              </a:prstGeom>
              <a:noFill/>
              <a:ln w="44450" cmpd="sng">
                <a:solidFill>
                  <a:srgbClr val="CCC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500" dirty="0">
                    <a:solidFill>
                      <a:srgbClr val="000000"/>
                    </a:solidFill>
                  </a:rPr>
                  <a:t>High Need to Achieve</a:t>
                </a:r>
                <a:endParaRPr lang="en-GB" alt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9454" name="Text Box 10"/>
              <p:cNvSpPr txBox="1">
                <a:spLocks noChangeArrowheads="1"/>
              </p:cNvSpPr>
              <p:nvPr/>
            </p:nvSpPr>
            <p:spPr bwMode="auto">
              <a:xfrm>
                <a:off x="1896" y="3388"/>
                <a:ext cx="1360" cy="465"/>
              </a:xfrm>
              <a:prstGeom prst="rect">
                <a:avLst/>
              </a:prstGeom>
              <a:noFill/>
              <a:ln w="44450" cmpd="sng">
                <a:solidFill>
                  <a:srgbClr val="CCE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500" dirty="0">
                    <a:solidFill>
                      <a:srgbClr val="000000"/>
                    </a:solidFill>
                  </a:rPr>
                  <a:t>Low Regard for Relationships</a:t>
                </a:r>
                <a:endParaRPr lang="en-GB" alt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9455" name="Text Box 11"/>
              <p:cNvSpPr txBox="1">
                <a:spLocks noChangeArrowheads="1"/>
              </p:cNvSpPr>
              <p:nvPr/>
            </p:nvSpPr>
            <p:spPr bwMode="auto">
              <a:xfrm>
                <a:off x="488" y="2117"/>
                <a:ext cx="992" cy="465"/>
              </a:xfrm>
              <a:prstGeom prst="rect">
                <a:avLst/>
              </a:prstGeom>
              <a:noFill/>
              <a:ln w="44450" cmpd="sng">
                <a:solidFill>
                  <a:srgbClr val="FF99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500" dirty="0">
                    <a:solidFill>
                      <a:srgbClr val="000000"/>
                    </a:solidFill>
                  </a:rPr>
                  <a:t>Low Need to Achieve</a:t>
                </a:r>
                <a:endParaRPr lang="en-GB" altLang="en-US" sz="15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4843463" y="2338388"/>
              <a:ext cx="1476375" cy="1308099"/>
              <a:chOff x="2522" y="1396"/>
              <a:chExt cx="930" cy="824"/>
            </a:xfrm>
          </p:grpSpPr>
          <p:sp>
            <p:nvSpPr>
              <p:cNvPr id="359446" name="Line 15"/>
              <p:cNvSpPr>
                <a:spLocks noChangeShapeType="1"/>
              </p:cNvSpPr>
              <p:nvPr/>
            </p:nvSpPr>
            <p:spPr bwMode="auto">
              <a:xfrm flipV="1">
                <a:off x="2548" y="1396"/>
                <a:ext cx="904" cy="8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59447" name="Text Box 16"/>
              <p:cNvSpPr txBox="1">
                <a:spLocks noChangeArrowheads="1"/>
              </p:cNvSpPr>
              <p:nvPr/>
            </p:nvSpPr>
            <p:spPr bwMode="auto">
              <a:xfrm rot="18900000">
                <a:off x="2522" y="1606"/>
                <a:ext cx="79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050" dirty="0">
                    <a:solidFill>
                      <a:srgbClr val="000000"/>
                    </a:solidFill>
                  </a:rPr>
                  <a:t>Inform</a:t>
                </a:r>
              </a:p>
            </p:txBody>
          </p:sp>
          <p:sp>
            <p:nvSpPr>
              <p:cNvPr id="359448" name="Text Box 17"/>
              <p:cNvSpPr txBox="1">
                <a:spLocks noChangeArrowheads="1"/>
              </p:cNvSpPr>
              <p:nvPr/>
            </p:nvSpPr>
            <p:spPr bwMode="auto">
              <a:xfrm rot="18900000">
                <a:off x="2656" y="1798"/>
                <a:ext cx="79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050" dirty="0">
                    <a:solidFill>
                      <a:srgbClr val="000000"/>
                    </a:solidFill>
                  </a:rPr>
                  <a:t>Persuade</a:t>
                </a:r>
              </a:p>
            </p:txBody>
          </p: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3500438" y="2338391"/>
              <a:ext cx="1384300" cy="1400176"/>
              <a:chOff x="1676" y="1396"/>
              <a:chExt cx="872" cy="882"/>
            </a:xfrm>
          </p:grpSpPr>
          <p:sp>
            <p:nvSpPr>
              <p:cNvPr id="359443" name="Line 19"/>
              <p:cNvSpPr>
                <a:spLocks noChangeShapeType="1"/>
              </p:cNvSpPr>
              <p:nvPr/>
            </p:nvSpPr>
            <p:spPr bwMode="auto">
              <a:xfrm>
                <a:off x="1676" y="1396"/>
                <a:ext cx="872" cy="83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59444" name="Text Box 20"/>
              <p:cNvSpPr txBox="1">
                <a:spLocks noChangeArrowheads="1"/>
              </p:cNvSpPr>
              <p:nvPr/>
            </p:nvSpPr>
            <p:spPr bwMode="auto">
              <a:xfrm rot="2700000">
                <a:off x="1811" y="1628"/>
                <a:ext cx="67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050" dirty="0">
                    <a:solidFill>
                      <a:srgbClr val="000000"/>
                    </a:solidFill>
                  </a:rPr>
                  <a:t>Explore</a:t>
                </a:r>
              </a:p>
            </p:txBody>
          </p:sp>
          <p:sp>
            <p:nvSpPr>
              <p:cNvPr id="359445" name="Rectangle 21"/>
              <p:cNvSpPr>
                <a:spLocks noChangeArrowheads="1"/>
              </p:cNvSpPr>
              <p:nvPr/>
            </p:nvSpPr>
            <p:spPr bwMode="auto">
              <a:xfrm rot="2700000">
                <a:off x="1576" y="1732"/>
                <a:ext cx="87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050" dirty="0">
                    <a:solidFill>
                      <a:srgbClr val="000000"/>
                    </a:solidFill>
                  </a:rPr>
                  <a:t>Accommodate</a:t>
                </a:r>
              </a:p>
            </p:txBody>
          </p:sp>
        </p:grpSp>
        <p:grpSp>
          <p:nvGrpSpPr>
            <p:cNvPr id="359438" name="Group 29"/>
            <p:cNvGrpSpPr>
              <a:grpSpLocks/>
            </p:cNvGrpSpPr>
            <p:nvPr/>
          </p:nvGrpSpPr>
          <p:grpSpPr bwMode="auto">
            <a:xfrm>
              <a:off x="4884739" y="3646491"/>
              <a:ext cx="1435100" cy="1245735"/>
              <a:chOff x="2548" y="2220"/>
              <a:chExt cx="904" cy="784"/>
            </a:xfrm>
          </p:grpSpPr>
          <p:sp>
            <p:nvSpPr>
              <p:cNvPr id="359440" name="Line 24"/>
              <p:cNvSpPr>
                <a:spLocks noChangeShapeType="1"/>
              </p:cNvSpPr>
              <p:nvPr/>
            </p:nvSpPr>
            <p:spPr bwMode="auto">
              <a:xfrm>
                <a:off x="2548" y="2227"/>
                <a:ext cx="904" cy="7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59441" name="Text Box 25"/>
              <p:cNvSpPr txBox="1">
                <a:spLocks noChangeArrowheads="1"/>
              </p:cNvSpPr>
              <p:nvPr/>
            </p:nvSpPr>
            <p:spPr bwMode="auto">
              <a:xfrm rot="2700000">
                <a:off x="2715" y="2452"/>
                <a:ext cx="67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050" dirty="0">
                    <a:solidFill>
                      <a:srgbClr val="000000"/>
                    </a:solidFill>
                  </a:rPr>
                  <a:t>Dominate</a:t>
                </a:r>
              </a:p>
            </p:txBody>
          </p:sp>
          <p:sp>
            <p:nvSpPr>
              <p:cNvPr id="359442" name="Rectangle 26"/>
              <p:cNvSpPr>
                <a:spLocks noChangeArrowheads="1"/>
              </p:cNvSpPr>
              <p:nvPr/>
            </p:nvSpPr>
            <p:spPr bwMode="auto">
              <a:xfrm rot="2700000">
                <a:off x="2716" y="2557"/>
                <a:ext cx="40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050" dirty="0">
                    <a:solidFill>
                      <a:srgbClr val="000000"/>
                    </a:solidFill>
                  </a:rPr>
                  <a:t>Fight</a:t>
                </a:r>
              </a:p>
            </p:txBody>
          </p:sp>
        </p:grpSp>
        <p:grpSp>
          <p:nvGrpSpPr>
            <p:cNvPr id="359433" name="Group 28"/>
            <p:cNvGrpSpPr>
              <a:grpSpLocks/>
            </p:cNvGrpSpPr>
            <p:nvPr/>
          </p:nvGrpSpPr>
          <p:grpSpPr bwMode="auto">
            <a:xfrm>
              <a:off x="3408363" y="3659190"/>
              <a:ext cx="1476375" cy="1243407"/>
              <a:chOff x="1618" y="2227"/>
              <a:chExt cx="930" cy="784"/>
            </a:xfrm>
          </p:grpSpPr>
          <p:sp>
            <p:nvSpPr>
              <p:cNvPr id="359435" name="Line 12"/>
              <p:cNvSpPr>
                <a:spLocks noChangeShapeType="1"/>
              </p:cNvSpPr>
              <p:nvPr/>
            </p:nvSpPr>
            <p:spPr bwMode="auto">
              <a:xfrm flipV="1">
                <a:off x="1676" y="2227"/>
                <a:ext cx="872" cy="78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59436" name="Text Box 13"/>
              <p:cNvSpPr txBox="1">
                <a:spLocks noChangeArrowheads="1"/>
              </p:cNvSpPr>
              <p:nvPr/>
            </p:nvSpPr>
            <p:spPr bwMode="auto">
              <a:xfrm rot="18900000">
                <a:off x="1618" y="2437"/>
                <a:ext cx="79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050" dirty="0">
                    <a:solidFill>
                      <a:srgbClr val="000000"/>
                    </a:solidFill>
                  </a:rPr>
                  <a:t>Comply</a:t>
                </a:r>
              </a:p>
            </p:txBody>
          </p:sp>
          <p:sp>
            <p:nvSpPr>
              <p:cNvPr id="359437" name="Text Box 14"/>
              <p:cNvSpPr txBox="1">
                <a:spLocks noChangeArrowheads="1"/>
              </p:cNvSpPr>
              <p:nvPr/>
            </p:nvSpPr>
            <p:spPr bwMode="auto">
              <a:xfrm rot="18900000">
                <a:off x="1752" y="2629"/>
                <a:ext cx="79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050" dirty="0">
                    <a:solidFill>
                      <a:srgbClr val="000000"/>
                    </a:solidFill>
                  </a:rPr>
                  <a:t>Flight</a:t>
                </a:r>
              </a:p>
            </p:txBody>
          </p:sp>
        </p:grpSp>
      </p:grpSp>
      <p:sp>
        <p:nvSpPr>
          <p:cNvPr id="2" name="Isosceles Triangle 1"/>
          <p:cNvSpPr/>
          <p:nvPr/>
        </p:nvSpPr>
        <p:spPr>
          <a:xfrm>
            <a:off x="3620697" y="3951520"/>
            <a:ext cx="2355503" cy="1177812"/>
          </a:xfrm>
          <a:prstGeom prst="triangle">
            <a:avLst/>
          </a:prstGeom>
          <a:solidFill>
            <a:srgbClr val="CCEC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Isosceles Triangle 28"/>
          <p:cNvSpPr/>
          <p:nvPr/>
        </p:nvSpPr>
        <p:spPr>
          <a:xfrm rot="16200000">
            <a:off x="4281749" y="3359389"/>
            <a:ext cx="2355503" cy="1177812"/>
          </a:xfrm>
          <a:prstGeom prst="triangle">
            <a:avLst/>
          </a:prstGeom>
          <a:solidFill>
            <a:srgbClr val="CC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Isosceles Triangle 29"/>
          <p:cNvSpPr/>
          <p:nvPr/>
        </p:nvSpPr>
        <p:spPr>
          <a:xfrm rot="5400000">
            <a:off x="2903035" y="3297766"/>
            <a:ext cx="2355503" cy="1177812"/>
          </a:xfrm>
          <a:prstGeom prst="triangle">
            <a:avLst/>
          </a:prstGeom>
          <a:solidFill>
            <a:srgbClr val="FF99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Isosceles Triangle 30"/>
          <p:cNvSpPr/>
          <p:nvPr/>
        </p:nvSpPr>
        <p:spPr>
          <a:xfrm rot="10800000">
            <a:off x="3584649" y="2780928"/>
            <a:ext cx="2355503" cy="1177812"/>
          </a:xfrm>
          <a:prstGeom prst="triangle">
            <a:avLst/>
          </a:prstGeom>
          <a:solidFill>
            <a:srgbClr val="CC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3059832" y="6444044"/>
            <a:ext cx="2278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Copyright © 2019 efiL-Coaching.com</a:t>
            </a:r>
            <a:endParaRPr lang="en-US" sz="10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725" y="6419850"/>
            <a:ext cx="465138" cy="319088"/>
          </a:xfrm>
        </p:spPr>
        <p:txBody>
          <a:bodyPr/>
          <a:lstStyle/>
          <a:p>
            <a:fld id="{8F9F63F2-109F-4FD6-AF73-50B4CCAAF0DA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04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Skanska white light blue">
  <a:themeElements>
    <a:clrScheme name="Skanska white light blue 1">
      <a:dk1>
        <a:srgbClr val="002551"/>
      </a:dk1>
      <a:lt1>
        <a:srgbClr val="FFFFFF"/>
      </a:lt1>
      <a:dk2>
        <a:srgbClr val="002551"/>
      </a:dk2>
      <a:lt2>
        <a:srgbClr val="B0B0B0"/>
      </a:lt2>
      <a:accent1>
        <a:srgbClr val="008BD0"/>
      </a:accent1>
      <a:accent2>
        <a:srgbClr val="002551"/>
      </a:accent2>
      <a:accent3>
        <a:srgbClr val="FFFFFF"/>
      </a:accent3>
      <a:accent4>
        <a:srgbClr val="001E44"/>
      </a:accent4>
      <a:accent5>
        <a:srgbClr val="AAC4E4"/>
      </a:accent5>
      <a:accent6>
        <a:srgbClr val="002049"/>
      </a:accent6>
      <a:hlink>
        <a:srgbClr val="E87603"/>
      </a:hlink>
      <a:folHlink>
        <a:srgbClr val="C5BAA9"/>
      </a:folHlink>
    </a:clrScheme>
    <a:fontScheme name="Skanska white light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anska white light blue 1">
        <a:dk1>
          <a:srgbClr val="002551"/>
        </a:dk1>
        <a:lt1>
          <a:srgbClr val="FFFFFF"/>
        </a:lt1>
        <a:dk2>
          <a:srgbClr val="002551"/>
        </a:dk2>
        <a:lt2>
          <a:srgbClr val="B0B0B0"/>
        </a:lt2>
        <a:accent1>
          <a:srgbClr val="008BD0"/>
        </a:accent1>
        <a:accent2>
          <a:srgbClr val="002551"/>
        </a:accent2>
        <a:accent3>
          <a:srgbClr val="FFFFFF"/>
        </a:accent3>
        <a:accent4>
          <a:srgbClr val="001E44"/>
        </a:accent4>
        <a:accent5>
          <a:srgbClr val="AAC4E4"/>
        </a:accent5>
        <a:accent6>
          <a:srgbClr val="002049"/>
        </a:accent6>
        <a:hlink>
          <a:srgbClr val="E87603"/>
        </a:hlink>
        <a:folHlink>
          <a:srgbClr val="C5BA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38348</TotalTime>
  <Words>1342</Words>
  <Application>Microsoft Office PowerPoint</Application>
  <PresentationFormat>On-screen Show (4:3)</PresentationFormat>
  <Paragraphs>347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Skanska Sans Pro</vt:lpstr>
      <vt:lpstr>Zurich Blk WGL4 BT</vt:lpstr>
      <vt:lpstr>Zurich Lt BT</vt:lpstr>
      <vt:lpstr>Zurich LtCn BT</vt:lpstr>
      <vt:lpstr>Skanska white light blue</vt:lpstr>
      <vt:lpstr>Communication</vt:lpstr>
      <vt:lpstr>Effective Interpersonal Communication</vt:lpstr>
      <vt:lpstr>Agenda</vt:lpstr>
      <vt:lpstr>Communication</vt:lpstr>
      <vt:lpstr>Communication</vt:lpstr>
      <vt:lpstr>Communication</vt:lpstr>
      <vt:lpstr>Communication</vt:lpstr>
      <vt:lpstr>Communication - Listening</vt:lpstr>
      <vt:lpstr>Communication Styles</vt:lpstr>
      <vt:lpstr>PowerPoint Presentation</vt:lpstr>
      <vt:lpstr>Communication: Sensitivity &amp; Authenticity</vt:lpstr>
      <vt:lpstr>Levels of Conversation</vt:lpstr>
      <vt:lpstr>Tips to creating trust</vt:lpstr>
      <vt:lpstr>PowerPoint Presentation</vt:lpstr>
      <vt:lpstr>How to prepare a Communication Plan</vt:lpstr>
      <vt:lpstr>A RACI Matrix is good for Communication</vt:lpstr>
      <vt:lpstr>Five stages of team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Difficult Conversations at Work</vt:lpstr>
      <vt:lpstr>10 types of difficult conversations at work.</vt:lpstr>
      <vt:lpstr>10 types of difficult conversations at work.</vt:lpstr>
      <vt:lpstr>PowerPoint Presentation</vt:lpstr>
      <vt:lpstr>Aspects of our thinking…</vt:lpstr>
      <vt:lpstr>Ineffective (closed) thinking and actions</vt:lpstr>
      <vt:lpstr>Effective (open) thinking and actions</vt:lpstr>
      <vt:lpstr>Tips to Effective (open) thinking </vt:lpstr>
      <vt:lpstr>Q&amp;A</vt:lpstr>
      <vt:lpstr>Thank you for your time today.</vt:lpstr>
    </vt:vector>
  </TitlesOfParts>
  <Company>Skanska UK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Service Delivery (01923) 423600 hrdirect@skanska.co.uk</dc:title>
  <dc:creator>efiL Limited;Lisa  Leonce</dc:creator>
  <cp:keywords>efil-Coaching;Managing people well</cp:keywords>
  <cp:lastModifiedBy>Lisa Leonce</cp:lastModifiedBy>
  <cp:revision>486</cp:revision>
  <cp:lastPrinted>2019-09-08T22:06:50Z</cp:lastPrinted>
  <dcterms:created xsi:type="dcterms:W3CDTF">2009-02-10T10:08:29Z</dcterms:created>
  <dcterms:modified xsi:type="dcterms:W3CDTF">2019-09-08T22:08:20Z</dcterms:modified>
</cp:coreProperties>
</file>