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sldIdLst>
    <p:sldId id="257" r:id="rId2"/>
    <p:sldId id="358" r:id="rId3"/>
    <p:sldId id="353" r:id="rId4"/>
    <p:sldId id="361" r:id="rId5"/>
    <p:sldId id="351" r:id="rId6"/>
    <p:sldId id="360" r:id="rId7"/>
    <p:sldId id="262" r:id="rId8"/>
    <p:sldId id="328" r:id="rId9"/>
    <p:sldId id="266" r:id="rId10"/>
    <p:sldId id="336" r:id="rId11"/>
    <p:sldId id="335" r:id="rId12"/>
    <p:sldId id="338" r:id="rId13"/>
    <p:sldId id="354" r:id="rId14"/>
    <p:sldId id="269" r:id="rId15"/>
    <p:sldId id="362" r:id="rId16"/>
    <p:sldId id="363" r:id="rId17"/>
    <p:sldId id="337" r:id="rId18"/>
    <p:sldId id="270" r:id="rId19"/>
    <p:sldId id="271" r:id="rId20"/>
    <p:sldId id="272" r:id="rId21"/>
    <p:sldId id="273" r:id="rId22"/>
    <p:sldId id="274" r:id="rId23"/>
    <p:sldId id="348" r:id="rId24"/>
    <p:sldId id="349" r:id="rId25"/>
    <p:sldId id="278" r:id="rId26"/>
    <p:sldId id="279" r:id="rId27"/>
    <p:sldId id="280" r:id="rId28"/>
    <p:sldId id="281" r:id="rId29"/>
    <p:sldId id="285" r:id="rId30"/>
    <p:sldId id="339" r:id="rId31"/>
    <p:sldId id="286" r:id="rId32"/>
    <p:sldId id="333" r:id="rId33"/>
    <p:sldId id="287" r:id="rId34"/>
    <p:sldId id="352" r:id="rId35"/>
    <p:sldId id="289" r:id="rId36"/>
    <p:sldId id="290" r:id="rId37"/>
    <p:sldId id="340" r:id="rId38"/>
    <p:sldId id="293" r:id="rId39"/>
    <p:sldId id="297" r:id="rId40"/>
    <p:sldId id="295" r:id="rId41"/>
    <p:sldId id="298" r:id="rId42"/>
    <p:sldId id="296" r:id="rId43"/>
    <p:sldId id="299" r:id="rId44"/>
    <p:sldId id="301" r:id="rId45"/>
    <p:sldId id="302" r:id="rId46"/>
    <p:sldId id="357" r:id="rId47"/>
    <p:sldId id="303" r:id="rId48"/>
    <p:sldId id="359" r:id="rId49"/>
    <p:sldId id="304" r:id="rId50"/>
    <p:sldId id="305" r:id="rId51"/>
    <p:sldId id="306" r:id="rId52"/>
    <p:sldId id="307" r:id="rId53"/>
    <p:sldId id="310" r:id="rId54"/>
    <p:sldId id="341" r:id="rId55"/>
    <p:sldId id="313" r:id="rId56"/>
    <p:sldId id="342" r:id="rId57"/>
    <p:sldId id="346" r:id="rId58"/>
    <p:sldId id="345" r:id="rId59"/>
    <p:sldId id="355" r:id="rId60"/>
    <p:sldId id="356" r:id="rId61"/>
    <p:sldId id="347" r:id="rId62"/>
    <p:sldId id="343" r:id="rId63"/>
    <p:sldId id="344" r:id="rId64"/>
    <p:sldId id="317" r:id="rId65"/>
    <p:sldId id="318" r:id="rId66"/>
    <p:sldId id="319" r:id="rId67"/>
    <p:sldId id="320" r:id="rId68"/>
    <p:sldId id="321" r:id="rId69"/>
    <p:sldId id="322" r:id="rId70"/>
    <p:sldId id="323" r:id="rId71"/>
    <p:sldId id="324" r:id="rId72"/>
    <p:sldId id="325" r:id="rId73"/>
    <p:sldId id="350" r:id="rId74"/>
    <p:sldId id="32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6" d="100"/>
          <a:sy n="106"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Shabnam" userId="S::shabnam.ahmed@camden.gov.uk::5eb7552d-f005-4bb7-9b71-f07a4d2c2ea4" providerId="AD" clId="Web-{725E8E25-5AC5-479A-8177-24EEBA9B39EA}"/>
    <pc:docChg chg="modSld">
      <pc:chgData name="Ahmed, Shabnam" userId="S::shabnam.ahmed@camden.gov.uk::5eb7552d-f005-4bb7-9b71-f07a4d2c2ea4" providerId="AD" clId="Web-{725E8E25-5AC5-479A-8177-24EEBA9B39EA}" dt="2019-06-30T22:45:35.861" v="0" actId="1076"/>
      <pc:docMkLst>
        <pc:docMk/>
      </pc:docMkLst>
      <pc:sldChg chg="modSp">
        <pc:chgData name="Ahmed, Shabnam" userId="S::shabnam.ahmed@camden.gov.uk::5eb7552d-f005-4bb7-9b71-f07a4d2c2ea4" providerId="AD" clId="Web-{725E8E25-5AC5-479A-8177-24EEBA9B39EA}" dt="2019-06-30T22:45:35.861" v="0" actId="1076"/>
        <pc:sldMkLst>
          <pc:docMk/>
          <pc:sldMk cId="567692805" sldId="287"/>
        </pc:sldMkLst>
        <pc:spChg chg="mod">
          <ac:chgData name="Ahmed, Shabnam" userId="S::shabnam.ahmed@camden.gov.uk::5eb7552d-f005-4bb7-9b71-f07a4d2c2ea4" providerId="AD" clId="Web-{725E8E25-5AC5-479A-8177-24EEBA9B39EA}" dt="2019-06-30T22:45:35.861" v="0" actId="1076"/>
          <ac:spMkLst>
            <pc:docMk/>
            <pc:sldMk cId="567692805" sldId="287"/>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61137-EB53-473A-B593-02BE51D876B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GB"/>
        </a:p>
      </dgm:t>
    </dgm:pt>
    <dgm:pt modelId="{9AF79A13-8FC6-4B56-9C22-B655B918193E}">
      <dgm:prSet phldrT="[Text]" custT="1"/>
      <dgm:spPr/>
      <dgm:t>
        <a:bodyPr/>
        <a:lstStyle/>
        <a:p>
          <a:r>
            <a:rPr lang="en-GB" sz="1600" dirty="0"/>
            <a:t>RELUCTANCE TO ENGAGE</a:t>
          </a:r>
        </a:p>
      </dgm:t>
    </dgm:pt>
    <dgm:pt modelId="{72C58015-A17E-437D-A7FF-3605C4AA15E5}" type="parTrans" cxnId="{7D394E73-8CD6-447A-A31A-5C7A35588CEF}">
      <dgm:prSet/>
      <dgm:spPr/>
      <dgm:t>
        <a:bodyPr/>
        <a:lstStyle/>
        <a:p>
          <a:endParaRPr lang="en-GB"/>
        </a:p>
      </dgm:t>
    </dgm:pt>
    <dgm:pt modelId="{19A11DED-5DA9-4D6D-85E7-DDD40589A07C}" type="sibTrans" cxnId="{7D394E73-8CD6-447A-A31A-5C7A35588CEF}">
      <dgm:prSet/>
      <dgm:spPr/>
      <dgm:t>
        <a:bodyPr/>
        <a:lstStyle/>
        <a:p>
          <a:endParaRPr lang="en-GB"/>
        </a:p>
      </dgm:t>
    </dgm:pt>
    <dgm:pt modelId="{A286DE26-1A7B-4F9F-9C25-AAF1B18C9BB9}">
      <dgm:prSet phldrT="[Text]" custT="1"/>
      <dgm:spPr/>
      <dgm:t>
        <a:bodyPr/>
        <a:lstStyle/>
        <a:p>
          <a:r>
            <a:rPr lang="en-GB" sz="1600" dirty="0"/>
            <a:t>ORGANISATIONAL PRESSURES</a:t>
          </a:r>
        </a:p>
      </dgm:t>
    </dgm:pt>
    <dgm:pt modelId="{EAF68A26-7626-4BAE-9272-1A5C08FDA19F}" type="parTrans" cxnId="{3DBE0480-5EE4-49F2-8489-EB8223DEA781}">
      <dgm:prSet/>
      <dgm:spPr/>
      <dgm:t>
        <a:bodyPr/>
        <a:lstStyle/>
        <a:p>
          <a:endParaRPr lang="en-GB"/>
        </a:p>
      </dgm:t>
    </dgm:pt>
    <dgm:pt modelId="{4C323645-646D-4A2B-9439-29647712DD71}" type="sibTrans" cxnId="{3DBE0480-5EE4-49F2-8489-EB8223DEA781}">
      <dgm:prSet/>
      <dgm:spPr/>
      <dgm:t>
        <a:bodyPr/>
        <a:lstStyle/>
        <a:p>
          <a:endParaRPr lang="en-GB"/>
        </a:p>
      </dgm:t>
    </dgm:pt>
    <dgm:pt modelId="{B6F7539E-8EE9-45E0-94F8-DAAA6A18293A}" type="pres">
      <dgm:prSet presAssocID="{F9061137-EB53-473A-B593-02BE51D876B2}" presName="diagram" presStyleCnt="0">
        <dgm:presLayoutVars>
          <dgm:dir/>
          <dgm:resizeHandles val="exact"/>
        </dgm:presLayoutVars>
      </dgm:prSet>
      <dgm:spPr/>
      <dgm:t>
        <a:bodyPr/>
        <a:lstStyle/>
        <a:p>
          <a:endParaRPr lang="en-US"/>
        </a:p>
      </dgm:t>
    </dgm:pt>
    <dgm:pt modelId="{4722B524-8C41-44C1-92AC-9CF01BAEBB2D}" type="pres">
      <dgm:prSet presAssocID="{9AF79A13-8FC6-4B56-9C22-B655B918193E}" presName="arrow" presStyleLbl="node1" presStyleIdx="0" presStyleCnt="2" custRadScaleRad="118854" custRadScaleInc="520">
        <dgm:presLayoutVars>
          <dgm:bulletEnabled val="1"/>
        </dgm:presLayoutVars>
      </dgm:prSet>
      <dgm:spPr/>
      <dgm:t>
        <a:bodyPr/>
        <a:lstStyle/>
        <a:p>
          <a:endParaRPr lang="en-US"/>
        </a:p>
      </dgm:t>
    </dgm:pt>
    <dgm:pt modelId="{973B45AE-C498-4B9F-8C9A-7D9D9D7E295A}" type="pres">
      <dgm:prSet presAssocID="{A286DE26-1A7B-4F9F-9C25-AAF1B18C9BB9}" presName="arrow" presStyleLbl="node1" presStyleIdx="1" presStyleCnt="2">
        <dgm:presLayoutVars>
          <dgm:bulletEnabled val="1"/>
        </dgm:presLayoutVars>
      </dgm:prSet>
      <dgm:spPr/>
      <dgm:t>
        <a:bodyPr/>
        <a:lstStyle/>
        <a:p>
          <a:endParaRPr lang="en-US"/>
        </a:p>
      </dgm:t>
    </dgm:pt>
  </dgm:ptLst>
  <dgm:cxnLst>
    <dgm:cxn modelId="{7D394E73-8CD6-447A-A31A-5C7A35588CEF}" srcId="{F9061137-EB53-473A-B593-02BE51D876B2}" destId="{9AF79A13-8FC6-4B56-9C22-B655B918193E}" srcOrd="0" destOrd="0" parTransId="{72C58015-A17E-437D-A7FF-3605C4AA15E5}" sibTransId="{19A11DED-5DA9-4D6D-85E7-DDD40589A07C}"/>
    <dgm:cxn modelId="{07152FC6-F82D-4A22-B90B-CB31D4FC3FEB}" type="presOf" srcId="{A286DE26-1A7B-4F9F-9C25-AAF1B18C9BB9}" destId="{973B45AE-C498-4B9F-8C9A-7D9D9D7E295A}" srcOrd="0" destOrd="0" presId="urn:microsoft.com/office/officeart/2005/8/layout/arrow5"/>
    <dgm:cxn modelId="{12006921-C67B-4507-B091-6FBC55EF8E9C}" type="presOf" srcId="{9AF79A13-8FC6-4B56-9C22-B655B918193E}" destId="{4722B524-8C41-44C1-92AC-9CF01BAEBB2D}" srcOrd="0" destOrd="0" presId="urn:microsoft.com/office/officeart/2005/8/layout/arrow5"/>
    <dgm:cxn modelId="{3DBE0480-5EE4-49F2-8489-EB8223DEA781}" srcId="{F9061137-EB53-473A-B593-02BE51D876B2}" destId="{A286DE26-1A7B-4F9F-9C25-AAF1B18C9BB9}" srcOrd="1" destOrd="0" parTransId="{EAF68A26-7626-4BAE-9272-1A5C08FDA19F}" sibTransId="{4C323645-646D-4A2B-9439-29647712DD71}"/>
    <dgm:cxn modelId="{2CC78E57-334E-40F3-A1B4-C946D46F9922}" type="presOf" srcId="{F9061137-EB53-473A-B593-02BE51D876B2}" destId="{B6F7539E-8EE9-45E0-94F8-DAAA6A18293A}" srcOrd="0" destOrd="0" presId="urn:microsoft.com/office/officeart/2005/8/layout/arrow5"/>
    <dgm:cxn modelId="{DE821DC6-7DB6-42BC-A9DB-0AF4B4C649D6}" type="presParOf" srcId="{B6F7539E-8EE9-45E0-94F8-DAAA6A18293A}" destId="{4722B524-8C41-44C1-92AC-9CF01BAEBB2D}" srcOrd="0" destOrd="0" presId="urn:microsoft.com/office/officeart/2005/8/layout/arrow5"/>
    <dgm:cxn modelId="{676FEAD3-2C07-48BB-8111-D6BAB346B655}" type="presParOf" srcId="{B6F7539E-8EE9-45E0-94F8-DAAA6A18293A}" destId="{973B45AE-C498-4B9F-8C9A-7D9D9D7E295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B6DAB-18D0-4421-8017-B49319FB9196}"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GB"/>
        </a:p>
      </dgm:t>
    </dgm:pt>
    <dgm:pt modelId="{D6B4CF0E-0423-4E9C-80CF-E383BEF5D0DC}">
      <dgm:prSet phldrT="[Text]" custT="1"/>
      <dgm:spPr/>
      <dgm:t>
        <a:bodyPr/>
        <a:lstStyle/>
        <a:p>
          <a:r>
            <a:rPr lang="en-GB" sz="2000" dirty="0"/>
            <a:t>BACKGROUND &amp; AREA/S OF SELF NEGLECT</a:t>
          </a:r>
        </a:p>
      </dgm:t>
    </dgm:pt>
    <dgm:pt modelId="{EC506196-3393-4256-870C-18FD496E24EA}" type="parTrans" cxnId="{26224EEA-5169-4986-8481-697C9E5FBF68}">
      <dgm:prSet/>
      <dgm:spPr/>
      <dgm:t>
        <a:bodyPr/>
        <a:lstStyle/>
        <a:p>
          <a:endParaRPr lang="en-GB"/>
        </a:p>
      </dgm:t>
    </dgm:pt>
    <dgm:pt modelId="{BD71542E-B31F-4E2A-AC61-E17983FA0AC8}" type="sibTrans" cxnId="{26224EEA-5169-4986-8481-697C9E5FBF68}">
      <dgm:prSet/>
      <dgm:spPr/>
      <dgm:t>
        <a:bodyPr/>
        <a:lstStyle/>
        <a:p>
          <a:endParaRPr lang="en-GB"/>
        </a:p>
      </dgm:t>
    </dgm:pt>
    <dgm:pt modelId="{394DC14F-0378-464D-8485-DC699D94E8BB}">
      <dgm:prSet phldrT="[Text]" custT="1"/>
      <dgm:spPr/>
      <dgm:t>
        <a:bodyPr/>
        <a:lstStyle/>
        <a:p>
          <a:r>
            <a:rPr lang="en-GB" sz="2000" dirty="0"/>
            <a:t>EVIDENCE OF SELF NEGLECT</a:t>
          </a:r>
        </a:p>
      </dgm:t>
    </dgm:pt>
    <dgm:pt modelId="{26E474B4-E460-44D4-AB15-CAC1D40034AC}" type="parTrans" cxnId="{A2FC2D73-10F6-461E-8054-B721252EEF84}">
      <dgm:prSet/>
      <dgm:spPr/>
      <dgm:t>
        <a:bodyPr/>
        <a:lstStyle/>
        <a:p>
          <a:endParaRPr lang="en-GB"/>
        </a:p>
      </dgm:t>
    </dgm:pt>
    <dgm:pt modelId="{1D34C6E4-B12E-4589-9584-B08857A472D6}" type="sibTrans" cxnId="{A2FC2D73-10F6-461E-8054-B721252EEF84}">
      <dgm:prSet/>
      <dgm:spPr/>
      <dgm:t>
        <a:bodyPr/>
        <a:lstStyle/>
        <a:p>
          <a:endParaRPr lang="en-GB"/>
        </a:p>
      </dgm:t>
    </dgm:pt>
    <dgm:pt modelId="{A348F99A-CD54-45DC-BF36-76D4EC094252}">
      <dgm:prSet phldrT="[Text]" custT="1"/>
      <dgm:spPr/>
      <dgm:t>
        <a:bodyPr/>
        <a:lstStyle/>
        <a:p>
          <a:r>
            <a:rPr lang="en-GB" sz="2000" dirty="0"/>
            <a:t>ANALYSIS &amp; POSSIBLE IMPACT OF SELF NEGLECT</a:t>
          </a:r>
        </a:p>
      </dgm:t>
    </dgm:pt>
    <dgm:pt modelId="{67B6B395-C1F4-4458-AC4B-93DAB25AA670}" type="parTrans" cxnId="{6F08E247-FCF2-4FFD-ACDC-882CD1415EF1}">
      <dgm:prSet/>
      <dgm:spPr/>
      <dgm:t>
        <a:bodyPr/>
        <a:lstStyle/>
        <a:p>
          <a:endParaRPr lang="en-GB"/>
        </a:p>
      </dgm:t>
    </dgm:pt>
    <dgm:pt modelId="{1D11926A-BF50-4FD7-98B6-E5FD150C85CA}" type="sibTrans" cxnId="{6F08E247-FCF2-4FFD-ACDC-882CD1415EF1}">
      <dgm:prSet/>
      <dgm:spPr/>
      <dgm:t>
        <a:bodyPr/>
        <a:lstStyle/>
        <a:p>
          <a:endParaRPr lang="en-GB"/>
        </a:p>
      </dgm:t>
    </dgm:pt>
    <dgm:pt modelId="{D8D47FAF-1434-45A9-AAD3-E3DFF3D8397C}">
      <dgm:prSet phldrT="[Text]" custT="1"/>
      <dgm:spPr/>
      <dgm:t>
        <a:bodyPr/>
        <a:lstStyle/>
        <a:p>
          <a:r>
            <a:rPr lang="en-GB" sz="2000" dirty="0"/>
            <a:t>PERSONS VIEW OF RISKS / RESPECTFUL ENQUIRY</a:t>
          </a:r>
        </a:p>
      </dgm:t>
    </dgm:pt>
    <dgm:pt modelId="{3DDA10FF-0D13-450E-93D6-09F8CFF59852}" type="parTrans" cxnId="{B74A79C0-626E-4984-A257-AAB7CC4503AA}">
      <dgm:prSet/>
      <dgm:spPr/>
      <dgm:t>
        <a:bodyPr/>
        <a:lstStyle/>
        <a:p>
          <a:endParaRPr lang="en-GB"/>
        </a:p>
      </dgm:t>
    </dgm:pt>
    <dgm:pt modelId="{815D0E09-25FD-4395-8C03-C0F642FC6ABE}" type="sibTrans" cxnId="{B74A79C0-626E-4984-A257-AAB7CC4503AA}">
      <dgm:prSet/>
      <dgm:spPr/>
      <dgm:t>
        <a:bodyPr/>
        <a:lstStyle/>
        <a:p>
          <a:endParaRPr lang="en-GB"/>
        </a:p>
      </dgm:t>
    </dgm:pt>
    <dgm:pt modelId="{F9490579-1F86-4C94-BCB1-D3FCFDF5D716}">
      <dgm:prSet phldrT="[Text]" custT="1"/>
      <dgm:spPr/>
      <dgm:t>
        <a:bodyPr/>
        <a:lstStyle/>
        <a:p>
          <a:r>
            <a:rPr lang="en-GB" sz="2000" dirty="0"/>
            <a:t>CAPACITY? </a:t>
          </a:r>
        </a:p>
      </dgm:t>
    </dgm:pt>
    <dgm:pt modelId="{B2487C96-E242-48AC-8FDA-66DE310C767E}" type="parTrans" cxnId="{E5F72D86-AF57-4B80-9A03-910F35DFAB92}">
      <dgm:prSet/>
      <dgm:spPr/>
      <dgm:t>
        <a:bodyPr/>
        <a:lstStyle/>
        <a:p>
          <a:endParaRPr lang="en-GB"/>
        </a:p>
      </dgm:t>
    </dgm:pt>
    <dgm:pt modelId="{44E5BCE1-722A-4784-9852-71C5E774B77F}" type="sibTrans" cxnId="{E5F72D86-AF57-4B80-9A03-910F35DFAB92}">
      <dgm:prSet/>
      <dgm:spPr/>
      <dgm:t>
        <a:bodyPr/>
        <a:lstStyle/>
        <a:p>
          <a:endParaRPr lang="en-GB"/>
        </a:p>
      </dgm:t>
    </dgm:pt>
    <dgm:pt modelId="{06D684B4-6940-4BEA-81F0-BE73F56BD9FA}">
      <dgm:prSet phldrT="[Text]" custT="1"/>
      <dgm:spPr/>
      <dgm:t>
        <a:bodyPr/>
        <a:lstStyle/>
        <a:p>
          <a:r>
            <a:rPr lang="en-GB" sz="2000" dirty="0"/>
            <a:t>HISTORY / FINDING THE PERSON</a:t>
          </a:r>
        </a:p>
      </dgm:t>
    </dgm:pt>
    <dgm:pt modelId="{68864132-0FEE-463A-83B8-4B1D676E0F72}" type="parTrans" cxnId="{8FDAE610-049E-49B4-BF52-CD57F62BD9C2}">
      <dgm:prSet/>
      <dgm:spPr/>
      <dgm:t>
        <a:bodyPr/>
        <a:lstStyle/>
        <a:p>
          <a:endParaRPr lang="en-GB"/>
        </a:p>
      </dgm:t>
    </dgm:pt>
    <dgm:pt modelId="{A169F937-9FC6-4B46-B102-C359A156D9B6}" type="sibTrans" cxnId="{8FDAE610-049E-49B4-BF52-CD57F62BD9C2}">
      <dgm:prSet/>
      <dgm:spPr/>
      <dgm:t>
        <a:bodyPr/>
        <a:lstStyle/>
        <a:p>
          <a:endParaRPr lang="en-GB"/>
        </a:p>
      </dgm:t>
    </dgm:pt>
    <dgm:pt modelId="{5A0875F9-BD15-4DD8-8F2E-436A9A6072A2}">
      <dgm:prSet phldrT="[Text]" custT="1"/>
      <dgm:spPr/>
      <dgm:t>
        <a:bodyPr/>
        <a:lstStyle/>
        <a:p>
          <a:r>
            <a:rPr lang="en-GB" sz="1700" dirty="0"/>
            <a:t>DISCUSS TRANSPARENTLY THE POSSIBLE IMPACT</a:t>
          </a:r>
        </a:p>
      </dgm:t>
    </dgm:pt>
    <dgm:pt modelId="{F9F75749-FEEE-4DBC-A37F-5CB07B2ED047}" type="parTrans" cxnId="{27D7A1B2-51A4-4623-A69E-57B717D3C4CB}">
      <dgm:prSet/>
      <dgm:spPr/>
      <dgm:t>
        <a:bodyPr/>
        <a:lstStyle/>
        <a:p>
          <a:endParaRPr lang="en-GB"/>
        </a:p>
      </dgm:t>
    </dgm:pt>
    <dgm:pt modelId="{D84C2BC7-98F5-46E6-BC83-D84E40942D28}" type="sibTrans" cxnId="{27D7A1B2-51A4-4623-A69E-57B717D3C4CB}">
      <dgm:prSet/>
      <dgm:spPr/>
      <dgm:t>
        <a:bodyPr/>
        <a:lstStyle/>
        <a:p>
          <a:endParaRPr lang="en-GB"/>
        </a:p>
      </dgm:t>
    </dgm:pt>
    <dgm:pt modelId="{5B5A3424-43D3-463D-8C6D-8D53FE7A862E}">
      <dgm:prSet phldrT="[Text]" custT="1"/>
      <dgm:spPr/>
      <dgm:t>
        <a:bodyPr/>
        <a:lstStyle/>
        <a:p>
          <a:r>
            <a:rPr lang="en-GB" sz="2000" dirty="0"/>
            <a:t>CONSIDER THE STRENGTHS / PROTECTIVE FACTORS</a:t>
          </a:r>
        </a:p>
      </dgm:t>
    </dgm:pt>
    <dgm:pt modelId="{83AD374C-9282-4F6E-9C93-02C27D46276B}" type="parTrans" cxnId="{45CBA8F5-7CAB-4586-8B58-81990A143478}">
      <dgm:prSet/>
      <dgm:spPr/>
      <dgm:t>
        <a:bodyPr/>
        <a:lstStyle/>
        <a:p>
          <a:endParaRPr lang="en-GB"/>
        </a:p>
      </dgm:t>
    </dgm:pt>
    <dgm:pt modelId="{875F82CF-5FB2-4900-9ADE-835E9A228B52}" type="sibTrans" cxnId="{45CBA8F5-7CAB-4586-8B58-81990A143478}">
      <dgm:prSet/>
      <dgm:spPr/>
      <dgm:t>
        <a:bodyPr/>
        <a:lstStyle/>
        <a:p>
          <a:endParaRPr lang="en-GB"/>
        </a:p>
      </dgm:t>
    </dgm:pt>
    <dgm:pt modelId="{5F1E71E2-3A17-43A3-B099-7B862D047627}">
      <dgm:prSet phldrT="[Text]" custT="1"/>
      <dgm:spPr/>
      <dgm:t>
        <a:bodyPr/>
        <a:lstStyle/>
        <a:p>
          <a:r>
            <a:rPr lang="en-GB" sz="2000" dirty="0"/>
            <a:t>DETERMINE  ZONE OF TOLERNACE / MOTIVATION FOR CHANGE</a:t>
          </a:r>
        </a:p>
      </dgm:t>
    </dgm:pt>
    <dgm:pt modelId="{E23379D1-6B16-4079-97D5-4B7E995AE2F5}" type="parTrans" cxnId="{B962F2CF-8851-47AF-80EE-DF240A38F73A}">
      <dgm:prSet/>
      <dgm:spPr/>
      <dgm:t>
        <a:bodyPr/>
        <a:lstStyle/>
        <a:p>
          <a:endParaRPr lang="en-GB"/>
        </a:p>
      </dgm:t>
    </dgm:pt>
    <dgm:pt modelId="{2A24DAD0-09EB-4979-8D74-83C29EACFF01}" type="sibTrans" cxnId="{B962F2CF-8851-47AF-80EE-DF240A38F73A}">
      <dgm:prSet/>
      <dgm:spPr/>
      <dgm:t>
        <a:bodyPr/>
        <a:lstStyle/>
        <a:p>
          <a:endParaRPr lang="en-GB"/>
        </a:p>
      </dgm:t>
    </dgm:pt>
    <dgm:pt modelId="{2FCD95BF-4483-4EAD-85D0-E7B823715B02}" type="pres">
      <dgm:prSet presAssocID="{820B6DAB-18D0-4421-8017-B49319FB9196}" presName="Name0" presStyleCnt="0">
        <dgm:presLayoutVars>
          <dgm:dir/>
          <dgm:resizeHandles/>
        </dgm:presLayoutVars>
      </dgm:prSet>
      <dgm:spPr/>
      <dgm:t>
        <a:bodyPr/>
        <a:lstStyle/>
        <a:p>
          <a:endParaRPr lang="en-US"/>
        </a:p>
      </dgm:t>
    </dgm:pt>
    <dgm:pt modelId="{595003DC-FFEC-4392-A9A0-0F2345667621}" type="pres">
      <dgm:prSet presAssocID="{D6B4CF0E-0423-4E9C-80CF-E383BEF5D0DC}" presName="compNode" presStyleCnt="0"/>
      <dgm:spPr/>
    </dgm:pt>
    <dgm:pt modelId="{912D35D0-3DA6-4744-8712-9CBAA1967ADF}" type="pres">
      <dgm:prSet presAssocID="{D6B4CF0E-0423-4E9C-80CF-E383BEF5D0DC}" presName="dummyConnPt" presStyleCnt="0"/>
      <dgm:spPr/>
    </dgm:pt>
    <dgm:pt modelId="{D8A74E1D-432E-4D0E-A665-87FAACFC6E6B}" type="pres">
      <dgm:prSet presAssocID="{D6B4CF0E-0423-4E9C-80CF-E383BEF5D0DC}" presName="node" presStyleLbl="node1" presStyleIdx="0" presStyleCnt="9">
        <dgm:presLayoutVars>
          <dgm:bulletEnabled val="1"/>
        </dgm:presLayoutVars>
      </dgm:prSet>
      <dgm:spPr/>
      <dgm:t>
        <a:bodyPr/>
        <a:lstStyle/>
        <a:p>
          <a:endParaRPr lang="en-US"/>
        </a:p>
      </dgm:t>
    </dgm:pt>
    <dgm:pt modelId="{DF693B78-C759-4780-83C1-7C2389C0E335}" type="pres">
      <dgm:prSet presAssocID="{BD71542E-B31F-4E2A-AC61-E17983FA0AC8}" presName="sibTrans" presStyleLbl="bgSibTrans2D1" presStyleIdx="0" presStyleCnt="8"/>
      <dgm:spPr/>
      <dgm:t>
        <a:bodyPr/>
        <a:lstStyle/>
        <a:p>
          <a:endParaRPr lang="en-US"/>
        </a:p>
      </dgm:t>
    </dgm:pt>
    <dgm:pt modelId="{D6B25A9F-D04E-4FB4-8BD1-E40129465757}" type="pres">
      <dgm:prSet presAssocID="{394DC14F-0378-464D-8485-DC699D94E8BB}" presName="compNode" presStyleCnt="0"/>
      <dgm:spPr/>
    </dgm:pt>
    <dgm:pt modelId="{A957E376-C72D-4737-9208-ED1B7602EE96}" type="pres">
      <dgm:prSet presAssocID="{394DC14F-0378-464D-8485-DC699D94E8BB}" presName="dummyConnPt" presStyleCnt="0"/>
      <dgm:spPr/>
    </dgm:pt>
    <dgm:pt modelId="{B7076B4E-1F2B-48CF-A631-7B7AD60A020F}" type="pres">
      <dgm:prSet presAssocID="{394DC14F-0378-464D-8485-DC699D94E8BB}" presName="node" presStyleLbl="node1" presStyleIdx="1" presStyleCnt="9">
        <dgm:presLayoutVars>
          <dgm:bulletEnabled val="1"/>
        </dgm:presLayoutVars>
      </dgm:prSet>
      <dgm:spPr/>
      <dgm:t>
        <a:bodyPr/>
        <a:lstStyle/>
        <a:p>
          <a:endParaRPr lang="en-US"/>
        </a:p>
      </dgm:t>
    </dgm:pt>
    <dgm:pt modelId="{ACEB466C-30B8-4EF3-828A-756D6FEB0253}" type="pres">
      <dgm:prSet presAssocID="{1D34C6E4-B12E-4589-9584-B08857A472D6}" presName="sibTrans" presStyleLbl="bgSibTrans2D1" presStyleIdx="1" presStyleCnt="8"/>
      <dgm:spPr/>
      <dgm:t>
        <a:bodyPr/>
        <a:lstStyle/>
        <a:p>
          <a:endParaRPr lang="en-US"/>
        </a:p>
      </dgm:t>
    </dgm:pt>
    <dgm:pt modelId="{718F7A12-12F2-4270-875E-85FC601D184D}" type="pres">
      <dgm:prSet presAssocID="{A348F99A-CD54-45DC-BF36-76D4EC094252}" presName="compNode" presStyleCnt="0"/>
      <dgm:spPr/>
    </dgm:pt>
    <dgm:pt modelId="{797C7CCD-BCAA-438F-AA19-C51FC19DD047}" type="pres">
      <dgm:prSet presAssocID="{A348F99A-CD54-45DC-BF36-76D4EC094252}" presName="dummyConnPt" presStyleCnt="0"/>
      <dgm:spPr/>
    </dgm:pt>
    <dgm:pt modelId="{0FBB33D0-8506-4D64-8565-ECD37C8133A7}" type="pres">
      <dgm:prSet presAssocID="{A348F99A-CD54-45DC-BF36-76D4EC094252}" presName="node" presStyleLbl="node1" presStyleIdx="2" presStyleCnt="9">
        <dgm:presLayoutVars>
          <dgm:bulletEnabled val="1"/>
        </dgm:presLayoutVars>
      </dgm:prSet>
      <dgm:spPr/>
      <dgm:t>
        <a:bodyPr/>
        <a:lstStyle/>
        <a:p>
          <a:endParaRPr lang="en-US"/>
        </a:p>
      </dgm:t>
    </dgm:pt>
    <dgm:pt modelId="{8ECA1449-7B52-4E3F-9B42-2138E69289EA}" type="pres">
      <dgm:prSet presAssocID="{1D11926A-BF50-4FD7-98B6-E5FD150C85CA}" presName="sibTrans" presStyleLbl="bgSibTrans2D1" presStyleIdx="2" presStyleCnt="8"/>
      <dgm:spPr/>
      <dgm:t>
        <a:bodyPr/>
        <a:lstStyle/>
        <a:p>
          <a:endParaRPr lang="en-US"/>
        </a:p>
      </dgm:t>
    </dgm:pt>
    <dgm:pt modelId="{7DDBBD4C-2884-47C3-9019-C958F81AD410}" type="pres">
      <dgm:prSet presAssocID="{D8D47FAF-1434-45A9-AAD3-E3DFF3D8397C}" presName="compNode" presStyleCnt="0"/>
      <dgm:spPr/>
    </dgm:pt>
    <dgm:pt modelId="{864DFA22-4E50-47C1-8F6D-BA16C556EBDE}" type="pres">
      <dgm:prSet presAssocID="{D8D47FAF-1434-45A9-AAD3-E3DFF3D8397C}" presName="dummyConnPt" presStyleCnt="0"/>
      <dgm:spPr/>
    </dgm:pt>
    <dgm:pt modelId="{72F9B4F5-F8C3-492E-83C8-8ABD3C83E5BD}" type="pres">
      <dgm:prSet presAssocID="{D8D47FAF-1434-45A9-AAD3-E3DFF3D8397C}" presName="node" presStyleLbl="node1" presStyleIdx="3" presStyleCnt="9">
        <dgm:presLayoutVars>
          <dgm:bulletEnabled val="1"/>
        </dgm:presLayoutVars>
      </dgm:prSet>
      <dgm:spPr/>
      <dgm:t>
        <a:bodyPr/>
        <a:lstStyle/>
        <a:p>
          <a:endParaRPr lang="en-US"/>
        </a:p>
      </dgm:t>
    </dgm:pt>
    <dgm:pt modelId="{97753EFE-9BA4-4BDD-B316-17322490BEF9}" type="pres">
      <dgm:prSet presAssocID="{815D0E09-25FD-4395-8C03-C0F642FC6ABE}" presName="sibTrans" presStyleLbl="bgSibTrans2D1" presStyleIdx="3" presStyleCnt="8"/>
      <dgm:spPr/>
      <dgm:t>
        <a:bodyPr/>
        <a:lstStyle/>
        <a:p>
          <a:endParaRPr lang="en-US"/>
        </a:p>
      </dgm:t>
    </dgm:pt>
    <dgm:pt modelId="{CFD48410-2789-4822-9470-F2116A34ED55}" type="pres">
      <dgm:prSet presAssocID="{F9490579-1F86-4C94-BCB1-D3FCFDF5D716}" presName="compNode" presStyleCnt="0"/>
      <dgm:spPr/>
    </dgm:pt>
    <dgm:pt modelId="{D7C7C02D-4631-46F9-BA1F-F5D20776C09B}" type="pres">
      <dgm:prSet presAssocID="{F9490579-1F86-4C94-BCB1-D3FCFDF5D716}" presName="dummyConnPt" presStyleCnt="0"/>
      <dgm:spPr/>
    </dgm:pt>
    <dgm:pt modelId="{3A24D434-83EB-4A75-BE67-0207B9465BD8}" type="pres">
      <dgm:prSet presAssocID="{F9490579-1F86-4C94-BCB1-D3FCFDF5D716}" presName="node" presStyleLbl="node1" presStyleIdx="4" presStyleCnt="9">
        <dgm:presLayoutVars>
          <dgm:bulletEnabled val="1"/>
        </dgm:presLayoutVars>
      </dgm:prSet>
      <dgm:spPr/>
      <dgm:t>
        <a:bodyPr/>
        <a:lstStyle/>
        <a:p>
          <a:endParaRPr lang="en-US"/>
        </a:p>
      </dgm:t>
    </dgm:pt>
    <dgm:pt modelId="{7163F780-A660-44C9-8072-8835AB90DDB4}" type="pres">
      <dgm:prSet presAssocID="{44E5BCE1-722A-4784-9852-71C5E774B77F}" presName="sibTrans" presStyleLbl="bgSibTrans2D1" presStyleIdx="4" presStyleCnt="8"/>
      <dgm:spPr/>
      <dgm:t>
        <a:bodyPr/>
        <a:lstStyle/>
        <a:p>
          <a:endParaRPr lang="en-US"/>
        </a:p>
      </dgm:t>
    </dgm:pt>
    <dgm:pt modelId="{53DE5923-E2F1-45E7-8450-AE480C2FC2F4}" type="pres">
      <dgm:prSet presAssocID="{06D684B4-6940-4BEA-81F0-BE73F56BD9FA}" presName="compNode" presStyleCnt="0"/>
      <dgm:spPr/>
    </dgm:pt>
    <dgm:pt modelId="{EF5EE6F0-6FE7-4758-9F38-56A088899248}" type="pres">
      <dgm:prSet presAssocID="{06D684B4-6940-4BEA-81F0-BE73F56BD9FA}" presName="dummyConnPt" presStyleCnt="0"/>
      <dgm:spPr/>
    </dgm:pt>
    <dgm:pt modelId="{9A3A32B6-65C4-4FFF-8003-431F251A5251}" type="pres">
      <dgm:prSet presAssocID="{06D684B4-6940-4BEA-81F0-BE73F56BD9FA}" presName="node" presStyleLbl="node1" presStyleIdx="5" presStyleCnt="9">
        <dgm:presLayoutVars>
          <dgm:bulletEnabled val="1"/>
        </dgm:presLayoutVars>
      </dgm:prSet>
      <dgm:spPr/>
      <dgm:t>
        <a:bodyPr/>
        <a:lstStyle/>
        <a:p>
          <a:endParaRPr lang="en-US"/>
        </a:p>
      </dgm:t>
    </dgm:pt>
    <dgm:pt modelId="{0AFD3F18-4BEE-4716-B357-08B3FB08CACC}" type="pres">
      <dgm:prSet presAssocID="{A169F937-9FC6-4B46-B102-C359A156D9B6}" presName="sibTrans" presStyleLbl="bgSibTrans2D1" presStyleIdx="5" presStyleCnt="8"/>
      <dgm:spPr/>
      <dgm:t>
        <a:bodyPr/>
        <a:lstStyle/>
        <a:p>
          <a:endParaRPr lang="en-US"/>
        </a:p>
      </dgm:t>
    </dgm:pt>
    <dgm:pt modelId="{B19342A8-1289-4448-88E9-91A6984C4321}" type="pres">
      <dgm:prSet presAssocID="{5A0875F9-BD15-4DD8-8F2E-436A9A6072A2}" presName="compNode" presStyleCnt="0"/>
      <dgm:spPr/>
    </dgm:pt>
    <dgm:pt modelId="{9C299E4D-B2F5-4091-BFB3-EA6D3ABEB668}" type="pres">
      <dgm:prSet presAssocID="{5A0875F9-BD15-4DD8-8F2E-436A9A6072A2}" presName="dummyConnPt" presStyleCnt="0"/>
      <dgm:spPr/>
    </dgm:pt>
    <dgm:pt modelId="{AEE21E1B-8E31-41B2-9E96-624DA6010E71}" type="pres">
      <dgm:prSet presAssocID="{5A0875F9-BD15-4DD8-8F2E-436A9A6072A2}" presName="node" presStyleLbl="node1" presStyleIdx="6" presStyleCnt="9">
        <dgm:presLayoutVars>
          <dgm:bulletEnabled val="1"/>
        </dgm:presLayoutVars>
      </dgm:prSet>
      <dgm:spPr/>
      <dgm:t>
        <a:bodyPr/>
        <a:lstStyle/>
        <a:p>
          <a:endParaRPr lang="en-US"/>
        </a:p>
      </dgm:t>
    </dgm:pt>
    <dgm:pt modelId="{F9FF9DBA-CA48-45A2-AFCE-E98BA25CC7FA}" type="pres">
      <dgm:prSet presAssocID="{D84C2BC7-98F5-46E6-BC83-D84E40942D28}" presName="sibTrans" presStyleLbl="bgSibTrans2D1" presStyleIdx="6" presStyleCnt="8"/>
      <dgm:spPr/>
      <dgm:t>
        <a:bodyPr/>
        <a:lstStyle/>
        <a:p>
          <a:endParaRPr lang="en-US"/>
        </a:p>
      </dgm:t>
    </dgm:pt>
    <dgm:pt modelId="{C87955CD-9762-405B-8680-70F4216F52E5}" type="pres">
      <dgm:prSet presAssocID="{5B5A3424-43D3-463D-8C6D-8D53FE7A862E}" presName="compNode" presStyleCnt="0"/>
      <dgm:spPr/>
    </dgm:pt>
    <dgm:pt modelId="{E770141E-F266-41D7-A6E8-07EAF80AC77D}" type="pres">
      <dgm:prSet presAssocID="{5B5A3424-43D3-463D-8C6D-8D53FE7A862E}" presName="dummyConnPt" presStyleCnt="0"/>
      <dgm:spPr/>
    </dgm:pt>
    <dgm:pt modelId="{574FE9E8-D95A-451E-BE7E-105E3599FABF}" type="pres">
      <dgm:prSet presAssocID="{5B5A3424-43D3-463D-8C6D-8D53FE7A862E}" presName="node" presStyleLbl="node1" presStyleIdx="7" presStyleCnt="9">
        <dgm:presLayoutVars>
          <dgm:bulletEnabled val="1"/>
        </dgm:presLayoutVars>
      </dgm:prSet>
      <dgm:spPr/>
      <dgm:t>
        <a:bodyPr/>
        <a:lstStyle/>
        <a:p>
          <a:endParaRPr lang="en-US"/>
        </a:p>
      </dgm:t>
    </dgm:pt>
    <dgm:pt modelId="{912D2165-E61F-40B5-9AA6-DA4C78F8BE8E}" type="pres">
      <dgm:prSet presAssocID="{875F82CF-5FB2-4900-9ADE-835E9A228B52}" presName="sibTrans" presStyleLbl="bgSibTrans2D1" presStyleIdx="7" presStyleCnt="8"/>
      <dgm:spPr/>
      <dgm:t>
        <a:bodyPr/>
        <a:lstStyle/>
        <a:p>
          <a:endParaRPr lang="en-US"/>
        </a:p>
      </dgm:t>
    </dgm:pt>
    <dgm:pt modelId="{8803D060-F626-49DA-9DFA-46A9579C4B75}" type="pres">
      <dgm:prSet presAssocID="{5F1E71E2-3A17-43A3-B099-7B862D047627}" presName="compNode" presStyleCnt="0"/>
      <dgm:spPr/>
    </dgm:pt>
    <dgm:pt modelId="{991ACEEE-4EB4-4AD3-A9AD-9C34CBF7B412}" type="pres">
      <dgm:prSet presAssocID="{5F1E71E2-3A17-43A3-B099-7B862D047627}" presName="dummyConnPt" presStyleCnt="0"/>
      <dgm:spPr/>
    </dgm:pt>
    <dgm:pt modelId="{AA1E7AE4-0B5A-4C0D-98A0-240F72AE8D56}" type="pres">
      <dgm:prSet presAssocID="{5F1E71E2-3A17-43A3-B099-7B862D047627}" presName="node" presStyleLbl="node1" presStyleIdx="8" presStyleCnt="9">
        <dgm:presLayoutVars>
          <dgm:bulletEnabled val="1"/>
        </dgm:presLayoutVars>
      </dgm:prSet>
      <dgm:spPr/>
      <dgm:t>
        <a:bodyPr/>
        <a:lstStyle/>
        <a:p>
          <a:endParaRPr lang="en-US"/>
        </a:p>
      </dgm:t>
    </dgm:pt>
  </dgm:ptLst>
  <dgm:cxnLst>
    <dgm:cxn modelId="{3A903520-361C-4722-B533-D8BF8E4BB9BE}" type="presOf" srcId="{5F1E71E2-3A17-43A3-B099-7B862D047627}" destId="{AA1E7AE4-0B5A-4C0D-98A0-240F72AE8D56}" srcOrd="0" destOrd="0" presId="urn:microsoft.com/office/officeart/2005/8/layout/bProcess4"/>
    <dgm:cxn modelId="{26224EEA-5169-4986-8481-697C9E5FBF68}" srcId="{820B6DAB-18D0-4421-8017-B49319FB9196}" destId="{D6B4CF0E-0423-4E9C-80CF-E383BEF5D0DC}" srcOrd="0" destOrd="0" parTransId="{EC506196-3393-4256-870C-18FD496E24EA}" sibTransId="{BD71542E-B31F-4E2A-AC61-E17983FA0AC8}"/>
    <dgm:cxn modelId="{CDB7FF65-0C8D-4F4B-9080-D41C4E361583}" type="presOf" srcId="{F9490579-1F86-4C94-BCB1-D3FCFDF5D716}" destId="{3A24D434-83EB-4A75-BE67-0207B9465BD8}" srcOrd="0" destOrd="0" presId="urn:microsoft.com/office/officeart/2005/8/layout/bProcess4"/>
    <dgm:cxn modelId="{60139FB8-1147-4C8F-97C8-D3E627EEACF7}" type="presOf" srcId="{D84C2BC7-98F5-46E6-BC83-D84E40942D28}" destId="{F9FF9DBA-CA48-45A2-AFCE-E98BA25CC7FA}" srcOrd="0" destOrd="0" presId="urn:microsoft.com/office/officeart/2005/8/layout/bProcess4"/>
    <dgm:cxn modelId="{45CBA8F5-7CAB-4586-8B58-81990A143478}" srcId="{820B6DAB-18D0-4421-8017-B49319FB9196}" destId="{5B5A3424-43D3-463D-8C6D-8D53FE7A862E}" srcOrd="7" destOrd="0" parTransId="{83AD374C-9282-4F6E-9C93-02C27D46276B}" sibTransId="{875F82CF-5FB2-4900-9ADE-835E9A228B52}"/>
    <dgm:cxn modelId="{45138682-8F2E-401F-919E-39F2B5F91A4B}" type="presOf" srcId="{44E5BCE1-722A-4784-9852-71C5E774B77F}" destId="{7163F780-A660-44C9-8072-8835AB90DDB4}" srcOrd="0" destOrd="0" presId="urn:microsoft.com/office/officeart/2005/8/layout/bProcess4"/>
    <dgm:cxn modelId="{48B8F015-EB8F-4DAF-B738-410D2942BF96}" type="presOf" srcId="{875F82CF-5FB2-4900-9ADE-835E9A228B52}" destId="{912D2165-E61F-40B5-9AA6-DA4C78F8BE8E}" srcOrd="0" destOrd="0" presId="urn:microsoft.com/office/officeart/2005/8/layout/bProcess4"/>
    <dgm:cxn modelId="{40423975-950A-4F13-8D76-F973E7BB8223}" type="presOf" srcId="{1D34C6E4-B12E-4589-9584-B08857A472D6}" destId="{ACEB466C-30B8-4EF3-828A-756D6FEB0253}" srcOrd="0" destOrd="0" presId="urn:microsoft.com/office/officeart/2005/8/layout/bProcess4"/>
    <dgm:cxn modelId="{106F7A2D-B0A1-4E87-BA4E-EA21528EE43A}" type="presOf" srcId="{1D11926A-BF50-4FD7-98B6-E5FD150C85CA}" destId="{8ECA1449-7B52-4E3F-9B42-2138E69289EA}" srcOrd="0" destOrd="0" presId="urn:microsoft.com/office/officeart/2005/8/layout/bProcess4"/>
    <dgm:cxn modelId="{71F08562-8FBA-4297-AAA8-0091F3A096F2}" type="presOf" srcId="{5B5A3424-43D3-463D-8C6D-8D53FE7A862E}" destId="{574FE9E8-D95A-451E-BE7E-105E3599FABF}" srcOrd="0" destOrd="0" presId="urn:microsoft.com/office/officeart/2005/8/layout/bProcess4"/>
    <dgm:cxn modelId="{F462B8F9-71C9-4605-8574-20CC6C1EE59D}" type="presOf" srcId="{D6B4CF0E-0423-4E9C-80CF-E383BEF5D0DC}" destId="{D8A74E1D-432E-4D0E-A665-87FAACFC6E6B}" srcOrd="0" destOrd="0" presId="urn:microsoft.com/office/officeart/2005/8/layout/bProcess4"/>
    <dgm:cxn modelId="{8FDAE610-049E-49B4-BF52-CD57F62BD9C2}" srcId="{820B6DAB-18D0-4421-8017-B49319FB9196}" destId="{06D684B4-6940-4BEA-81F0-BE73F56BD9FA}" srcOrd="5" destOrd="0" parTransId="{68864132-0FEE-463A-83B8-4B1D676E0F72}" sibTransId="{A169F937-9FC6-4B46-B102-C359A156D9B6}"/>
    <dgm:cxn modelId="{6F800069-6AD3-4279-8FFC-8CACE62AD738}" type="presOf" srcId="{815D0E09-25FD-4395-8C03-C0F642FC6ABE}" destId="{97753EFE-9BA4-4BDD-B316-17322490BEF9}" srcOrd="0" destOrd="0" presId="urn:microsoft.com/office/officeart/2005/8/layout/bProcess4"/>
    <dgm:cxn modelId="{7FCBB882-5935-4618-96A4-F1D7A2B9E7C3}" type="presOf" srcId="{820B6DAB-18D0-4421-8017-B49319FB9196}" destId="{2FCD95BF-4483-4EAD-85D0-E7B823715B02}" srcOrd="0" destOrd="0" presId="urn:microsoft.com/office/officeart/2005/8/layout/bProcess4"/>
    <dgm:cxn modelId="{569773A5-E140-46EF-8F18-E62A45791731}" type="presOf" srcId="{A169F937-9FC6-4B46-B102-C359A156D9B6}" destId="{0AFD3F18-4BEE-4716-B357-08B3FB08CACC}" srcOrd="0" destOrd="0" presId="urn:microsoft.com/office/officeart/2005/8/layout/bProcess4"/>
    <dgm:cxn modelId="{5598C9D6-4259-400A-A2B6-59ECBAF2AD83}" type="presOf" srcId="{5A0875F9-BD15-4DD8-8F2E-436A9A6072A2}" destId="{AEE21E1B-8E31-41B2-9E96-624DA6010E71}" srcOrd="0" destOrd="0" presId="urn:microsoft.com/office/officeart/2005/8/layout/bProcess4"/>
    <dgm:cxn modelId="{B74A79C0-626E-4984-A257-AAB7CC4503AA}" srcId="{820B6DAB-18D0-4421-8017-B49319FB9196}" destId="{D8D47FAF-1434-45A9-AAD3-E3DFF3D8397C}" srcOrd="3" destOrd="0" parTransId="{3DDA10FF-0D13-450E-93D6-09F8CFF59852}" sibTransId="{815D0E09-25FD-4395-8C03-C0F642FC6ABE}"/>
    <dgm:cxn modelId="{E5F72D86-AF57-4B80-9A03-910F35DFAB92}" srcId="{820B6DAB-18D0-4421-8017-B49319FB9196}" destId="{F9490579-1F86-4C94-BCB1-D3FCFDF5D716}" srcOrd="4" destOrd="0" parTransId="{B2487C96-E242-48AC-8FDA-66DE310C767E}" sibTransId="{44E5BCE1-722A-4784-9852-71C5E774B77F}"/>
    <dgm:cxn modelId="{0E3990B9-E552-4D47-92A9-27D44CFE4521}" type="presOf" srcId="{06D684B4-6940-4BEA-81F0-BE73F56BD9FA}" destId="{9A3A32B6-65C4-4FFF-8003-431F251A5251}" srcOrd="0" destOrd="0" presId="urn:microsoft.com/office/officeart/2005/8/layout/bProcess4"/>
    <dgm:cxn modelId="{C07E69CF-20B0-4857-A1BE-0D67714FAFF7}" type="presOf" srcId="{A348F99A-CD54-45DC-BF36-76D4EC094252}" destId="{0FBB33D0-8506-4D64-8565-ECD37C8133A7}" srcOrd="0" destOrd="0" presId="urn:microsoft.com/office/officeart/2005/8/layout/bProcess4"/>
    <dgm:cxn modelId="{BA280314-80A7-46FE-8F3E-C3B35C662299}" type="presOf" srcId="{394DC14F-0378-464D-8485-DC699D94E8BB}" destId="{B7076B4E-1F2B-48CF-A631-7B7AD60A020F}" srcOrd="0" destOrd="0" presId="urn:microsoft.com/office/officeart/2005/8/layout/bProcess4"/>
    <dgm:cxn modelId="{B962F2CF-8851-47AF-80EE-DF240A38F73A}" srcId="{820B6DAB-18D0-4421-8017-B49319FB9196}" destId="{5F1E71E2-3A17-43A3-B099-7B862D047627}" srcOrd="8" destOrd="0" parTransId="{E23379D1-6B16-4079-97D5-4B7E995AE2F5}" sibTransId="{2A24DAD0-09EB-4979-8D74-83C29EACFF01}"/>
    <dgm:cxn modelId="{4633F6F8-87F8-4D6B-9C63-403C3536EDB9}" type="presOf" srcId="{BD71542E-B31F-4E2A-AC61-E17983FA0AC8}" destId="{DF693B78-C759-4780-83C1-7C2389C0E335}" srcOrd="0" destOrd="0" presId="urn:microsoft.com/office/officeart/2005/8/layout/bProcess4"/>
    <dgm:cxn modelId="{A2FC2D73-10F6-461E-8054-B721252EEF84}" srcId="{820B6DAB-18D0-4421-8017-B49319FB9196}" destId="{394DC14F-0378-464D-8485-DC699D94E8BB}" srcOrd="1" destOrd="0" parTransId="{26E474B4-E460-44D4-AB15-CAC1D40034AC}" sibTransId="{1D34C6E4-B12E-4589-9584-B08857A472D6}"/>
    <dgm:cxn modelId="{6F08E247-FCF2-4FFD-ACDC-882CD1415EF1}" srcId="{820B6DAB-18D0-4421-8017-B49319FB9196}" destId="{A348F99A-CD54-45DC-BF36-76D4EC094252}" srcOrd="2" destOrd="0" parTransId="{67B6B395-C1F4-4458-AC4B-93DAB25AA670}" sibTransId="{1D11926A-BF50-4FD7-98B6-E5FD150C85CA}"/>
    <dgm:cxn modelId="{27D7A1B2-51A4-4623-A69E-57B717D3C4CB}" srcId="{820B6DAB-18D0-4421-8017-B49319FB9196}" destId="{5A0875F9-BD15-4DD8-8F2E-436A9A6072A2}" srcOrd="6" destOrd="0" parTransId="{F9F75749-FEEE-4DBC-A37F-5CB07B2ED047}" sibTransId="{D84C2BC7-98F5-46E6-BC83-D84E40942D28}"/>
    <dgm:cxn modelId="{CFB98189-B0C4-495D-986C-7B85A341F1C4}" type="presOf" srcId="{D8D47FAF-1434-45A9-AAD3-E3DFF3D8397C}" destId="{72F9B4F5-F8C3-492E-83C8-8ABD3C83E5BD}" srcOrd="0" destOrd="0" presId="urn:microsoft.com/office/officeart/2005/8/layout/bProcess4"/>
    <dgm:cxn modelId="{234DB421-E572-4C3A-8838-965882637859}" type="presParOf" srcId="{2FCD95BF-4483-4EAD-85D0-E7B823715B02}" destId="{595003DC-FFEC-4392-A9A0-0F2345667621}" srcOrd="0" destOrd="0" presId="urn:microsoft.com/office/officeart/2005/8/layout/bProcess4"/>
    <dgm:cxn modelId="{926E91B0-E401-41CE-9D04-247E53AEC577}" type="presParOf" srcId="{595003DC-FFEC-4392-A9A0-0F2345667621}" destId="{912D35D0-3DA6-4744-8712-9CBAA1967ADF}" srcOrd="0" destOrd="0" presId="urn:microsoft.com/office/officeart/2005/8/layout/bProcess4"/>
    <dgm:cxn modelId="{4656A7A7-BE4B-4541-98D5-29072AD6BFAA}" type="presParOf" srcId="{595003DC-FFEC-4392-A9A0-0F2345667621}" destId="{D8A74E1D-432E-4D0E-A665-87FAACFC6E6B}" srcOrd="1" destOrd="0" presId="urn:microsoft.com/office/officeart/2005/8/layout/bProcess4"/>
    <dgm:cxn modelId="{5594BC5B-DF89-40FA-BAD1-3D1DD5D1953F}" type="presParOf" srcId="{2FCD95BF-4483-4EAD-85D0-E7B823715B02}" destId="{DF693B78-C759-4780-83C1-7C2389C0E335}" srcOrd="1" destOrd="0" presId="urn:microsoft.com/office/officeart/2005/8/layout/bProcess4"/>
    <dgm:cxn modelId="{2BD98D60-2B59-47E5-B695-F78590149410}" type="presParOf" srcId="{2FCD95BF-4483-4EAD-85D0-E7B823715B02}" destId="{D6B25A9F-D04E-4FB4-8BD1-E40129465757}" srcOrd="2" destOrd="0" presId="urn:microsoft.com/office/officeart/2005/8/layout/bProcess4"/>
    <dgm:cxn modelId="{35DE083A-3849-43F7-9968-B1A212B5317E}" type="presParOf" srcId="{D6B25A9F-D04E-4FB4-8BD1-E40129465757}" destId="{A957E376-C72D-4737-9208-ED1B7602EE96}" srcOrd="0" destOrd="0" presId="urn:microsoft.com/office/officeart/2005/8/layout/bProcess4"/>
    <dgm:cxn modelId="{3148065A-F7B0-4836-8E87-3CBB3115C813}" type="presParOf" srcId="{D6B25A9F-D04E-4FB4-8BD1-E40129465757}" destId="{B7076B4E-1F2B-48CF-A631-7B7AD60A020F}" srcOrd="1" destOrd="0" presId="urn:microsoft.com/office/officeart/2005/8/layout/bProcess4"/>
    <dgm:cxn modelId="{E78ADB4B-C7AF-43FE-B206-AE7AA78A2CFD}" type="presParOf" srcId="{2FCD95BF-4483-4EAD-85D0-E7B823715B02}" destId="{ACEB466C-30B8-4EF3-828A-756D6FEB0253}" srcOrd="3" destOrd="0" presId="urn:microsoft.com/office/officeart/2005/8/layout/bProcess4"/>
    <dgm:cxn modelId="{8A827A8B-EB76-4CCB-8FD5-42C530569222}" type="presParOf" srcId="{2FCD95BF-4483-4EAD-85D0-E7B823715B02}" destId="{718F7A12-12F2-4270-875E-85FC601D184D}" srcOrd="4" destOrd="0" presId="urn:microsoft.com/office/officeart/2005/8/layout/bProcess4"/>
    <dgm:cxn modelId="{9E58C1CB-F57D-4D0B-A5A0-B414AFA086C8}" type="presParOf" srcId="{718F7A12-12F2-4270-875E-85FC601D184D}" destId="{797C7CCD-BCAA-438F-AA19-C51FC19DD047}" srcOrd="0" destOrd="0" presId="urn:microsoft.com/office/officeart/2005/8/layout/bProcess4"/>
    <dgm:cxn modelId="{4602AF8A-BF76-4CEA-A9B8-F3C7A954D567}" type="presParOf" srcId="{718F7A12-12F2-4270-875E-85FC601D184D}" destId="{0FBB33D0-8506-4D64-8565-ECD37C8133A7}" srcOrd="1" destOrd="0" presId="urn:microsoft.com/office/officeart/2005/8/layout/bProcess4"/>
    <dgm:cxn modelId="{346DC7DF-029B-43ED-9FF4-6F8700D8A5E9}" type="presParOf" srcId="{2FCD95BF-4483-4EAD-85D0-E7B823715B02}" destId="{8ECA1449-7B52-4E3F-9B42-2138E69289EA}" srcOrd="5" destOrd="0" presId="urn:microsoft.com/office/officeart/2005/8/layout/bProcess4"/>
    <dgm:cxn modelId="{823A99EA-95C3-4D86-94C4-A301808802F1}" type="presParOf" srcId="{2FCD95BF-4483-4EAD-85D0-E7B823715B02}" destId="{7DDBBD4C-2884-47C3-9019-C958F81AD410}" srcOrd="6" destOrd="0" presId="urn:microsoft.com/office/officeart/2005/8/layout/bProcess4"/>
    <dgm:cxn modelId="{668435C0-F192-467B-BDE9-258A9BD2348B}" type="presParOf" srcId="{7DDBBD4C-2884-47C3-9019-C958F81AD410}" destId="{864DFA22-4E50-47C1-8F6D-BA16C556EBDE}" srcOrd="0" destOrd="0" presId="urn:microsoft.com/office/officeart/2005/8/layout/bProcess4"/>
    <dgm:cxn modelId="{F2F879C9-E690-4CBE-BCBB-E4BA104705C0}" type="presParOf" srcId="{7DDBBD4C-2884-47C3-9019-C958F81AD410}" destId="{72F9B4F5-F8C3-492E-83C8-8ABD3C83E5BD}" srcOrd="1" destOrd="0" presId="urn:microsoft.com/office/officeart/2005/8/layout/bProcess4"/>
    <dgm:cxn modelId="{7C53A197-3C2E-4D36-965C-5CFD98428F96}" type="presParOf" srcId="{2FCD95BF-4483-4EAD-85D0-E7B823715B02}" destId="{97753EFE-9BA4-4BDD-B316-17322490BEF9}" srcOrd="7" destOrd="0" presId="urn:microsoft.com/office/officeart/2005/8/layout/bProcess4"/>
    <dgm:cxn modelId="{FBAFF3AB-7991-4BAC-8B62-60607B520326}" type="presParOf" srcId="{2FCD95BF-4483-4EAD-85D0-E7B823715B02}" destId="{CFD48410-2789-4822-9470-F2116A34ED55}" srcOrd="8" destOrd="0" presId="urn:microsoft.com/office/officeart/2005/8/layout/bProcess4"/>
    <dgm:cxn modelId="{AFC5273E-33BB-430C-A466-1AA9C73D1676}" type="presParOf" srcId="{CFD48410-2789-4822-9470-F2116A34ED55}" destId="{D7C7C02D-4631-46F9-BA1F-F5D20776C09B}" srcOrd="0" destOrd="0" presId="urn:microsoft.com/office/officeart/2005/8/layout/bProcess4"/>
    <dgm:cxn modelId="{8F5F9983-07CF-447F-A6C2-92551B367CDA}" type="presParOf" srcId="{CFD48410-2789-4822-9470-F2116A34ED55}" destId="{3A24D434-83EB-4A75-BE67-0207B9465BD8}" srcOrd="1" destOrd="0" presId="urn:microsoft.com/office/officeart/2005/8/layout/bProcess4"/>
    <dgm:cxn modelId="{24B9CEC2-1358-4CCB-9AC1-CD70C9D82474}" type="presParOf" srcId="{2FCD95BF-4483-4EAD-85D0-E7B823715B02}" destId="{7163F780-A660-44C9-8072-8835AB90DDB4}" srcOrd="9" destOrd="0" presId="urn:microsoft.com/office/officeart/2005/8/layout/bProcess4"/>
    <dgm:cxn modelId="{207595CC-B2CA-4C67-9415-3CBA3B13DCDB}" type="presParOf" srcId="{2FCD95BF-4483-4EAD-85D0-E7B823715B02}" destId="{53DE5923-E2F1-45E7-8450-AE480C2FC2F4}" srcOrd="10" destOrd="0" presId="urn:microsoft.com/office/officeart/2005/8/layout/bProcess4"/>
    <dgm:cxn modelId="{CC36359F-A840-4826-9A38-D0600EADC880}" type="presParOf" srcId="{53DE5923-E2F1-45E7-8450-AE480C2FC2F4}" destId="{EF5EE6F0-6FE7-4758-9F38-56A088899248}" srcOrd="0" destOrd="0" presId="urn:microsoft.com/office/officeart/2005/8/layout/bProcess4"/>
    <dgm:cxn modelId="{DA15B06A-EA68-47A8-8789-690AF375CDAD}" type="presParOf" srcId="{53DE5923-E2F1-45E7-8450-AE480C2FC2F4}" destId="{9A3A32B6-65C4-4FFF-8003-431F251A5251}" srcOrd="1" destOrd="0" presId="urn:microsoft.com/office/officeart/2005/8/layout/bProcess4"/>
    <dgm:cxn modelId="{D8542B0A-C096-40AB-AE97-16B74C1755E4}" type="presParOf" srcId="{2FCD95BF-4483-4EAD-85D0-E7B823715B02}" destId="{0AFD3F18-4BEE-4716-B357-08B3FB08CACC}" srcOrd="11" destOrd="0" presId="urn:microsoft.com/office/officeart/2005/8/layout/bProcess4"/>
    <dgm:cxn modelId="{E991ED8C-6472-42F6-9B22-CD42E351A622}" type="presParOf" srcId="{2FCD95BF-4483-4EAD-85D0-E7B823715B02}" destId="{B19342A8-1289-4448-88E9-91A6984C4321}" srcOrd="12" destOrd="0" presId="urn:microsoft.com/office/officeart/2005/8/layout/bProcess4"/>
    <dgm:cxn modelId="{F336903E-C503-4CFB-8562-A4DA67C4A772}" type="presParOf" srcId="{B19342A8-1289-4448-88E9-91A6984C4321}" destId="{9C299E4D-B2F5-4091-BFB3-EA6D3ABEB668}" srcOrd="0" destOrd="0" presId="urn:microsoft.com/office/officeart/2005/8/layout/bProcess4"/>
    <dgm:cxn modelId="{4DD0482D-10B1-4029-A944-1CD75A1DE994}" type="presParOf" srcId="{B19342A8-1289-4448-88E9-91A6984C4321}" destId="{AEE21E1B-8E31-41B2-9E96-624DA6010E71}" srcOrd="1" destOrd="0" presId="urn:microsoft.com/office/officeart/2005/8/layout/bProcess4"/>
    <dgm:cxn modelId="{21394B1A-E4D5-4E20-98B3-36603D59CC80}" type="presParOf" srcId="{2FCD95BF-4483-4EAD-85D0-E7B823715B02}" destId="{F9FF9DBA-CA48-45A2-AFCE-E98BA25CC7FA}" srcOrd="13" destOrd="0" presId="urn:microsoft.com/office/officeart/2005/8/layout/bProcess4"/>
    <dgm:cxn modelId="{D238D72B-58E5-4059-BCBA-039EF06B0418}" type="presParOf" srcId="{2FCD95BF-4483-4EAD-85D0-E7B823715B02}" destId="{C87955CD-9762-405B-8680-70F4216F52E5}" srcOrd="14" destOrd="0" presId="urn:microsoft.com/office/officeart/2005/8/layout/bProcess4"/>
    <dgm:cxn modelId="{C795078C-7CCE-415C-8E3C-AD6ECABF26CE}" type="presParOf" srcId="{C87955CD-9762-405B-8680-70F4216F52E5}" destId="{E770141E-F266-41D7-A6E8-07EAF80AC77D}" srcOrd="0" destOrd="0" presId="urn:microsoft.com/office/officeart/2005/8/layout/bProcess4"/>
    <dgm:cxn modelId="{1656AE64-550A-4A0E-9149-AC55F64391D1}" type="presParOf" srcId="{C87955CD-9762-405B-8680-70F4216F52E5}" destId="{574FE9E8-D95A-451E-BE7E-105E3599FABF}" srcOrd="1" destOrd="0" presId="urn:microsoft.com/office/officeart/2005/8/layout/bProcess4"/>
    <dgm:cxn modelId="{D3EDCE28-FDFC-4AA1-B8E8-E5E6E84C6049}" type="presParOf" srcId="{2FCD95BF-4483-4EAD-85D0-E7B823715B02}" destId="{912D2165-E61F-40B5-9AA6-DA4C78F8BE8E}" srcOrd="15" destOrd="0" presId="urn:microsoft.com/office/officeart/2005/8/layout/bProcess4"/>
    <dgm:cxn modelId="{F079F334-0C82-491D-AC9F-91DA91D6BC11}" type="presParOf" srcId="{2FCD95BF-4483-4EAD-85D0-E7B823715B02}" destId="{8803D060-F626-49DA-9DFA-46A9579C4B75}" srcOrd="16" destOrd="0" presId="urn:microsoft.com/office/officeart/2005/8/layout/bProcess4"/>
    <dgm:cxn modelId="{8BB4DED5-52AA-4841-894F-C3B0C442180A}" type="presParOf" srcId="{8803D060-F626-49DA-9DFA-46A9579C4B75}" destId="{991ACEEE-4EB4-4AD3-A9AD-9C34CBF7B412}" srcOrd="0" destOrd="0" presId="urn:microsoft.com/office/officeart/2005/8/layout/bProcess4"/>
    <dgm:cxn modelId="{5A534CDA-08B0-43FB-A9CA-A086B67EE179}" type="presParOf" srcId="{8803D060-F626-49DA-9DFA-46A9579C4B75}" destId="{AA1E7AE4-0B5A-4C0D-98A0-240F72AE8D5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853168-771C-472E-9B9C-B68770E64CB4}"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GB"/>
        </a:p>
      </dgm:t>
    </dgm:pt>
    <dgm:pt modelId="{172E5802-7AF0-40EF-95AA-17BD98AF0445}">
      <dgm:prSet phldrT="[Text]" custT="1"/>
      <dgm:spPr/>
      <dgm:t>
        <a:bodyPr/>
        <a:lstStyle/>
        <a:p>
          <a:r>
            <a:rPr lang="en-GB" sz="2000" dirty="0"/>
            <a:t>WHO ELSE TO INVOLVE / MDT /HOUSING</a:t>
          </a:r>
        </a:p>
      </dgm:t>
    </dgm:pt>
    <dgm:pt modelId="{BA269634-D4CF-4491-96E9-10DA6EF55B43}" type="parTrans" cxnId="{0D3A1F01-8066-49EB-9EA9-89D784CFD0C5}">
      <dgm:prSet/>
      <dgm:spPr/>
      <dgm:t>
        <a:bodyPr/>
        <a:lstStyle/>
        <a:p>
          <a:endParaRPr lang="en-GB"/>
        </a:p>
      </dgm:t>
    </dgm:pt>
    <dgm:pt modelId="{15893E5D-783B-4EC2-A34F-F3A04B00BC4A}" type="sibTrans" cxnId="{0D3A1F01-8066-49EB-9EA9-89D784CFD0C5}">
      <dgm:prSet/>
      <dgm:spPr/>
      <dgm:t>
        <a:bodyPr/>
        <a:lstStyle/>
        <a:p>
          <a:endParaRPr lang="en-GB"/>
        </a:p>
      </dgm:t>
    </dgm:pt>
    <dgm:pt modelId="{1DE5EDD3-4919-4052-BD31-EC309AD41A26}">
      <dgm:prSet phldrT="[Text]" custT="1"/>
      <dgm:spPr/>
      <dgm:t>
        <a:bodyPr/>
        <a:lstStyle/>
        <a:p>
          <a:r>
            <a:rPr lang="en-GB" sz="2000" dirty="0"/>
            <a:t>SEEK LEGAL ADVICE AND MINDFUL OF USING THE PATHWAY</a:t>
          </a:r>
        </a:p>
      </dgm:t>
    </dgm:pt>
    <dgm:pt modelId="{AE40F488-780D-44F5-900C-40C577C4673B}" type="parTrans" cxnId="{612FA3F9-F480-42DD-ABFE-6444BBC7338D}">
      <dgm:prSet/>
      <dgm:spPr/>
      <dgm:t>
        <a:bodyPr/>
        <a:lstStyle/>
        <a:p>
          <a:endParaRPr lang="en-GB"/>
        </a:p>
      </dgm:t>
    </dgm:pt>
    <dgm:pt modelId="{A1C00E05-5854-4489-A677-93F3AE499ED2}" type="sibTrans" cxnId="{612FA3F9-F480-42DD-ABFE-6444BBC7338D}">
      <dgm:prSet/>
      <dgm:spPr/>
      <dgm:t>
        <a:bodyPr/>
        <a:lstStyle/>
        <a:p>
          <a:endParaRPr lang="en-GB"/>
        </a:p>
      </dgm:t>
    </dgm:pt>
    <dgm:pt modelId="{46649D14-8252-459B-9F96-C39F86AB99A3}">
      <dgm:prSet phldrT="[Text]" custT="1"/>
      <dgm:spPr/>
      <dgm:t>
        <a:bodyPr/>
        <a:lstStyle/>
        <a:p>
          <a:r>
            <a:rPr lang="en-GB" sz="2000" dirty="0"/>
            <a:t>DISCUSS IN SUPERVISION</a:t>
          </a:r>
        </a:p>
      </dgm:t>
    </dgm:pt>
    <dgm:pt modelId="{5DFBF364-C29E-4B3B-99E4-7347C70F2DC5}" type="parTrans" cxnId="{06CE802F-B9FD-4F1F-8817-AB3EA42AD4C7}">
      <dgm:prSet/>
      <dgm:spPr/>
      <dgm:t>
        <a:bodyPr/>
        <a:lstStyle/>
        <a:p>
          <a:endParaRPr lang="en-GB"/>
        </a:p>
      </dgm:t>
    </dgm:pt>
    <dgm:pt modelId="{6C949F78-C21A-4D6D-A1D2-C0465DA88029}" type="sibTrans" cxnId="{06CE802F-B9FD-4F1F-8817-AB3EA42AD4C7}">
      <dgm:prSet/>
      <dgm:spPr/>
      <dgm:t>
        <a:bodyPr/>
        <a:lstStyle/>
        <a:p>
          <a:endParaRPr lang="en-GB"/>
        </a:p>
      </dgm:t>
    </dgm:pt>
    <dgm:pt modelId="{BA0D9AFB-071F-40BF-BF51-3CC5CB7BCB83}">
      <dgm:prSet phldrT="[Text]" custT="1"/>
      <dgm:spPr/>
      <dgm:t>
        <a:bodyPr/>
        <a:lstStyle/>
        <a:p>
          <a:r>
            <a:rPr lang="en-GB" sz="2000" dirty="0"/>
            <a:t>UP TO DATE AND ROBUST RECORDING</a:t>
          </a:r>
        </a:p>
      </dgm:t>
    </dgm:pt>
    <dgm:pt modelId="{04BB19F7-8E47-4AC3-9ED5-B3C206970AC8}" type="parTrans" cxnId="{3B476782-A1F5-41F7-BEB4-9BD95FBB52A9}">
      <dgm:prSet/>
      <dgm:spPr/>
      <dgm:t>
        <a:bodyPr/>
        <a:lstStyle/>
        <a:p>
          <a:endParaRPr lang="en-GB"/>
        </a:p>
      </dgm:t>
    </dgm:pt>
    <dgm:pt modelId="{3A009FF8-19A6-4FE6-BEBA-57980B02510D}" type="sibTrans" cxnId="{3B476782-A1F5-41F7-BEB4-9BD95FBB52A9}">
      <dgm:prSet/>
      <dgm:spPr/>
      <dgm:t>
        <a:bodyPr/>
        <a:lstStyle/>
        <a:p>
          <a:endParaRPr lang="en-GB"/>
        </a:p>
      </dgm:t>
    </dgm:pt>
    <dgm:pt modelId="{6DE68972-9A8E-4F49-BBA2-CB3CE10ADCF1}">
      <dgm:prSet phldrT="[Text]" custT="1"/>
      <dgm:spPr/>
      <dgm:t>
        <a:bodyPr/>
        <a:lstStyle/>
        <a:p>
          <a:r>
            <a:rPr lang="en-GB" sz="1800" dirty="0"/>
            <a:t>ALERTING ALL APPROPRIATE OTHERS WHO CAN BE THE EYES AND EARS </a:t>
          </a:r>
        </a:p>
      </dgm:t>
    </dgm:pt>
    <dgm:pt modelId="{9C73B836-C503-4D6D-94DE-1FA31B0BEAF0}" type="parTrans" cxnId="{390F9870-09E8-47E1-A3BE-449E4AF984D0}">
      <dgm:prSet/>
      <dgm:spPr/>
      <dgm:t>
        <a:bodyPr/>
        <a:lstStyle/>
        <a:p>
          <a:endParaRPr lang="en-GB"/>
        </a:p>
      </dgm:t>
    </dgm:pt>
    <dgm:pt modelId="{18F5CC13-8E02-4E08-A72F-D7A08B8DECF8}" type="sibTrans" cxnId="{390F9870-09E8-47E1-A3BE-449E4AF984D0}">
      <dgm:prSet/>
      <dgm:spPr/>
      <dgm:t>
        <a:bodyPr/>
        <a:lstStyle/>
        <a:p>
          <a:endParaRPr lang="en-GB"/>
        </a:p>
      </dgm:t>
    </dgm:pt>
    <dgm:pt modelId="{8D9EF409-94E8-4CB9-A33A-408F739BFA74}">
      <dgm:prSet phldrT="[Text]" custT="1"/>
      <dgm:spPr/>
      <dgm:t>
        <a:bodyPr/>
        <a:lstStyle/>
        <a:p>
          <a:r>
            <a:rPr lang="en-GB" sz="1800" dirty="0"/>
            <a:t>LEAVING THE DOOR OPEN INCASE OF MOMENTS OF MOTIVATION</a:t>
          </a:r>
        </a:p>
      </dgm:t>
    </dgm:pt>
    <dgm:pt modelId="{FA445FBD-922C-4165-BF9F-F1B44F9AE586}" type="parTrans" cxnId="{CF0FB919-71C6-4B1F-9B66-2ABD7F49E34A}">
      <dgm:prSet/>
      <dgm:spPr/>
      <dgm:t>
        <a:bodyPr/>
        <a:lstStyle/>
        <a:p>
          <a:endParaRPr lang="en-GB"/>
        </a:p>
      </dgm:t>
    </dgm:pt>
    <dgm:pt modelId="{BBC353C1-8914-4FF2-BF5B-BF4E7969B3D5}" type="sibTrans" cxnId="{CF0FB919-71C6-4B1F-9B66-2ABD7F49E34A}">
      <dgm:prSet/>
      <dgm:spPr/>
      <dgm:t>
        <a:bodyPr/>
        <a:lstStyle/>
        <a:p>
          <a:endParaRPr lang="en-GB"/>
        </a:p>
      </dgm:t>
    </dgm:pt>
    <dgm:pt modelId="{A7D06A53-4B08-49D7-83BD-253A61D18DB4}">
      <dgm:prSet phldrT="[Text]" custT="1"/>
      <dgm:spPr/>
      <dgm:t>
        <a:bodyPr/>
        <a:lstStyle/>
        <a:p>
          <a:r>
            <a:rPr lang="en-GB" sz="2000" dirty="0"/>
            <a:t>CONSIDER WHEN / HOW /  TO REVIEW</a:t>
          </a:r>
        </a:p>
      </dgm:t>
    </dgm:pt>
    <dgm:pt modelId="{9A4B3EA6-020C-47A2-83F6-95D6AA8D585B}" type="sibTrans" cxnId="{3F3DB2B5-7298-4068-8FC2-DE9E559068F0}">
      <dgm:prSet/>
      <dgm:spPr/>
      <dgm:t>
        <a:bodyPr/>
        <a:lstStyle/>
        <a:p>
          <a:endParaRPr lang="en-GB"/>
        </a:p>
      </dgm:t>
    </dgm:pt>
    <dgm:pt modelId="{AC16014A-A06C-4D58-88F2-95303B7C86A7}" type="parTrans" cxnId="{3F3DB2B5-7298-4068-8FC2-DE9E559068F0}">
      <dgm:prSet/>
      <dgm:spPr/>
      <dgm:t>
        <a:bodyPr/>
        <a:lstStyle/>
        <a:p>
          <a:endParaRPr lang="en-GB"/>
        </a:p>
      </dgm:t>
    </dgm:pt>
    <dgm:pt modelId="{5A5D2394-1A46-4C95-B170-06E0C69B3D3A}">
      <dgm:prSet phldrT="[Text]" custT="1"/>
      <dgm:spPr/>
      <dgm:t>
        <a:bodyPr/>
        <a:lstStyle/>
        <a:p>
          <a:pPr algn="ctr"/>
          <a:r>
            <a:rPr lang="en-GB" sz="2000" dirty="0"/>
            <a:t>IDENTIFY ANY WINDOWS OF </a:t>
          </a:r>
          <a:r>
            <a:rPr lang="en-GB" sz="1800" dirty="0"/>
            <a:t>OPPORTUNITIES</a:t>
          </a:r>
        </a:p>
      </dgm:t>
    </dgm:pt>
    <dgm:pt modelId="{0AAB611A-F7E0-4514-BDF8-B5410EA49DA3}" type="sibTrans" cxnId="{995CC45C-2F20-48DA-B140-251745B40F35}">
      <dgm:prSet/>
      <dgm:spPr/>
      <dgm:t>
        <a:bodyPr/>
        <a:lstStyle/>
        <a:p>
          <a:endParaRPr lang="en-GB"/>
        </a:p>
      </dgm:t>
    </dgm:pt>
    <dgm:pt modelId="{803954BE-54B0-4311-A9C1-9B17291B1764}" type="parTrans" cxnId="{995CC45C-2F20-48DA-B140-251745B40F35}">
      <dgm:prSet/>
      <dgm:spPr/>
      <dgm:t>
        <a:bodyPr/>
        <a:lstStyle/>
        <a:p>
          <a:endParaRPr lang="en-GB"/>
        </a:p>
      </dgm:t>
    </dgm:pt>
    <dgm:pt modelId="{1CF4553B-D65E-4831-9236-F4C5C2DFABAF}">
      <dgm:prSet phldrT="[Text]" custT="1"/>
      <dgm:spPr/>
      <dgm:t>
        <a:bodyPr/>
        <a:lstStyle/>
        <a:p>
          <a:r>
            <a:rPr lang="en-GB" sz="2000" dirty="0"/>
            <a:t>  RECORDED RISK ASSESSMENT </a:t>
          </a:r>
        </a:p>
      </dgm:t>
    </dgm:pt>
    <dgm:pt modelId="{472E0E6D-6F53-479F-9488-BF7797D6A1AB}" type="sibTrans" cxnId="{5E4ECDE6-6F1E-4824-85C3-DCCF7C142EF2}">
      <dgm:prSet/>
      <dgm:spPr/>
      <dgm:t>
        <a:bodyPr/>
        <a:lstStyle/>
        <a:p>
          <a:endParaRPr lang="en-GB"/>
        </a:p>
      </dgm:t>
    </dgm:pt>
    <dgm:pt modelId="{2A8A8247-1C69-4F1E-B774-8238D04C533C}" type="parTrans" cxnId="{5E4ECDE6-6F1E-4824-85C3-DCCF7C142EF2}">
      <dgm:prSet/>
      <dgm:spPr/>
      <dgm:t>
        <a:bodyPr/>
        <a:lstStyle/>
        <a:p>
          <a:endParaRPr lang="en-GB"/>
        </a:p>
      </dgm:t>
    </dgm:pt>
    <dgm:pt modelId="{B7073880-DDA2-472B-B09F-EB77EABCCDFE}" type="pres">
      <dgm:prSet presAssocID="{91853168-771C-472E-9B9C-B68770E64CB4}" presName="Name0" presStyleCnt="0">
        <dgm:presLayoutVars>
          <dgm:dir/>
          <dgm:resizeHandles/>
        </dgm:presLayoutVars>
      </dgm:prSet>
      <dgm:spPr/>
      <dgm:t>
        <a:bodyPr/>
        <a:lstStyle/>
        <a:p>
          <a:endParaRPr lang="en-US"/>
        </a:p>
      </dgm:t>
    </dgm:pt>
    <dgm:pt modelId="{84D1105F-0F1A-4400-8903-A64C2F5F6DDB}" type="pres">
      <dgm:prSet presAssocID="{172E5802-7AF0-40EF-95AA-17BD98AF0445}" presName="compNode" presStyleCnt="0"/>
      <dgm:spPr/>
    </dgm:pt>
    <dgm:pt modelId="{EDF10304-3201-4540-9FB1-FD4D180FA4B2}" type="pres">
      <dgm:prSet presAssocID="{172E5802-7AF0-40EF-95AA-17BD98AF0445}" presName="dummyConnPt" presStyleCnt="0"/>
      <dgm:spPr/>
    </dgm:pt>
    <dgm:pt modelId="{C64B2497-B350-4650-9371-2951F6C4151A}" type="pres">
      <dgm:prSet presAssocID="{172E5802-7AF0-40EF-95AA-17BD98AF0445}" presName="node" presStyleLbl="node1" presStyleIdx="0" presStyleCnt="9">
        <dgm:presLayoutVars>
          <dgm:bulletEnabled val="1"/>
        </dgm:presLayoutVars>
      </dgm:prSet>
      <dgm:spPr/>
      <dgm:t>
        <a:bodyPr/>
        <a:lstStyle/>
        <a:p>
          <a:endParaRPr lang="en-US"/>
        </a:p>
      </dgm:t>
    </dgm:pt>
    <dgm:pt modelId="{A5287926-3634-48D3-8C7B-CE0DBAA5058C}" type="pres">
      <dgm:prSet presAssocID="{15893E5D-783B-4EC2-A34F-F3A04B00BC4A}" presName="sibTrans" presStyleLbl="bgSibTrans2D1" presStyleIdx="0" presStyleCnt="8"/>
      <dgm:spPr/>
      <dgm:t>
        <a:bodyPr/>
        <a:lstStyle/>
        <a:p>
          <a:endParaRPr lang="en-US"/>
        </a:p>
      </dgm:t>
    </dgm:pt>
    <dgm:pt modelId="{D07A8F4C-FEED-4D0F-BBF8-8E71B2B567DC}" type="pres">
      <dgm:prSet presAssocID="{1DE5EDD3-4919-4052-BD31-EC309AD41A26}" presName="compNode" presStyleCnt="0"/>
      <dgm:spPr/>
    </dgm:pt>
    <dgm:pt modelId="{C2075755-ECE2-4FC0-8FAA-F5FD88835D5C}" type="pres">
      <dgm:prSet presAssocID="{1DE5EDD3-4919-4052-BD31-EC309AD41A26}" presName="dummyConnPt" presStyleCnt="0"/>
      <dgm:spPr/>
    </dgm:pt>
    <dgm:pt modelId="{DCA81B6E-552F-4D74-A20C-0F3BF326805A}" type="pres">
      <dgm:prSet presAssocID="{1DE5EDD3-4919-4052-BD31-EC309AD41A26}" presName="node" presStyleLbl="node1" presStyleIdx="1" presStyleCnt="9">
        <dgm:presLayoutVars>
          <dgm:bulletEnabled val="1"/>
        </dgm:presLayoutVars>
      </dgm:prSet>
      <dgm:spPr/>
      <dgm:t>
        <a:bodyPr/>
        <a:lstStyle/>
        <a:p>
          <a:endParaRPr lang="en-US"/>
        </a:p>
      </dgm:t>
    </dgm:pt>
    <dgm:pt modelId="{8A8D25FF-505A-4CE7-8A8D-2E4F6EBCBBFB}" type="pres">
      <dgm:prSet presAssocID="{A1C00E05-5854-4489-A677-93F3AE499ED2}" presName="sibTrans" presStyleLbl="bgSibTrans2D1" presStyleIdx="1" presStyleCnt="8"/>
      <dgm:spPr/>
      <dgm:t>
        <a:bodyPr/>
        <a:lstStyle/>
        <a:p>
          <a:endParaRPr lang="en-US"/>
        </a:p>
      </dgm:t>
    </dgm:pt>
    <dgm:pt modelId="{B11CC19E-6BCB-4D7D-9B74-F3B34738D13D}" type="pres">
      <dgm:prSet presAssocID="{46649D14-8252-459B-9F96-C39F86AB99A3}" presName="compNode" presStyleCnt="0"/>
      <dgm:spPr/>
    </dgm:pt>
    <dgm:pt modelId="{7F23176C-4395-4EDD-B958-03CBA31D3394}" type="pres">
      <dgm:prSet presAssocID="{46649D14-8252-459B-9F96-C39F86AB99A3}" presName="dummyConnPt" presStyleCnt="0"/>
      <dgm:spPr/>
    </dgm:pt>
    <dgm:pt modelId="{3AEC71C9-29DA-4752-B031-38FADC73A166}" type="pres">
      <dgm:prSet presAssocID="{46649D14-8252-459B-9F96-C39F86AB99A3}" presName="node" presStyleLbl="node1" presStyleIdx="2" presStyleCnt="9">
        <dgm:presLayoutVars>
          <dgm:bulletEnabled val="1"/>
        </dgm:presLayoutVars>
      </dgm:prSet>
      <dgm:spPr/>
      <dgm:t>
        <a:bodyPr/>
        <a:lstStyle/>
        <a:p>
          <a:endParaRPr lang="en-US"/>
        </a:p>
      </dgm:t>
    </dgm:pt>
    <dgm:pt modelId="{BD3D5D15-0875-4245-8601-3D9E8D840AA9}" type="pres">
      <dgm:prSet presAssocID="{6C949F78-C21A-4D6D-A1D2-C0465DA88029}" presName="sibTrans" presStyleLbl="bgSibTrans2D1" presStyleIdx="2" presStyleCnt="8"/>
      <dgm:spPr/>
      <dgm:t>
        <a:bodyPr/>
        <a:lstStyle/>
        <a:p>
          <a:endParaRPr lang="en-US"/>
        </a:p>
      </dgm:t>
    </dgm:pt>
    <dgm:pt modelId="{C7E415FF-887B-4240-A12F-58DAFC23EE18}" type="pres">
      <dgm:prSet presAssocID="{BA0D9AFB-071F-40BF-BF51-3CC5CB7BCB83}" presName="compNode" presStyleCnt="0"/>
      <dgm:spPr/>
    </dgm:pt>
    <dgm:pt modelId="{FA12A537-2026-426C-90B4-B675A47DA199}" type="pres">
      <dgm:prSet presAssocID="{BA0D9AFB-071F-40BF-BF51-3CC5CB7BCB83}" presName="dummyConnPt" presStyleCnt="0"/>
      <dgm:spPr/>
    </dgm:pt>
    <dgm:pt modelId="{94F8273A-86FE-42B0-B53C-0DAFBBF693C9}" type="pres">
      <dgm:prSet presAssocID="{BA0D9AFB-071F-40BF-BF51-3CC5CB7BCB83}" presName="node" presStyleLbl="node1" presStyleIdx="3" presStyleCnt="9">
        <dgm:presLayoutVars>
          <dgm:bulletEnabled val="1"/>
        </dgm:presLayoutVars>
      </dgm:prSet>
      <dgm:spPr/>
      <dgm:t>
        <a:bodyPr/>
        <a:lstStyle/>
        <a:p>
          <a:endParaRPr lang="en-US"/>
        </a:p>
      </dgm:t>
    </dgm:pt>
    <dgm:pt modelId="{6E14BAC0-C6CE-436F-91B2-68E57EC7242B}" type="pres">
      <dgm:prSet presAssocID="{3A009FF8-19A6-4FE6-BEBA-57980B02510D}" presName="sibTrans" presStyleLbl="bgSibTrans2D1" presStyleIdx="3" presStyleCnt="8"/>
      <dgm:spPr/>
      <dgm:t>
        <a:bodyPr/>
        <a:lstStyle/>
        <a:p>
          <a:endParaRPr lang="en-US"/>
        </a:p>
      </dgm:t>
    </dgm:pt>
    <dgm:pt modelId="{FC3D3809-E19C-4735-9D3A-367BBAF93630}" type="pres">
      <dgm:prSet presAssocID="{1CF4553B-D65E-4831-9236-F4C5C2DFABAF}" presName="compNode" presStyleCnt="0"/>
      <dgm:spPr/>
    </dgm:pt>
    <dgm:pt modelId="{2C333B44-5870-49CE-A7E3-4F2D939D8A84}" type="pres">
      <dgm:prSet presAssocID="{1CF4553B-D65E-4831-9236-F4C5C2DFABAF}" presName="dummyConnPt" presStyleCnt="0"/>
      <dgm:spPr/>
    </dgm:pt>
    <dgm:pt modelId="{4B3A236B-67BF-4DAF-ABCB-7ACD0B823BBE}" type="pres">
      <dgm:prSet presAssocID="{1CF4553B-D65E-4831-9236-F4C5C2DFABAF}" presName="node" presStyleLbl="node1" presStyleIdx="4" presStyleCnt="9">
        <dgm:presLayoutVars>
          <dgm:bulletEnabled val="1"/>
        </dgm:presLayoutVars>
      </dgm:prSet>
      <dgm:spPr/>
      <dgm:t>
        <a:bodyPr/>
        <a:lstStyle/>
        <a:p>
          <a:endParaRPr lang="en-US"/>
        </a:p>
      </dgm:t>
    </dgm:pt>
    <dgm:pt modelId="{95BFD609-2735-4D42-A94B-10724FAB77CA}" type="pres">
      <dgm:prSet presAssocID="{472E0E6D-6F53-479F-9488-BF7797D6A1AB}" presName="sibTrans" presStyleLbl="bgSibTrans2D1" presStyleIdx="4" presStyleCnt="8"/>
      <dgm:spPr/>
      <dgm:t>
        <a:bodyPr/>
        <a:lstStyle/>
        <a:p>
          <a:endParaRPr lang="en-US"/>
        </a:p>
      </dgm:t>
    </dgm:pt>
    <dgm:pt modelId="{A5447543-575D-4316-B1C1-D79CC23DDAB5}" type="pres">
      <dgm:prSet presAssocID="{5A5D2394-1A46-4C95-B170-06E0C69B3D3A}" presName="compNode" presStyleCnt="0"/>
      <dgm:spPr/>
    </dgm:pt>
    <dgm:pt modelId="{44F01882-3AC3-416E-B055-9ED622E36796}" type="pres">
      <dgm:prSet presAssocID="{5A5D2394-1A46-4C95-B170-06E0C69B3D3A}" presName="dummyConnPt" presStyleCnt="0"/>
      <dgm:spPr/>
    </dgm:pt>
    <dgm:pt modelId="{8959799A-D5B9-4587-871C-7F1F2D61F069}" type="pres">
      <dgm:prSet presAssocID="{5A5D2394-1A46-4C95-B170-06E0C69B3D3A}" presName="node" presStyleLbl="node1" presStyleIdx="5" presStyleCnt="9">
        <dgm:presLayoutVars>
          <dgm:bulletEnabled val="1"/>
        </dgm:presLayoutVars>
      </dgm:prSet>
      <dgm:spPr/>
      <dgm:t>
        <a:bodyPr/>
        <a:lstStyle/>
        <a:p>
          <a:endParaRPr lang="en-US"/>
        </a:p>
      </dgm:t>
    </dgm:pt>
    <dgm:pt modelId="{18D21237-9FA7-4924-993E-10DE1156636F}" type="pres">
      <dgm:prSet presAssocID="{0AAB611A-F7E0-4514-BDF8-B5410EA49DA3}" presName="sibTrans" presStyleLbl="bgSibTrans2D1" presStyleIdx="5" presStyleCnt="8"/>
      <dgm:spPr/>
      <dgm:t>
        <a:bodyPr/>
        <a:lstStyle/>
        <a:p>
          <a:endParaRPr lang="en-US"/>
        </a:p>
      </dgm:t>
    </dgm:pt>
    <dgm:pt modelId="{B0CBA097-4F2D-4A0E-9AA7-D1C8CC97A179}" type="pres">
      <dgm:prSet presAssocID="{A7D06A53-4B08-49D7-83BD-253A61D18DB4}" presName="compNode" presStyleCnt="0"/>
      <dgm:spPr/>
    </dgm:pt>
    <dgm:pt modelId="{11BB8B9F-B809-48AA-80F5-4C14E6C711CA}" type="pres">
      <dgm:prSet presAssocID="{A7D06A53-4B08-49D7-83BD-253A61D18DB4}" presName="dummyConnPt" presStyleCnt="0"/>
      <dgm:spPr/>
    </dgm:pt>
    <dgm:pt modelId="{0FAF26D9-F266-4F9B-9618-77F0FBF1BDD0}" type="pres">
      <dgm:prSet presAssocID="{A7D06A53-4B08-49D7-83BD-253A61D18DB4}" presName="node" presStyleLbl="node1" presStyleIdx="6" presStyleCnt="9">
        <dgm:presLayoutVars>
          <dgm:bulletEnabled val="1"/>
        </dgm:presLayoutVars>
      </dgm:prSet>
      <dgm:spPr/>
      <dgm:t>
        <a:bodyPr/>
        <a:lstStyle/>
        <a:p>
          <a:endParaRPr lang="en-US"/>
        </a:p>
      </dgm:t>
    </dgm:pt>
    <dgm:pt modelId="{2B60A244-80FA-436A-8E8C-DBAD22FB3083}" type="pres">
      <dgm:prSet presAssocID="{9A4B3EA6-020C-47A2-83F6-95D6AA8D585B}" presName="sibTrans" presStyleLbl="bgSibTrans2D1" presStyleIdx="6" presStyleCnt="8"/>
      <dgm:spPr/>
      <dgm:t>
        <a:bodyPr/>
        <a:lstStyle/>
        <a:p>
          <a:endParaRPr lang="en-US"/>
        </a:p>
      </dgm:t>
    </dgm:pt>
    <dgm:pt modelId="{169C04F8-7BDC-4630-BB9B-9C0814544887}" type="pres">
      <dgm:prSet presAssocID="{6DE68972-9A8E-4F49-BBA2-CB3CE10ADCF1}" presName="compNode" presStyleCnt="0"/>
      <dgm:spPr/>
    </dgm:pt>
    <dgm:pt modelId="{0E12B878-EDDB-4E51-AF16-7A5567F814B5}" type="pres">
      <dgm:prSet presAssocID="{6DE68972-9A8E-4F49-BBA2-CB3CE10ADCF1}" presName="dummyConnPt" presStyleCnt="0"/>
      <dgm:spPr/>
    </dgm:pt>
    <dgm:pt modelId="{6D4C9AFA-02AC-4708-BCAA-70710145E8C4}" type="pres">
      <dgm:prSet presAssocID="{6DE68972-9A8E-4F49-BBA2-CB3CE10ADCF1}" presName="node" presStyleLbl="node1" presStyleIdx="7" presStyleCnt="9">
        <dgm:presLayoutVars>
          <dgm:bulletEnabled val="1"/>
        </dgm:presLayoutVars>
      </dgm:prSet>
      <dgm:spPr/>
      <dgm:t>
        <a:bodyPr/>
        <a:lstStyle/>
        <a:p>
          <a:endParaRPr lang="en-US"/>
        </a:p>
      </dgm:t>
    </dgm:pt>
    <dgm:pt modelId="{40CDA9FE-2A20-4B71-9C07-AD7A0692AEBA}" type="pres">
      <dgm:prSet presAssocID="{18F5CC13-8E02-4E08-A72F-D7A08B8DECF8}" presName="sibTrans" presStyleLbl="bgSibTrans2D1" presStyleIdx="7" presStyleCnt="8"/>
      <dgm:spPr/>
      <dgm:t>
        <a:bodyPr/>
        <a:lstStyle/>
        <a:p>
          <a:endParaRPr lang="en-US"/>
        </a:p>
      </dgm:t>
    </dgm:pt>
    <dgm:pt modelId="{6A22040D-A300-43BC-B0F4-B945997D0ACD}" type="pres">
      <dgm:prSet presAssocID="{8D9EF409-94E8-4CB9-A33A-408F739BFA74}" presName="compNode" presStyleCnt="0"/>
      <dgm:spPr/>
    </dgm:pt>
    <dgm:pt modelId="{19AD7472-2AC7-4F95-B801-84995B49B5ED}" type="pres">
      <dgm:prSet presAssocID="{8D9EF409-94E8-4CB9-A33A-408F739BFA74}" presName="dummyConnPt" presStyleCnt="0"/>
      <dgm:spPr/>
    </dgm:pt>
    <dgm:pt modelId="{63053E82-D5E9-4206-A864-31BD546177EB}" type="pres">
      <dgm:prSet presAssocID="{8D9EF409-94E8-4CB9-A33A-408F739BFA74}" presName="node" presStyleLbl="node1" presStyleIdx="8" presStyleCnt="9" custLinFactNeighborX="3924" custLinFactNeighborY="-2728">
        <dgm:presLayoutVars>
          <dgm:bulletEnabled val="1"/>
        </dgm:presLayoutVars>
      </dgm:prSet>
      <dgm:spPr/>
      <dgm:t>
        <a:bodyPr/>
        <a:lstStyle/>
        <a:p>
          <a:endParaRPr lang="en-US"/>
        </a:p>
      </dgm:t>
    </dgm:pt>
  </dgm:ptLst>
  <dgm:cxnLst>
    <dgm:cxn modelId="{E3839D93-5A13-470E-AA60-BEB438EC0DB0}" type="presOf" srcId="{472E0E6D-6F53-479F-9488-BF7797D6A1AB}" destId="{95BFD609-2735-4D42-A94B-10724FAB77CA}" srcOrd="0" destOrd="0" presId="urn:microsoft.com/office/officeart/2005/8/layout/bProcess4"/>
    <dgm:cxn modelId="{8007DF06-F6FA-4DB9-96FE-8E7A55A1C837}" type="presOf" srcId="{A1C00E05-5854-4489-A677-93F3AE499ED2}" destId="{8A8D25FF-505A-4CE7-8A8D-2E4F6EBCBBFB}" srcOrd="0" destOrd="0" presId="urn:microsoft.com/office/officeart/2005/8/layout/bProcess4"/>
    <dgm:cxn modelId="{377E5AB9-CE31-423A-A5EA-238151C878AD}" type="presOf" srcId="{BA0D9AFB-071F-40BF-BF51-3CC5CB7BCB83}" destId="{94F8273A-86FE-42B0-B53C-0DAFBBF693C9}" srcOrd="0" destOrd="0" presId="urn:microsoft.com/office/officeart/2005/8/layout/bProcess4"/>
    <dgm:cxn modelId="{10F97A3A-BE49-448E-ADB3-4A312775DE21}" type="presOf" srcId="{A7D06A53-4B08-49D7-83BD-253A61D18DB4}" destId="{0FAF26D9-F266-4F9B-9618-77F0FBF1BDD0}" srcOrd="0" destOrd="0" presId="urn:microsoft.com/office/officeart/2005/8/layout/bProcess4"/>
    <dgm:cxn modelId="{119849A1-9107-4807-935B-7B7CF4AE73CE}" type="presOf" srcId="{5A5D2394-1A46-4C95-B170-06E0C69B3D3A}" destId="{8959799A-D5B9-4587-871C-7F1F2D61F069}" srcOrd="0" destOrd="0" presId="urn:microsoft.com/office/officeart/2005/8/layout/bProcess4"/>
    <dgm:cxn modelId="{7B3E4150-FABA-41A0-9DAF-635089A8275E}" type="presOf" srcId="{6C949F78-C21A-4D6D-A1D2-C0465DA88029}" destId="{BD3D5D15-0875-4245-8601-3D9E8D840AA9}" srcOrd="0" destOrd="0" presId="urn:microsoft.com/office/officeart/2005/8/layout/bProcess4"/>
    <dgm:cxn modelId="{36410088-B936-4DCA-ADF5-B035ECCCF5FA}" type="presOf" srcId="{18F5CC13-8E02-4E08-A72F-D7A08B8DECF8}" destId="{40CDA9FE-2A20-4B71-9C07-AD7A0692AEBA}" srcOrd="0" destOrd="0" presId="urn:microsoft.com/office/officeart/2005/8/layout/bProcess4"/>
    <dgm:cxn modelId="{8B15E451-2087-4BB2-98F8-B3190322EEA7}" type="presOf" srcId="{15893E5D-783B-4EC2-A34F-F3A04B00BC4A}" destId="{A5287926-3634-48D3-8C7B-CE0DBAA5058C}" srcOrd="0" destOrd="0" presId="urn:microsoft.com/office/officeart/2005/8/layout/bProcess4"/>
    <dgm:cxn modelId="{0E450F3D-BCB4-4D9C-9E0C-9683E7CA60B6}" type="presOf" srcId="{6DE68972-9A8E-4F49-BBA2-CB3CE10ADCF1}" destId="{6D4C9AFA-02AC-4708-BCAA-70710145E8C4}" srcOrd="0" destOrd="0" presId="urn:microsoft.com/office/officeart/2005/8/layout/bProcess4"/>
    <dgm:cxn modelId="{0D3A1F01-8066-49EB-9EA9-89D784CFD0C5}" srcId="{91853168-771C-472E-9B9C-B68770E64CB4}" destId="{172E5802-7AF0-40EF-95AA-17BD98AF0445}" srcOrd="0" destOrd="0" parTransId="{BA269634-D4CF-4491-96E9-10DA6EF55B43}" sibTransId="{15893E5D-783B-4EC2-A34F-F3A04B00BC4A}"/>
    <dgm:cxn modelId="{01964033-AE9F-4208-BC4A-875B9F44C826}" type="presOf" srcId="{91853168-771C-472E-9B9C-B68770E64CB4}" destId="{B7073880-DDA2-472B-B09F-EB77EABCCDFE}" srcOrd="0" destOrd="0" presId="urn:microsoft.com/office/officeart/2005/8/layout/bProcess4"/>
    <dgm:cxn modelId="{DEF27D89-560E-4A8F-A5A4-0E7F2FF3515E}" type="presOf" srcId="{8D9EF409-94E8-4CB9-A33A-408F739BFA74}" destId="{63053E82-D5E9-4206-A864-31BD546177EB}" srcOrd="0" destOrd="0" presId="urn:microsoft.com/office/officeart/2005/8/layout/bProcess4"/>
    <dgm:cxn modelId="{35CABFD9-5A44-4F9F-8306-FF5E55FE4322}" type="presOf" srcId="{46649D14-8252-459B-9F96-C39F86AB99A3}" destId="{3AEC71C9-29DA-4752-B031-38FADC73A166}" srcOrd="0" destOrd="0" presId="urn:microsoft.com/office/officeart/2005/8/layout/bProcess4"/>
    <dgm:cxn modelId="{3B476782-A1F5-41F7-BEB4-9BD95FBB52A9}" srcId="{91853168-771C-472E-9B9C-B68770E64CB4}" destId="{BA0D9AFB-071F-40BF-BF51-3CC5CB7BCB83}" srcOrd="3" destOrd="0" parTransId="{04BB19F7-8E47-4AC3-9ED5-B3C206970AC8}" sibTransId="{3A009FF8-19A6-4FE6-BEBA-57980B02510D}"/>
    <dgm:cxn modelId="{390F9870-09E8-47E1-A3BE-449E4AF984D0}" srcId="{91853168-771C-472E-9B9C-B68770E64CB4}" destId="{6DE68972-9A8E-4F49-BBA2-CB3CE10ADCF1}" srcOrd="7" destOrd="0" parTransId="{9C73B836-C503-4D6D-94DE-1FA31B0BEAF0}" sibTransId="{18F5CC13-8E02-4E08-A72F-D7A08B8DECF8}"/>
    <dgm:cxn modelId="{995CC45C-2F20-48DA-B140-251745B40F35}" srcId="{91853168-771C-472E-9B9C-B68770E64CB4}" destId="{5A5D2394-1A46-4C95-B170-06E0C69B3D3A}" srcOrd="5" destOrd="0" parTransId="{803954BE-54B0-4311-A9C1-9B17291B1764}" sibTransId="{0AAB611A-F7E0-4514-BDF8-B5410EA49DA3}"/>
    <dgm:cxn modelId="{3E6966B2-ED82-4E9B-B0AE-E83D106BD666}" type="presOf" srcId="{1DE5EDD3-4919-4052-BD31-EC309AD41A26}" destId="{DCA81B6E-552F-4D74-A20C-0F3BF326805A}" srcOrd="0" destOrd="0" presId="urn:microsoft.com/office/officeart/2005/8/layout/bProcess4"/>
    <dgm:cxn modelId="{06CE802F-B9FD-4F1F-8817-AB3EA42AD4C7}" srcId="{91853168-771C-472E-9B9C-B68770E64CB4}" destId="{46649D14-8252-459B-9F96-C39F86AB99A3}" srcOrd="2" destOrd="0" parTransId="{5DFBF364-C29E-4B3B-99E4-7347C70F2DC5}" sibTransId="{6C949F78-C21A-4D6D-A1D2-C0465DA88029}"/>
    <dgm:cxn modelId="{CF0FB919-71C6-4B1F-9B66-2ABD7F49E34A}" srcId="{91853168-771C-472E-9B9C-B68770E64CB4}" destId="{8D9EF409-94E8-4CB9-A33A-408F739BFA74}" srcOrd="8" destOrd="0" parTransId="{FA445FBD-922C-4165-BF9F-F1B44F9AE586}" sibTransId="{BBC353C1-8914-4FF2-BF5B-BF4E7969B3D5}"/>
    <dgm:cxn modelId="{3F3DB2B5-7298-4068-8FC2-DE9E559068F0}" srcId="{91853168-771C-472E-9B9C-B68770E64CB4}" destId="{A7D06A53-4B08-49D7-83BD-253A61D18DB4}" srcOrd="6" destOrd="0" parTransId="{AC16014A-A06C-4D58-88F2-95303B7C86A7}" sibTransId="{9A4B3EA6-020C-47A2-83F6-95D6AA8D585B}"/>
    <dgm:cxn modelId="{53A3F9D6-B3D2-40B4-828A-618E74131E83}" type="presOf" srcId="{3A009FF8-19A6-4FE6-BEBA-57980B02510D}" destId="{6E14BAC0-C6CE-436F-91B2-68E57EC7242B}" srcOrd="0" destOrd="0" presId="urn:microsoft.com/office/officeart/2005/8/layout/bProcess4"/>
    <dgm:cxn modelId="{3DED3C5E-9C7C-41A4-892F-77F246EDBA24}" type="presOf" srcId="{1CF4553B-D65E-4831-9236-F4C5C2DFABAF}" destId="{4B3A236B-67BF-4DAF-ABCB-7ACD0B823BBE}" srcOrd="0" destOrd="0" presId="urn:microsoft.com/office/officeart/2005/8/layout/bProcess4"/>
    <dgm:cxn modelId="{8D01F743-CF81-4533-BFDD-D52447800ABF}" type="presOf" srcId="{172E5802-7AF0-40EF-95AA-17BD98AF0445}" destId="{C64B2497-B350-4650-9371-2951F6C4151A}" srcOrd="0" destOrd="0" presId="urn:microsoft.com/office/officeart/2005/8/layout/bProcess4"/>
    <dgm:cxn modelId="{F71DF334-7528-472E-9EAA-9AF534C52B01}" type="presOf" srcId="{0AAB611A-F7E0-4514-BDF8-B5410EA49DA3}" destId="{18D21237-9FA7-4924-993E-10DE1156636F}" srcOrd="0" destOrd="0" presId="urn:microsoft.com/office/officeart/2005/8/layout/bProcess4"/>
    <dgm:cxn modelId="{0E837758-2392-48CD-85CE-8AA4B279DA24}" type="presOf" srcId="{9A4B3EA6-020C-47A2-83F6-95D6AA8D585B}" destId="{2B60A244-80FA-436A-8E8C-DBAD22FB3083}" srcOrd="0" destOrd="0" presId="urn:microsoft.com/office/officeart/2005/8/layout/bProcess4"/>
    <dgm:cxn modelId="{612FA3F9-F480-42DD-ABFE-6444BBC7338D}" srcId="{91853168-771C-472E-9B9C-B68770E64CB4}" destId="{1DE5EDD3-4919-4052-BD31-EC309AD41A26}" srcOrd="1" destOrd="0" parTransId="{AE40F488-780D-44F5-900C-40C577C4673B}" sibTransId="{A1C00E05-5854-4489-A677-93F3AE499ED2}"/>
    <dgm:cxn modelId="{5E4ECDE6-6F1E-4824-85C3-DCCF7C142EF2}" srcId="{91853168-771C-472E-9B9C-B68770E64CB4}" destId="{1CF4553B-D65E-4831-9236-F4C5C2DFABAF}" srcOrd="4" destOrd="0" parTransId="{2A8A8247-1C69-4F1E-B774-8238D04C533C}" sibTransId="{472E0E6D-6F53-479F-9488-BF7797D6A1AB}"/>
    <dgm:cxn modelId="{81E3DB2B-8447-4972-B2E5-8A4AD516B72E}" type="presParOf" srcId="{B7073880-DDA2-472B-B09F-EB77EABCCDFE}" destId="{84D1105F-0F1A-4400-8903-A64C2F5F6DDB}" srcOrd="0" destOrd="0" presId="urn:microsoft.com/office/officeart/2005/8/layout/bProcess4"/>
    <dgm:cxn modelId="{5C744C99-5950-4C7E-9E80-0FFAD3E7F0E8}" type="presParOf" srcId="{84D1105F-0F1A-4400-8903-A64C2F5F6DDB}" destId="{EDF10304-3201-4540-9FB1-FD4D180FA4B2}" srcOrd="0" destOrd="0" presId="urn:microsoft.com/office/officeart/2005/8/layout/bProcess4"/>
    <dgm:cxn modelId="{7CE0E4E5-6307-4088-84F1-E3AE503364A3}" type="presParOf" srcId="{84D1105F-0F1A-4400-8903-A64C2F5F6DDB}" destId="{C64B2497-B350-4650-9371-2951F6C4151A}" srcOrd="1" destOrd="0" presId="urn:microsoft.com/office/officeart/2005/8/layout/bProcess4"/>
    <dgm:cxn modelId="{8C5124C2-2DEA-4A06-BF82-4A5A4AA30D43}" type="presParOf" srcId="{B7073880-DDA2-472B-B09F-EB77EABCCDFE}" destId="{A5287926-3634-48D3-8C7B-CE0DBAA5058C}" srcOrd="1" destOrd="0" presId="urn:microsoft.com/office/officeart/2005/8/layout/bProcess4"/>
    <dgm:cxn modelId="{11CA4498-1C82-486C-8C51-C2C96DF61A1F}" type="presParOf" srcId="{B7073880-DDA2-472B-B09F-EB77EABCCDFE}" destId="{D07A8F4C-FEED-4D0F-BBF8-8E71B2B567DC}" srcOrd="2" destOrd="0" presId="urn:microsoft.com/office/officeart/2005/8/layout/bProcess4"/>
    <dgm:cxn modelId="{0B87DD87-2CC3-490F-9BFD-0065C5749F65}" type="presParOf" srcId="{D07A8F4C-FEED-4D0F-BBF8-8E71B2B567DC}" destId="{C2075755-ECE2-4FC0-8FAA-F5FD88835D5C}" srcOrd="0" destOrd="0" presId="urn:microsoft.com/office/officeart/2005/8/layout/bProcess4"/>
    <dgm:cxn modelId="{346461DA-DDF4-4C33-BA15-AC975D0EBC75}" type="presParOf" srcId="{D07A8F4C-FEED-4D0F-BBF8-8E71B2B567DC}" destId="{DCA81B6E-552F-4D74-A20C-0F3BF326805A}" srcOrd="1" destOrd="0" presId="urn:microsoft.com/office/officeart/2005/8/layout/bProcess4"/>
    <dgm:cxn modelId="{333E6FC2-DE6F-48FD-8D41-2AC9F6875F1E}" type="presParOf" srcId="{B7073880-DDA2-472B-B09F-EB77EABCCDFE}" destId="{8A8D25FF-505A-4CE7-8A8D-2E4F6EBCBBFB}" srcOrd="3" destOrd="0" presId="urn:microsoft.com/office/officeart/2005/8/layout/bProcess4"/>
    <dgm:cxn modelId="{08D192A2-D700-498B-9B98-4FA23D048613}" type="presParOf" srcId="{B7073880-DDA2-472B-B09F-EB77EABCCDFE}" destId="{B11CC19E-6BCB-4D7D-9B74-F3B34738D13D}" srcOrd="4" destOrd="0" presId="urn:microsoft.com/office/officeart/2005/8/layout/bProcess4"/>
    <dgm:cxn modelId="{F62E1745-0EA3-43F0-868C-C8E367E7E28F}" type="presParOf" srcId="{B11CC19E-6BCB-4D7D-9B74-F3B34738D13D}" destId="{7F23176C-4395-4EDD-B958-03CBA31D3394}" srcOrd="0" destOrd="0" presId="urn:microsoft.com/office/officeart/2005/8/layout/bProcess4"/>
    <dgm:cxn modelId="{BABFC0D5-0391-4AE8-BCE2-DF9B8ECEC768}" type="presParOf" srcId="{B11CC19E-6BCB-4D7D-9B74-F3B34738D13D}" destId="{3AEC71C9-29DA-4752-B031-38FADC73A166}" srcOrd="1" destOrd="0" presId="urn:microsoft.com/office/officeart/2005/8/layout/bProcess4"/>
    <dgm:cxn modelId="{6703F6E4-AE2C-4FD6-A3A6-14DB6AF1904A}" type="presParOf" srcId="{B7073880-DDA2-472B-B09F-EB77EABCCDFE}" destId="{BD3D5D15-0875-4245-8601-3D9E8D840AA9}" srcOrd="5" destOrd="0" presId="urn:microsoft.com/office/officeart/2005/8/layout/bProcess4"/>
    <dgm:cxn modelId="{653E4468-D18E-4B8E-A4C7-17E5B082FF9C}" type="presParOf" srcId="{B7073880-DDA2-472B-B09F-EB77EABCCDFE}" destId="{C7E415FF-887B-4240-A12F-58DAFC23EE18}" srcOrd="6" destOrd="0" presId="urn:microsoft.com/office/officeart/2005/8/layout/bProcess4"/>
    <dgm:cxn modelId="{2D131CB4-8AFB-4478-8995-B32C267092B9}" type="presParOf" srcId="{C7E415FF-887B-4240-A12F-58DAFC23EE18}" destId="{FA12A537-2026-426C-90B4-B675A47DA199}" srcOrd="0" destOrd="0" presId="urn:microsoft.com/office/officeart/2005/8/layout/bProcess4"/>
    <dgm:cxn modelId="{B809184C-66A7-44A7-8DD5-52855CBE0A32}" type="presParOf" srcId="{C7E415FF-887B-4240-A12F-58DAFC23EE18}" destId="{94F8273A-86FE-42B0-B53C-0DAFBBF693C9}" srcOrd="1" destOrd="0" presId="urn:microsoft.com/office/officeart/2005/8/layout/bProcess4"/>
    <dgm:cxn modelId="{DAC0DBD9-07B7-4920-B509-9F6DA018A7C1}" type="presParOf" srcId="{B7073880-DDA2-472B-B09F-EB77EABCCDFE}" destId="{6E14BAC0-C6CE-436F-91B2-68E57EC7242B}" srcOrd="7" destOrd="0" presId="urn:microsoft.com/office/officeart/2005/8/layout/bProcess4"/>
    <dgm:cxn modelId="{E7B53011-2321-4CD8-8817-3FB4CE36027B}" type="presParOf" srcId="{B7073880-DDA2-472B-B09F-EB77EABCCDFE}" destId="{FC3D3809-E19C-4735-9D3A-367BBAF93630}" srcOrd="8" destOrd="0" presId="urn:microsoft.com/office/officeart/2005/8/layout/bProcess4"/>
    <dgm:cxn modelId="{239028D4-E610-4115-9CB2-F94DC32512E0}" type="presParOf" srcId="{FC3D3809-E19C-4735-9D3A-367BBAF93630}" destId="{2C333B44-5870-49CE-A7E3-4F2D939D8A84}" srcOrd="0" destOrd="0" presId="urn:microsoft.com/office/officeart/2005/8/layout/bProcess4"/>
    <dgm:cxn modelId="{D46127F5-E3AF-4A74-AC05-A8422B46D6C1}" type="presParOf" srcId="{FC3D3809-E19C-4735-9D3A-367BBAF93630}" destId="{4B3A236B-67BF-4DAF-ABCB-7ACD0B823BBE}" srcOrd="1" destOrd="0" presId="urn:microsoft.com/office/officeart/2005/8/layout/bProcess4"/>
    <dgm:cxn modelId="{C443A49A-4A5E-4497-945E-E5B1E4243EF8}" type="presParOf" srcId="{B7073880-DDA2-472B-B09F-EB77EABCCDFE}" destId="{95BFD609-2735-4D42-A94B-10724FAB77CA}" srcOrd="9" destOrd="0" presId="urn:microsoft.com/office/officeart/2005/8/layout/bProcess4"/>
    <dgm:cxn modelId="{6CC7B68D-2B44-40FA-8D80-234E99F3B464}" type="presParOf" srcId="{B7073880-DDA2-472B-B09F-EB77EABCCDFE}" destId="{A5447543-575D-4316-B1C1-D79CC23DDAB5}" srcOrd="10" destOrd="0" presId="urn:microsoft.com/office/officeart/2005/8/layout/bProcess4"/>
    <dgm:cxn modelId="{924089E7-8CBA-4CEC-B11F-E46BB380B3F6}" type="presParOf" srcId="{A5447543-575D-4316-B1C1-D79CC23DDAB5}" destId="{44F01882-3AC3-416E-B055-9ED622E36796}" srcOrd="0" destOrd="0" presId="urn:microsoft.com/office/officeart/2005/8/layout/bProcess4"/>
    <dgm:cxn modelId="{5AF8A51A-C854-44B0-9D9B-C9C5FA8733DB}" type="presParOf" srcId="{A5447543-575D-4316-B1C1-D79CC23DDAB5}" destId="{8959799A-D5B9-4587-871C-7F1F2D61F069}" srcOrd="1" destOrd="0" presId="urn:microsoft.com/office/officeart/2005/8/layout/bProcess4"/>
    <dgm:cxn modelId="{3A44DDBB-FA75-41E5-B54C-A2CAA248BEEA}" type="presParOf" srcId="{B7073880-DDA2-472B-B09F-EB77EABCCDFE}" destId="{18D21237-9FA7-4924-993E-10DE1156636F}" srcOrd="11" destOrd="0" presId="urn:microsoft.com/office/officeart/2005/8/layout/bProcess4"/>
    <dgm:cxn modelId="{28654D2A-5171-489B-BB25-7C4A3375910B}" type="presParOf" srcId="{B7073880-DDA2-472B-B09F-EB77EABCCDFE}" destId="{B0CBA097-4F2D-4A0E-9AA7-D1C8CC97A179}" srcOrd="12" destOrd="0" presId="urn:microsoft.com/office/officeart/2005/8/layout/bProcess4"/>
    <dgm:cxn modelId="{826041A2-DABC-4677-9C04-1250E83D2137}" type="presParOf" srcId="{B0CBA097-4F2D-4A0E-9AA7-D1C8CC97A179}" destId="{11BB8B9F-B809-48AA-80F5-4C14E6C711CA}" srcOrd="0" destOrd="0" presId="urn:microsoft.com/office/officeart/2005/8/layout/bProcess4"/>
    <dgm:cxn modelId="{6A7CA786-2054-4E71-AAED-E19312EDACAD}" type="presParOf" srcId="{B0CBA097-4F2D-4A0E-9AA7-D1C8CC97A179}" destId="{0FAF26D9-F266-4F9B-9618-77F0FBF1BDD0}" srcOrd="1" destOrd="0" presId="urn:microsoft.com/office/officeart/2005/8/layout/bProcess4"/>
    <dgm:cxn modelId="{09EBAF89-068F-4FA4-B4C8-22DA4BAB93A9}" type="presParOf" srcId="{B7073880-DDA2-472B-B09F-EB77EABCCDFE}" destId="{2B60A244-80FA-436A-8E8C-DBAD22FB3083}" srcOrd="13" destOrd="0" presId="urn:microsoft.com/office/officeart/2005/8/layout/bProcess4"/>
    <dgm:cxn modelId="{2167A1C9-3196-4B93-BAD2-3531BE891389}" type="presParOf" srcId="{B7073880-DDA2-472B-B09F-EB77EABCCDFE}" destId="{169C04F8-7BDC-4630-BB9B-9C0814544887}" srcOrd="14" destOrd="0" presId="urn:microsoft.com/office/officeart/2005/8/layout/bProcess4"/>
    <dgm:cxn modelId="{38316738-771E-4A4A-BB73-B7C4B45796B2}" type="presParOf" srcId="{169C04F8-7BDC-4630-BB9B-9C0814544887}" destId="{0E12B878-EDDB-4E51-AF16-7A5567F814B5}" srcOrd="0" destOrd="0" presId="urn:microsoft.com/office/officeart/2005/8/layout/bProcess4"/>
    <dgm:cxn modelId="{4A65AD89-2DFA-4E48-9B6A-64616D5CDA3B}" type="presParOf" srcId="{169C04F8-7BDC-4630-BB9B-9C0814544887}" destId="{6D4C9AFA-02AC-4708-BCAA-70710145E8C4}" srcOrd="1" destOrd="0" presId="urn:microsoft.com/office/officeart/2005/8/layout/bProcess4"/>
    <dgm:cxn modelId="{801B0062-E8B4-4F23-AE56-BB8FC1BD4BC2}" type="presParOf" srcId="{B7073880-DDA2-472B-B09F-EB77EABCCDFE}" destId="{40CDA9FE-2A20-4B71-9C07-AD7A0692AEBA}" srcOrd="15" destOrd="0" presId="urn:microsoft.com/office/officeart/2005/8/layout/bProcess4"/>
    <dgm:cxn modelId="{D0A78B2F-FACA-442F-AA78-F3B0E1EB2171}" type="presParOf" srcId="{B7073880-DDA2-472B-B09F-EB77EABCCDFE}" destId="{6A22040D-A300-43BC-B0F4-B945997D0ACD}" srcOrd="16" destOrd="0" presId="urn:microsoft.com/office/officeart/2005/8/layout/bProcess4"/>
    <dgm:cxn modelId="{8134A87A-8323-479D-A11B-41C4A03F95D1}" type="presParOf" srcId="{6A22040D-A300-43BC-B0F4-B945997D0ACD}" destId="{19AD7472-2AC7-4F95-B801-84995B49B5ED}" srcOrd="0" destOrd="0" presId="urn:microsoft.com/office/officeart/2005/8/layout/bProcess4"/>
    <dgm:cxn modelId="{BF93CD07-D641-4186-9957-2624549AD5C3}" type="presParOf" srcId="{6A22040D-A300-43BC-B0F4-B945997D0ACD}" destId="{63053E82-D5E9-4206-A864-31BD546177EB}"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767921-EEA3-4CB4-86D3-47D3C75B5093}"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CE3D74D5-BF68-4147-A2B4-20160B21D94C}">
      <dgm:prSet phldrT="[Text]"/>
      <dgm:spPr/>
      <dgm:t>
        <a:bodyPr/>
        <a:lstStyle/>
        <a:p>
          <a:r>
            <a:rPr lang="en-US" dirty="0"/>
            <a:t>Family group conferencing</a:t>
          </a:r>
        </a:p>
      </dgm:t>
    </dgm:pt>
    <dgm:pt modelId="{9053158C-434F-4961-9A94-BAD4ADBD632F}" type="parTrans" cxnId="{56EDAEB7-E28F-4DD8-9AF0-E285F9381941}">
      <dgm:prSet/>
      <dgm:spPr/>
      <dgm:t>
        <a:bodyPr/>
        <a:lstStyle/>
        <a:p>
          <a:endParaRPr lang="en-US"/>
        </a:p>
      </dgm:t>
    </dgm:pt>
    <dgm:pt modelId="{B58BBB43-058A-4E30-A873-8F58F3C749F4}" type="sibTrans" cxnId="{56EDAEB7-E28F-4DD8-9AF0-E285F9381941}">
      <dgm:prSet/>
      <dgm:spPr/>
      <dgm:t>
        <a:bodyPr/>
        <a:lstStyle/>
        <a:p>
          <a:endParaRPr lang="en-US"/>
        </a:p>
      </dgm:t>
    </dgm:pt>
    <dgm:pt modelId="{E7115572-EB07-4A5B-8764-A6F9B565EDE4}">
      <dgm:prSet phldrT="[Text]"/>
      <dgm:spPr/>
      <dgm:t>
        <a:bodyPr/>
        <a:lstStyle/>
        <a:p>
          <a:r>
            <a:rPr lang="en-US" dirty="0"/>
            <a:t>Appreciative enquiry</a:t>
          </a:r>
        </a:p>
      </dgm:t>
    </dgm:pt>
    <dgm:pt modelId="{BABB9459-0811-4916-B8EC-C259F2CFB806}" type="parTrans" cxnId="{D8716E90-BF71-4D6D-A5AD-05A8A27E4E4E}">
      <dgm:prSet/>
      <dgm:spPr/>
      <dgm:t>
        <a:bodyPr/>
        <a:lstStyle/>
        <a:p>
          <a:endParaRPr lang="en-US"/>
        </a:p>
      </dgm:t>
    </dgm:pt>
    <dgm:pt modelId="{4CE0661A-38E8-4B43-9DB4-D9C234CE79E4}" type="sibTrans" cxnId="{D8716E90-BF71-4D6D-A5AD-05A8A27E4E4E}">
      <dgm:prSet/>
      <dgm:spPr/>
      <dgm:t>
        <a:bodyPr/>
        <a:lstStyle/>
        <a:p>
          <a:endParaRPr lang="en-US"/>
        </a:p>
      </dgm:t>
    </dgm:pt>
    <dgm:pt modelId="{241709F2-E15E-44D0-8935-A99C3760496E}">
      <dgm:prSet phldrT="[Text]"/>
      <dgm:spPr/>
      <dgm:t>
        <a:bodyPr/>
        <a:lstStyle/>
        <a:p>
          <a:r>
            <a:rPr lang="en-US" dirty="0"/>
            <a:t>Asset based</a:t>
          </a:r>
        </a:p>
      </dgm:t>
    </dgm:pt>
    <dgm:pt modelId="{479F9190-7F0C-4DA3-8E1F-306E43DA4E51}" type="parTrans" cxnId="{EBD00E13-0343-454F-94F9-9BC957DEC734}">
      <dgm:prSet/>
      <dgm:spPr/>
      <dgm:t>
        <a:bodyPr/>
        <a:lstStyle/>
        <a:p>
          <a:endParaRPr lang="en-US"/>
        </a:p>
      </dgm:t>
    </dgm:pt>
    <dgm:pt modelId="{BF984D6F-CBE8-4197-AA0F-7511CC4C635C}" type="sibTrans" cxnId="{EBD00E13-0343-454F-94F9-9BC957DEC734}">
      <dgm:prSet/>
      <dgm:spPr/>
      <dgm:t>
        <a:bodyPr/>
        <a:lstStyle/>
        <a:p>
          <a:endParaRPr lang="en-US"/>
        </a:p>
      </dgm:t>
    </dgm:pt>
    <dgm:pt modelId="{F1D05A7D-B071-40DF-83C1-A360A9521EE4}">
      <dgm:prSet phldrT="[Text]"/>
      <dgm:spPr/>
      <dgm:t>
        <a:bodyPr/>
        <a:lstStyle/>
        <a:p>
          <a:r>
            <a:rPr lang="en-US" dirty="0"/>
            <a:t>Signs of safety</a:t>
          </a:r>
        </a:p>
      </dgm:t>
    </dgm:pt>
    <dgm:pt modelId="{1793E023-1C9E-4EAC-9CF4-440765BB2B04}" type="parTrans" cxnId="{B9F32BA4-7CA5-4056-AB39-ADF5C9C12172}">
      <dgm:prSet/>
      <dgm:spPr/>
      <dgm:t>
        <a:bodyPr/>
        <a:lstStyle/>
        <a:p>
          <a:endParaRPr lang="en-US"/>
        </a:p>
      </dgm:t>
    </dgm:pt>
    <dgm:pt modelId="{F79D201B-A77E-4701-88E7-DF0701E516C8}" type="sibTrans" cxnId="{B9F32BA4-7CA5-4056-AB39-ADF5C9C12172}">
      <dgm:prSet/>
      <dgm:spPr/>
      <dgm:t>
        <a:bodyPr/>
        <a:lstStyle/>
        <a:p>
          <a:endParaRPr lang="en-US"/>
        </a:p>
      </dgm:t>
    </dgm:pt>
    <dgm:pt modelId="{56D449E2-2024-490E-9A93-4F04CFC2634E}">
      <dgm:prSet phldrT="[Text]"/>
      <dgm:spPr/>
      <dgm:t>
        <a:bodyPr/>
        <a:lstStyle/>
        <a:p>
          <a:r>
            <a:rPr lang="en-US" dirty="0"/>
            <a:t>Person centered</a:t>
          </a:r>
        </a:p>
      </dgm:t>
    </dgm:pt>
    <dgm:pt modelId="{D2669C81-A220-4928-A23C-10E808BED68C}" type="parTrans" cxnId="{F41FA75D-EC71-4B44-A302-9E758345EB52}">
      <dgm:prSet/>
      <dgm:spPr/>
      <dgm:t>
        <a:bodyPr/>
        <a:lstStyle/>
        <a:p>
          <a:endParaRPr lang="en-US"/>
        </a:p>
      </dgm:t>
    </dgm:pt>
    <dgm:pt modelId="{92E28BC5-D099-40DE-84FA-374D08A8B8BF}" type="sibTrans" cxnId="{F41FA75D-EC71-4B44-A302-9E758345EB52}">
      <dgm:prSet/>
      <dgm:spPr/>
      <dgm:t>
        <a:bodyPr/>
        <a:lstStyle/>
        <a:p>
          <a:endParaRPr lang="en-US"/>
        </a:p>
      </dgm:t>
    </dgm:pt>
    <dgm:pt modelId="{8B5D87C5-9C92-4C6C-BCE3-94F13333FF08}">
      <dgm:prSet phldrT="[Text]"/>
      <dgm:spPr/>
      <dgm:t>
        <a:bodyPr/>
        <a:lstStyle/>
        <a:p>
          <a:r>
            <a:rPr lang="en-US" dirty="0"/>
            <a:t>Solution focused</a:t>
          </a:r>
        </a:p>
      </dgm:t>
    </dgm:pt>
    <dgm:pt modelId="{A0AC8526-04A1-4EAE-8DB1-3D1107791E15}" type="parTrans" cxnId="{986BB2C2-76C6-4EC9-BA36-D29155CAC65B}">
      <dgm:prSet/>
      <dgm:spPr/>
      <dgm:t>
        <a:bodyPr/>
        <a:lstStyle/>
        <a:p>
          <a:endParaRPr lang="en-US"/>
        </a:p>
      </dgm:t>
    </dgm:pt>
    <dgm:pt modelId="{22D09283-888F-4A5D-ADE1-E671A193D791}" type="sibTrans" cxnId="{986BB2C2-76C6-4EC9-BA36-D29155CAC65B}">
      <dgm:prSet/>
      <dgm:spPr/>
      <dgm:t>
        <a:bodyPr/>
        <a:lstStyle/>
        <a:p>
          <a:endParaRPr lang="en-US"/>
        </a:p>
      </dgm:t>
    </dgm:pt>
    <dgm:pt modelId="{B3B59B48-D1C8-4587-80FE-F39673690AD1}">
      <dgm:prSet phldrT="[Text]"/>
      <dgm:spPr/>
      <dgm:t>
        <a:bodyPr/>
        <a:lstStyle/>
        <a:p>
          <a:r>
            <a:rPr lang="en-US" dirty="0"/>
            <a:t>CBT</a:t>
          </a:r>
        </a:p>
      </dgm:t>
    </dgm:pt>
    <dgm:pt modelId="{E639D5FB-1191-4380-901E-9239CE021056}" type="parTrans" cxnId="{CA04323D-706E-4D11-A7C6-358DFA5A424D}">
      <dgm:prSet/>
      <dgm:spPr/>
      <dgm:t>
        <a:bodyPr/>
        <a:lstStyle/>
        <a:p>
          <a:endParaRPr lang="en-US"/>
        </a:p>
      </dgm:t>
    </dgm:pt>
    <dgm:pt modelId="{873A7C81-343F-41B3-9C04-D4E563FF6C29}" type="sibTrans" cxnId="{CA04323D-706E-4D11-A7C6-358DFA5A424D}">
      <dgm:prSet/>
      <dgm:spPr/>
      <dgm:t>
        <a:bodyPr/>
        <a:lstStyle/>
        <a:p>
          <a:endParaRPr lang="en-US"/>
        </a:p>
      </dgm:t>
    </dgm:pt>
    <dgm:pt modelId="{CFC3318C-779A-4F06-A983-0B88226D9A84}" type="pres">
      <dgm:prSet presAssocID="{52767921-EEA3-4CB4-86D3-47D3C75B5093}" presName="Name0" presStyleCnt="0">
        <dgm:presLayoutVars>
          <dgm:chMax val="1"/>
          <dgm:chPref val="1"/>
          <dgm:dir/>
          <dgm:animOne val="branch"/>
          <dgm:animLvl val="lvl"/>
        </dgm:presLayoutVars>
      </dgm:prSet>
      <dgm:spPr/>
      <dgm:t>
        <a:bodyPr/>
        <a:lstStyle/>
        <a:p>
          <a:endParaRPr lang="en-US"/>
        </a:p>
      </dgm:t>
    </dgm:pt>
    <dgm:pt modelId="{5BEAF0B2-6B14-4F20-A642-9CA554A07007}" type="pres">
      <dgm:prSet presAssocID="{CE3D74D5-BF68-4147-A2B4-20160B21D94C}" presName="Parent" presStyleLbl="node0" presStyleIdx="0" presStyleCnt="1">
        <dgm:presLayoutVars>
          <dgm:chMax val="6"/>
          <dgm:chPref val="6"/>
        </dgm:presLayoutVars>
      </dgm:prSet>
      <dgm:spPr/>
      <dgm:t>
        <a:bodyPr/>
        <a:lstStyle/>
        <a:p>
          <a:endParaRPr lang="en-US"/>
        </a:p>
      </dgm:t>
    </dgm:pt>
    <dgm:pt modelId="{1C57A05E-D75F-4E2B-934C-77D9F7984B97}" type="pres">
      <dgm:prSet presAssocID="{E7115572-EB07-4A5B-8764-A6F9B565EDE4}" presName="Accent1" presStyleCnt="0"/>
      <dgm:spPr/>
    </dgm:pt>
    <dgm:pt modelId="{178B7516-739A-436B-B425-6D217EFD0025}" type="pres">
      <dgm:prSet presAssocID="{E7115572-EB07-4A5B-8764-A6F9B565EDE4}" presName="Accent" presStyleLbl="bgShp" presStyleIdx="0" presStyleCnt="6"/>
      <dgm:spPr/>
    </dgm:pt>
    <dgm:pt modelId="{CB1CBDE3-C0C8-4EDA-8417-89D0C08E5007}" type="pres">
      <dgm:prSet presAssocID="{E7115572-EB07-4A5B-8764-A6F9B565EDE4}" presName="Child1" presStyleLbl="node1" presStyleIdx="0" presStyleCnt="6">
        <dgm:presLayoutVars>
          <dgm:chMax val="0"/>
          <dgm:chPref val="0"/>
          <dgm:bulletEnabled val="1"/>
        </dgm:presLayoutVars>
      </dgm:prSet>
      <dgm:spPr/>
      <dgm:t>
        <a:bodyPr/>
        <a:lstStyle/>
        <a:p>
          <a:endParaRPr lang="en-US"/>
        </a:p>
      </dgm:t>
    </dgm:pt>
    <dgm:pt modelId="{D4411519-3C07-421B-B3DF-BEC05E357245}" type="pres">
      <dgm:prSet presAssocID="{241709F2-E15E-44D0-8935-A99C3760496E}" presName="Accent2" presStyleCnt="0"/>
      <dgm:spPr/>
    </dgm:pt>
    <dgm:pt modelId="{C0FE6BE9-FDFC-4E2A-9488-9987D2FB806B}" type="pres">
      <dgm:prSet presAssocID="{241709F2-E15E-44D0-8935-A99C3760496E}" presName="Accent" presStyleLbl="bgShp" presStyleIdx="1" presStyleCnt="6"/>
      <dgm:spPr/>
    </dgm:pt>
    <dgm:pt modelId="{C5E4A1B2-E0EF-4397-8C05-EE93BB92B73C}" type="pres">
      <dgm:prSet presAssocID="{241709F2-E15E-44D0-8935-A99C3760496E}" presName="Child2" presStyleLbl="node1" presStyleIdx="1" presStyleCnt="6">
        <dgm:presLayoutVars>
          <dgm:chMax val="0"/>
          <dgm:chPref val="0"/>
          <dgm:bulletEnabled val="1"/>
        </dgm:presLayoutVars>
      </dgm:prSet>
      <dgm:spPr/>
      <dgm:t>
        <a:bodyPr/>
        <a:lstStyle/>
        <a:p>
          <a:endParaRPr lang="en-US"/>
        </a:p>
      </dgm:t>
    </dgm:pt>
    <dgm:pt modelId="{F66D37EC-B198-4F70-84F8-50E5D2F471CC}" type="pres">
      <dgm:prSet presAssocID="{F1D05A7D-B071-40DF-83C1-A360A9521EE4}" presName="Accent3" presStyleCnt="0"/>
      <dgm:spPr/>
    </dgm:pt>
    <dgm:pt modelId="{D6429AB4-5155-4BF3-AB72-929F9B122CBE}" type="pres">
      <dgm:prSet presAssocID="{F1D05A7D-B071-40DF-83C1-A360A9521EE4}" presName="Accent" presStyleLbl="bgShp" presStyleIdx="2" presStyleCnt="6"/>
      <dgm:spPr/>
    </dgm:pt>
    <dgm:pt modelId="{AB567AB0-3652-4A2C-888E-856BB4846155}" type="pres">
      <dgm:prSet presAssocID="{F1D05A7D-B071-40DF-83C1-A360A9521EE4}" presName="Child3" presStyleLbl="node1" presStyleIdx="2" presStyleCnt="6">
        <dgm:presLayoutVars>
          <dgm:chMax val="0"/>
          <dgm:chPref val="0"/>
          <dgm:bulletEnabled val="1"/>
        </dgm:presLayoutVars>
      </dgm:prSet>
      <dgm:spPr/>
      <dgm:t>
        <a:bodyPr/>
        <a:lstStyle/>
        <a:p>
          <a:endParaRPr lang="en-US"/>
        </a:p>
      </dgm:t>
    </dgm:pt>
    <dgm:pt modelId="{2B944A36-9AB4-4154-933D-0073988DB6CC}" type="pres">
      <dgm:prSet presAssocID="{56D449E2-2024-490E-9A93-4F04CFC2634E}" presName="Accent4" presStyleCnt="0"/>
      <dgm:spPr/>
    </dgm:pt>
    <dgm:pt modelId="{D959CAA3-149D-47B1-879B-53E0F55495BD}" type="pres">
      <dgm:prSet presAssocID="{56D449E2-2024-490E-9A93-4F04CFC2634E}" presName="Accent" presStyleLbl="bgShp" presStyleIdx="3" presStyleCnt="6"/>
      <dgm:spPr/>
    </dgm:pt>
    <dgm:pt modelId="{7D4A4669-2AF8-4FAA-8883-DC5177BA3CFC}" type="pres">
      <dgm:prSet presAssocID="{56D449E2-2024-490E-9A93-4F04CFC2634E}" presName="Child4" presStyleLbl="node1" presStyleIdx="3" presStyleCnt="6">
        <dgm:presLayoutVars>
          <dgm:chMax val="0"/>
          <dgm:chPref val="0"/>
          <dgm:bulletEnabled val="1"/>
        </dgm:presLayoutVars>
      </dgm:prSet>
      <dgm:spPr/>
      <dgm:t>
        <a:bodyPr/>
        <a:lstStyle/>
        <a:p>
          <a:endParaRPr lang="en-US"/>
        </a:p>
      </dgm:t>
    </dgm:pt>
    <dgm:pt modelId="{CC94186C-9ECA-4533-BD60-6576934FD3B4}" type="pres">
      <dgm:prSet presAssocID="{8B5D87C5-9C92-4C6C-BCE3-94F13333FF08}" presName="Accent5" presStyleCnt="0"/>
      <dgm:spPr/>
    </dgm:pt>
    <dgm:pt modelId="{A5FA04E8-C55C-4505-8981-1A7CB95394B1}" type="pres">
      <dgm:prSet presAssocID="{8B5D87C5-9C92-4C6C-BCE3-94F13333FF08}" presName="Accent" presStyleLbl="bgShp" presStyleIdx="4" presStyleCnt="6"/>
      <dgm:spPr/>
    </dgm:pt>
    <dgm:pt modelId="{5423A294-0E6D-4895-A81B-A5DB4F3CF605}" type="pres">
      <dgm:prSet presAssocID="{8B5D87C5-9C92-4C6C-BCE3-94F13333FF08}" presName="Child5" presStyleLbl="node1" presStyleIdx="4" presStyleCnt="6">
        <dgm:presLayoutVars>
          <dgm:chMax val="0"/>
          <dgm:chPref val="0"/>
          <dgm:bulletEnabled val="1"/>
        </dgm:presLayoutVars>
      </dgm:prSet>
      <dgm:spPr/>
      <dgm:t>
        <a:bodyPr/>
        <a:lstStyle/>
        <a:p>
          <a:endParaRPr lang="en-US"/>
        </a:p>
      </dgm:t>
    </dgm:pt>
    <dgm:pt modelId="{CE421E5D-CF85-4BD4-B7CD-5C420EAFCBD5}" type="pres">
      <dgm:prSet presAssocID="{B3B59B48-D1C8-4587-80FE-F39673690AD1}" presName="Accent6" presStyleCnt="0"/>
      <dgm:spPr/>
    </dgm:pt>
    <dgm:pt modelId="{D1AE6976-C59E-47B4-A955-115ECBD82029}" type="pres">
      <dgm:prSet presAssocID="{B3B59B48-D1C8-4587-80FE-F39673690AD1}" presName="Accent" presStyleLbl="bgShp" presStyleIdx="5" presStyleCnt="6"/>
      <dgm:spPr/>
    </dgm:pt>
    <dgm:pt modelId="{E73AE270-3A29-4334-AA88-39307D331657}" type="pres">
      <dgm:prSet presAssocID="{B3B59B48-D1C8-4587-80FE-F39673690AD1}" presName="Child6" presStyleLbl="node1" presStyleIdx="5" presStyleCnt="6">
        <dgm:presLayoutVars>
          <dgm:chMax val="0"/>
          <dgm:chPref val="0"/>
          <dgm:bulletEnabled val="1"/>
        </dgm:presLayoutVars>
      </dgm:prSet>
      <dgm:spPr/>
      <dgm:t>
        <a:bodyPr/>
        <a:lstStyle/>
        <a:p>
          <a:endParaRPr lang="en-US"/>
        </a:p>
      </dgm:t>
    </dgm:pt>
  </dgm:ptLst>
  <dgm:cxnLst>
    <dgm:cxn modelId="{B9F32BA4-7CA5-4056-AB39-ADF5C9C12172}" srcId="{CE3D74D5-BF68-4147-A2B4-20160B21D94C}" destId="{F1D05A7D-B071-40DF-83C1-A360A9521EE4}" srcOrd="2" destOrd="0" parTransId="{1793E023-1C9E-4EAC-9CF4-440765BB2B04}" sibTransId="{F79D201B-A77E-4701-88E7-DF0701E516C8}"/>
    <dgm:cxn modelId="{5BF2F900-03DD-4E16-8620-2623F4AF6F70}" type="presOf" srcId="{F1D05A7D-B071-40DF-83C1-A360A9521EE4}" destId="{AB567AB0-3652-4A2C-888E-856BB4846155}" srcOrd="0" destOrd="0" presId="urn:microsoft.com/office/officeart/2011/layout/HexagonRadial"/>
    <dgm:cxn modelId="{6DE212B5-3CBE-4D34-9083-13040C9A6881}" type="presOf" srcId="{8B5D87C5-9C92-4C6C-BCE3-94F13333FF08}" destId="{5423A294-0E6D-4895-A81B-A5DB4F3CF605}" srcOrd="0" destOrd="0" presId="urn:microsoft.com/office/officeart/2011/layout/HexagonRadial"/>
    <dgm:cxn modelId="{A27E9DA8-9CE2-4EB7-9122-3C634DE1CB33}" type="presOf" srcId="{56D449E2-2024-490E-9A93-4F04CFC2634E}" destId="{7D4A4669-2AF8-4FAA-8883-DC5177BA3CFC}" srcOrd="0" destOrd="0" presId="urn:microsoft.com/office/officeart/2011/layout/HexagonRadial"/>
    <dgm:cxn modelId="{C3CDD610-6E64-4FD8-98B5-1C8BA6279D49}" type="presOf" srcId="{CE3D74D5-BF68-4147-A2B4-20160B21D94C}" destId="{5BEAF0B2-6B14-4F20-A642-9CA554A07007}" srcOrd="0" destOrd="0" presId="urn:microsoft.com/office/officeart/2011/layout/HexagonRadial"/>
    <dgm:cxn modelId="{56EDAEB7-E28F-4DD8-9AF0-E285F9381941}" srcId="{52767921-EEA3-4CB4-86D3-47D3C75B5093}" destId="{CE3D74D5-BF68-4147-A2B4-20160B21D94C}" srcOrd="0" destOrd="0" parTransId="{9053158C-434F-4961-9A94-BAD4ADBD632F}" sibTransId="{B58BBB43-058A-4E30-A873-8F58F3C749F4}"/>
    <dgm:cxn modelId="{12637E3C-3F11-4623-A95B-D314160B61B0}" type="presOf" srcId="{52767921-EEA3-4CB4-86D3-47D3C75B5093}" destId="{CFC3318C-779A-4F06-A983-0B88226D9A84}" srcOrd="0" destOrd="0" presId="urn:microsoft.com/office/officeart/2011/layout/HexagonRadial"/>
    <dgm:cxn modelId="{EBD00E13-0343-454F-94F9-9BC957DEC734}" srcId="{CE3D74D5-BF68-4147-A2B4-20160B21D94C}" destId="{241709F2-E15E-44D0-8935-A99C3760496E}" srcOrd="1" destOrd="0" parTransId="{479F9190-7F0C-4DA3-8E1F-306E43DA4E51}" sibTransId="{BF984D6F-CBE8-4197-AA0F-7511CC4C635C}"/>
    <dgm:cxn modelId="{1F6E4F1D-78EC-465B-B391-0D63F3993335}" type="presOf" srcId="{E7115572-EB07-4A5B-8764-A6F9B565EDE4}" destId="{CB1CBDE3-C0C8-4EDA-8417-89D0C08E5007}" srcOrd="0" destOrd="0" presId="urn:microsoft.com/office/officeart/2011/layout/HexagonRadial"/>
    <dgm:cxn modelId="{D8716E90-BF71-4D6D-A5AD-05A8A27E4E4E}" srcId="{CE3D74D5-BF68-4147-A2B4-20160B21D94C}" destId="{E7115572-EB07-4A5B-8764-A6F9B565EDE4}" srcOrd="0" destOrd="0" parTransId="{BABB9459-0811-4916-B8EC-C259F2CFB806}" sibTransId="{4CE0661A-38E8-4B43-9DB4-D9C234CE79E4}"/>
    <dgm:cxn modelId="{BA44F1DE-B89A-4837-9087-37317459DF6A}" type="presOf" srcId="{241709F2-E15E-44D0-8935-A99C3760496E}" destId="{C5E4A1B2-E0EF-4397-8C05-EE93BB92B73C}" srcOrd="0" destOrd="0" presId="urn:microsoft.com/office/officeart/2011/layout/HexagonRadial"/>
    <dgm:cxn modelId="{008BDD8A-71F9-4923-96D9-79963CA412E7}" type="presOf" srcId="{B3B59B48-D1C8-4587-80FE-F39673690AD1}" destId="{E73AE270-3A29-4334-AA88-39307D331657}" srcOrd="0" destOrd="0" presId="urn:microsoft.com/office/officeart/2011/layout/HexagonRadial"/>
    <dgm:cxn modelId="{CA04323D-706E-4D11-A7C6-358DFA5A424D}" srcId="{CE3D74D5-BF68-4147-A2B4-20160B21D94C}" destId="{B3B59B48-D1C8-4587-80FE-F39673690AD1}" srcOrd="5" destOrd="0" parTransId="{E639D5FB-1191-4380-901E-9239CE021056}" sibTransId="{873A7C81-343F-41B3-9C04-D4E563FF6C29}"/>
    <dgm:cxn modelId="{F41FA75D-EC71-4B44-A302-9E758345EB52}" srcId="{CE3D74D5-BF68-4147-A2B4-20160B21D94C}" destId="{56D449E2-2024-490E-9A93-4F04CFC2634E}" srcOrd="3" destOrd="0" parTransId="{D2669C81-A220-4928-A23C-10E808BED68C}" sibTransId="{92E28BC5-D099-40DE-84FA-374D08A8B8BF}"/>
    <dgm:cxn modelId="{986BB2C2-76C6-4EC9-BA36-D29155CAC65B}" srcId="{CE3D74D5-BF68-4147-A2B4-20160B21D94C}" destId="{8B5D87C5-9C92-4C6C-BCE3-94F13333FF08}" srcOrd="4" destOrd="0" parTransId="{A0AC8526-04A1-4EAE-8DB1-3D1107791E15}" sibTransId="{22D09283-888F-4A5D-ADE1-E671A193D791}"/>
    <dgm:cxn modelId="{C36F6557-F9D7-4417-9CCC-D695812FEE9C}" type="presParOf" srcId="{CFC3318C-779A-4F06-A983-0B88226D9A84}" destId="{5BEAF0B2-6B14-4F20-A642-9CA554A07007}" srcOrd="0" destOrd="0" presId="urn:microsoft.com/office/officeart/2011/layout/HexagonRadial"/>
    <dgm:cxn modelId="{441C837A-2444-4418-B180-CA89EFA4E50B}" type="presParOf" srcId="{CFC3318C-779A-4F06-A983-0B88226D9A84}" destId="{1C57A05E-D75F-4E2B-934C-77D9F7984B97}" srcOrd="1" destOrd="0" presId="urn:microsoft.com/office/officeart/2011/layout/HexagonRadial"/>
    <dgm:cxn modelId="{A4530741-8622-47FB-B385-180EAE1EC040}" type="presParOf" srcId="{1C57A05E-D75F-4E2B-934C-77D9F7984B97}" destId="{178B7516-739A-436B-B425-6D217EFD0025}" srcOrd="0" destOrd="0" presId="urn:microsoft.com/office/officeart/2011/layout/HexagonRadial"/>
    <dgm:cxn modelId="{15071887-0578-4AD9-A52C-C247703FC379}" type="presParOf" srcId="{CFC3318C-779A-4F06-A983-0B88226D9A84}" destId="{CB1CBDE3-C0C8-4EDA-8417-89D0C08E5007}" srcOrd="2" destOrd="0" presId="urn:microsoft.com/office/officeart/2011/layout/HexagonRadial"/>
    <dgm:cxn modelId="{B12912CB-D8D8-4D40-AFC8-6AFCD068B274}" type="presParOf" srcId="{CFC3318C-779A-4F06-A983-0B88226D9A84}" destId="{D4411519-3C07-421B-B3DF-BEC05E357245}" srcOrd="3" destOrd="0" presId="urn:microsoft.com/office/officeart/2011/layout/HexagonRadial"/>
    <dgm:cxn modelId="{2CB01ECF-B2D6-4170-9E03-F8DBE831CC3A}" type="presParOf" srcId="{D4411519-3C07-421B-B3DF-BEC05E357245}" destId="{C0FE6BE9-FDFC-4E2A-9488-9987D2FB806B}" srcOrd="0" destOrd="0" presId="urn:microsoft.com/office/officeart/2011/layout/HexagonRadial"/>
    <dgm:cxn modelId="{BD398379-4FC6-47E6-B5C2-DE10B71FD55F}" type="presParOf" srcId="{CFC3318C-779A-4F06-A983-0B88226D9A84}" destId="{C5E4A1B2-E0EF-4397-8C05-EE93BB92B73C}" srcOrd="4" destOrd="0" presId="urn:microsoft.com/office/officeart/2011/layout/HexagonRadial"/>
    <dgm:cxn modelId="{9D4486B7-E8A9-4D91-BB32-1A299AEB627E}" type="presParOf" srcId="{CFC3318C-779A-4F06-A983-0B88226D9A84}" destId="{F66D37EC-B198-4F70-84F8-50E5D2F471CC}" srcOrd="5" destOrd="0" presId="urn:microsoft.com/office/officeart/2011/layout/HexagonRadial"/>
    <dgm:cxn modelId="{D1E709BC-A4CF-4D62-BA54-C307A5D4DBCF}" type="presParOf" srcId="{F66D37EC-B198-4F70-84F8-50E5D2F471CC}" destId="{D6429AB4-5155-4BF3-AB72-929F9B122CBE}" srcOrd="0" destOrd="0" presId="urn:microsoft.com/office/officeart/2011/layout/HexagonRadial"/>
    <dgm:cxn modelId="{1E65F41B-9774-49ED-8E67-0757089537DD}" type="presParOf" srcId="{CFC3318C-779A-4F06-A983-0B88226D9A84}" destId="{AB567AB0-3652-4A2C-888E-856BB4846155}" srcOrd="6" destOrd="0" presId="urn:microsoft.com/office/officeart/2011/layout/HexagonRadial"/>
    <dgm:cxn modelId="{02EED8EB-0B25-4D44-8392-00031B564885}" type="presParOf" srcId="{CFC3318C-779A-4F06-A983-0B88226D9A84}" destId="{2B944A36-9AB4-4154-933D-0073988DB6CC}" srcOrd="7" destOrd="0" presId="urn:microsoft.com/office/officeart/2011/layout/HexagonRadial"/>
    <dgm:cxn modelId="{20514472-B80B-4AFC-BD6E-B0C966BBBB54}" type="presParOf" srcId="{2B944A36-9AB4-4154-933D-0073988DB6CC}" destId="{D959CAA3-149D-47B1-879B-53E0F55495BD}" srcOrd="0" destOrd="0" presId="urn:microsoft.com/office/officeart/2011/layout/HexagonRadial"/>
    <dgm:cxn modelId="{40D05743-2636-4124-B338-989C9BD90808}" type="presParOf" srcId="{CFC3318C-779A-4F06-A983-0B88226D9A84}" destId="{7D4A4669-2AF8-4FAA-8883-DC5177BA3CFC}" srcOrd="8" destOrd="0" presId="urn:microsoft.com/office/officeart/2011/layout/HexagonRadial"/>
    <dgm:cxn modelId="{6013E5AB-CF88-4DB2-870C-F35C63BF895D}" type="presParOf" srcId="{CFC3318C-779A-4F06-A983-0B88226D9A84}" destId="{CC94186C-9ECA-4533-BD60-6576934FD3B4}" srcOrd="9" destOrd="0" presId="urn:microsoft.com/office/officeart/2011/layout/HexagonRadial"/>
    <dgm:cxn modelId="{1083855F-3543-4F68-B615-C4F1322D3E49}" type="presParOf" srcId="{CC94186C-9ECA-4533-BD60-6576934FD3B4}" destId="{A5FA04E8-C55C-4505-8981-1A7CB95394B1}" srcOrd="0" destOrd="0" presId="urn:microsoft.com/office/officeart/2011/layout/HexagonRadial"/>
    <dgm:cxn modelId="{F786E57B-5EAC-48E4-BB22-C845BA232CAA}" type="presParOf" srcId="{CFC3318C-779A-4F06-A983-0B88226D9A84}" destId="{5423A294-0E6D-4895-A81B-A5DB4F3CF605}" srcOrd="10" destOrd="0" presId="urn:microsoft.com/office/officeart/2011/layout/HexagonRadial"/>
    <dgm:cxn modelId="{B8FF05E9-9CFE-4ACC-A47D-F6D0F5433582}" type="presParOf" srcId="{CFC3318C-779A-4F06-A983-0B88226D9A84}" destId="{CE421E5D-CF85-4BD4-B7CD-5C420EAFCBD5}" srcOrd="11" destOrd="0" presId="urn:microsoft.com/office/officeart/2011/layout/HexagonRadial"/>
    <dgm:cxn modelId="{8DBA12B7-9571-4FBC-84C2-B3907F5DFE3A}" type="presParOf" srcId="{CE421E5D-CF85-4BD4-B7CD-5C420EAFCBD5}" destId="{D1AE6976-C59E-47B4-A955-115ECBD82029}" srcOrd="0" destOrd="0" presId="urn:microsoft.com/office/officeart/2011/layout/HexagonRadial"/>
    <dgm:cxn modelId="{D9241C8D-E0FE-411F-B2C0-7386C80C3BCA}" type="presParOf" srcId="{CFC3318C-779A-4F06-A983-0B88226D9A84}" destId="{E73AE270-3A29-4334-AA88-39307D33165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2B524-8C41-44C1-92AC-9CF01BAEBB2D}">
      <dsp:nvSpPr>
        <dsp:cNvPr id="0" name=""/>
        <dsp:cNvSpPr/>
      </dsp:nvSpPr>
      <dsp:spPr>
        <a:xfrm rot="16200000">
          <a:off x="0" y="173647"/>
          <a:ext cx="4140002" cy="4140002"/>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kern="1200" dirty="0"/>
            <a:t>RELUCTANCE TO ENGAGE</a:t>
          </a:r>
        </a:p>
      </dsp:txBody>
      <dsp:txXfrm rot="5400000">
        <a:off x="1" y="1208647"/>
        <a:ext cx="3415502" cy="2070001"/>
      </dsp:txXfrm>
    </dsp:sp>
    <dsp:sp modelId="{973B45AE-C498-4B9F-8C9A-7D9D9D7E295A}">
      <dsp:nvSpPr>
        <dsp:cNvPr id="0" name=""/>
        <dsp:cNvSpPr/>
      </dsp:nvSpPr>
      <dsp:spPr>
        <a:xfrm rot="5400000">
          <a:off x="4363453" y="215998"/>
          <a:ext cx="4140002" cy="4140002"/>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kern="1200" dirty="0"/>
            <a:t>ORGANISATIONAL PRESSURES</a:t>
          </a:r>
        </a:p>
      </dsp:txBody>
      <dsp:txXfrm rot="-5400000">
        <a:off x="5087954" y="1250999"/>
        <a:ext cx="3415502" cy="2070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BE1BA4-F631-4659-8EEC-2054CF3BD5FA}"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146360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160250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216247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667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415879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EBE1BA4-F631-4659-8EEC-2054CF3BD5FA}" type="datetimeFigureOut">
              <a:rPr lang="en-GB" smtClean="0"/>
              <a:t>08/07/2019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1717078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EBE1BA4-F631-4659-8EEC-2054CF3BD5FA}" type="datetimeFigureOut">
              <a:rPr lang="en-GB" smtClean="0"/>
              <a:t>08/07/2019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315809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BE1BA4-F631-4659-8EEC-2054CF3BD5FA}"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614277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BE1BA4-F631-4659-8EEC-2054CF3BD5FA}"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207412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BE1BA4-F631-4659-8EEC-2054CF3BD5FA}"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426984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BE1BA4-F631-4659-8EEC-2054CF3BD5FA}"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426032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1529282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BE1BA4-F631-4659-8EEC-2054CF3BD5FA}" type="datetimeFigureOut">
              <a:rPr lang="en-GB" smtClean="0"/>
              <a:t>08/07/2019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34021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BE1BA4-F631-4659-8EEC-2054CF3BD5FA}" type="datetimeFigureOut">
              <a:rPr lang="en-GB" smtClean="0"/>
              <a:t>08/07/2019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379322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E1BA4-F631-4659-8EEC-2054CF3BD5FA}" type="datetimeFigureOut">
              <a:rPr lang="en-GB" smtClean="0"/>
              <a:t>08/07/2019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272905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359139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BE1BA4-F631-4659-8EEC-2054CF3BD5FA}"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84B190-9347-4D1E-AF54-46B509E4D2E0}" type="slidenum">
              <a:rPr lang="en-GB" smtClean="0"/>
              <a:t>‹#›</a:t>
            </a:fld>
            <a:endParaRPr lang="en-GB"/>
          </a:p>
        </p:txBody>
      </p:sp>
    </p:spTree>
    <p:extLst>
      <p:ext uri="{BB962C8B-B14F-4D97-AF65-F5344CB8AC3E}">
        <p14:creationId xmlns:p14="http://schemas.microsoft.com/office/powerpoint/2010/main" val="24666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EBE1BA4-F631-4659-8EEC-2054CF3BD5FA}" type="datetimeFigureOut">
              <a:rPr lang="en-GB" smtClean="0"/>
              <a:t>08/07/2019</a:t>
            </a:fld>
            <a:endParaRPr lang="en-GB"/>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984B190-9347-4D1E-AF54-46B509E4D2E0}" type="slidenum">
              <a:rPr lang="en-GB" smtClean="0"/>
              <a:t>‹#›</a:t>
            </a:fld>
            <a:endParaRPr lang="en-GB"/>
          </a:p>
        </p:txBody>
      </p:sp>
    </p:spTree>
    <p:extLst>
      <p:ext uri="{BB962C8B-B14F-4D97-AF65-F5344CB8AC3E}">
        <p14:creationId xmlns:p14="http://schemas.microsoft.com/office/powerpoint/2010/main" val="154210019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uk/url?sa=i&amp;rct=j&amp;q=&amp;esrc=s&amp;source=images&amp;cd=&amp;cad=rja&amp;uact=8&amp;ved=0ahUKEwiRw7Kx0r_RAhVCMBoKHUCvD30QjRwIBw&amp;url=https://selfneglect.bandcamp.com/&amp;bvm=bv.144224172,d.d2s&amp;psig=AFQjCNF95TaSvXgYeTscYYpxGnGK2cQl1g&amp;ust=1484414658156855"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co.uk/imgres?imgurl=http://www.sherrynetherland.com/resources/media/user/1478627014-revolving_door_sherry_netherland_desktop.jpg&amp;imgrefurl=http://www.sherrynetherland.com/gallery&amp;docid=kpG8EwbBqnqDOM&amp;tbnid=lgRA2NboRnZHQM:&amp;vet=10ahUKEwi8-ZWe_trYAhWJAsAKHe87ApMQMwivASg6MDo..i&amp;w=1200&amp;h=800&amp;bih=681&amp;biw=1391&amp;q=OLD%20REVOLVING%20DOOR&amp;ved=0ahUKEwi8-ZWe_trYAhWJAsAKHe87ApMQMwivASg6MDo&amp;iact=mrc&amp;uact=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R_R8nu8zXRw"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uk/url?sa=i&amp;rct=j&amp;q=&amp;esrc=s&amp;source=images&amp;cd=&amp;cad=rja&amp;uact=8&amp;ved=0ahUKEwiRw7Kx0r_RAhVCMBoKHUCvD30QjRwIBw&amp;url=https://selfneglect.bandcamp.com/&amp;bvm=bv.144224172,d.d2s&amp;psig=AFQjCNF95TaSvXgYeTscYYpxGnGK2cQl1g&amp;ust=148441465815685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co.uk/url?sa=i&amp;rct=j&amp;q=&amp;esrc=s&amp;source=images&amp;cd=&amp;ved=2ahUKEwiPuIOJlPffAhU6QhUIHXLGD0kQjRx6BAgBEAU&amp;url=https://www.irishtimes.com/culture/unthinkable-how-many-emotions-can-one-person-feel-1.2505786&amp;psig=AOvVaw3y0HBz_nmk13F81geomWaf&amp;ust=1547894848505958"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shabnam.ahmed@camden.gov.uk" TargetMode="External"/><Relationship Id="rId2" Type="http://schemas.openxmlformats.org/officeDocument/2006/relationships/hyperlink" Target="mailto:martin.Hampton@camden.gov.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Algerian" panose="04020705040A02060702" pitchFamily="82" charset="0"/>
              </a:rPr>
              <a:t>SCENTS OF SELF NEGLECT &amp; HOARDING</a:t>
            </a:r>
          </a:p>
        </p:txBody>
      </p:sp>
      <p:pic>
        <p:nvPicPr>
          <p:cNvPr id="4" name="irc_mi" descr="Image result for self neglect images">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10515600" cy="4486275"/>
          </a:xfrm>
          <a:prstGeom prst="rect">
            <a:avLst/>
          </a:prstGeom>
          <a:noFill/>
          <a:ln>
            <a:noFill/>
          </a:ln>
        </p:spPr>
      </p:pic>
    </p:spTree>
    <p:extLst>
      <p:ext uri="{BB962C8B-B14F-4D97-AF65-F5344CB8AC3E}">
        <p14:creationId xmlns:p14="http://schemas.microsoft.com/office/powerpoint/2010/main" val="9967464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6759" y="2722179"/>
            <a:ext cx="8650013" cy="1446550"/>
          </a:xfrm>
          <a:prstGeom prst="rect">
            <a:avLst/>
          </a:prstGeom>
          <a:noFill/>
        </p:spPr>
        <p:txBody>
          <a:bodyPr wrap="square" rtlCol="0">
            <a:spAutoFit/>
          </a:bodyPr>
          <a:lstStyle/>
          <a:p>
            <a:pPr algn="ctr"/>
            <a:r>
              <a:rPr lang="en-GB" sz="8800" dirty="0">
                <a:latin typeface="Algerian" panose="04020705040A02060702" pitchFamily="82" charset="0"/>
                <a:cs typeface="Arial" panose="020B0604020202020204" pitchFamily="34" charset="0"/>
              </a:rPr>
              <a:t>HOARDING</a:t>
            </a:r>
          </a:p>
        </p:txBody>
      </p:sp>
    </p:spTree>
    <p:extLst>
      <p:ext uri="{BB962C8B-B14F-4D97-AF65-F5344CB8AC3E}">
        <p14:creationId xmlns:p14="http://schemas.microsoft.com/office/powerpoint/2010/main" val="2531649839"/>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HOARDING DEFINITION</a:t>
            </a:r>
          </a:p>
        </p:txBody>
      </p:sp>
      <p:sp>
        <p:nvSpPr>
          <p:cNvPr id="3" name="Content Placeholder 2"/>
          <p:cNvSpPr>
            <a:spLocks noGrp="1"/>
          </p:cNvSpPr>
          <p:nvPr>
            <p:ph idx="1"/>
          </p:nvPr>
        </p:nvSpPr>
        <p:spPr/>
        <p:txBody>
          <a:bodyPr/>
          <a:lstStyle/>
          <a:p>
            <a:r>
              <a:rPr lang="en-GB" sz="3200" dirty="0">
                <a:latin typeface="Algerian" panose="04020705040A02060702" pitchFamily="82" charset="0"/>
              </a:rPr>
              <a:t>Hoarding is defined as the acquisition of and failure to disregard possessions that appear to be useless or of limited value</a:t>
            </a:r>
          </a:p>
          <a:p>
            <a:endParaRPr lang="en-GB" dirty="0"/>
          </a:p>
          <a:p>
            <a:r>
              <a:rPr lang="en-GB" dirty="0" err="1"/>
              <a:t>Stekette</a:t>
            </a:r>
            <a:r>
              <a:rPr lang="en-GB" dirty="0"/>
              <a:t>, G. &amp; Frost (2014) Treatment for hoarding disorder therapist guide (2</a:t>
            </a:r>
            <a:r>
              <a:rPr lang="en-GB" baseline="30000" dirty="0"/>
              <a:t>nd</a:t>
            </a:r>
            <a:r>
              <a:rPr lang="en-GB" dirty="0"/>
              <a:t> </a:t>
            </a:r>
            <a:r>
              <a:rPr lang="en-GB" dirty="0" err="1"/>
              <a:t>edn</a:t>
            </a:r>
            <a:r>
              <a:rPr lang="en-GB" dirty="0"/>
              <a:t>). New York: Oxford University Press</a:t>
            </a:r>
          </a:p>
        </p:txBody>
      </p:sp>
    </p:spTree>
    <p:extLst>
      <p:ext uri="{BB962C8B-B14F-4D97-AF65-F5344CB8AC3E}">
        <p14:creationId xmlns:p14="http://schemas.microsoft.com/office/powerpoint/2010/main" val="203428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Hoarding</a:t>
            </a:r>
          </a:p>
        </p:txBody>
      </p:sp>
      <p:sp>
        <p:nvSpPr>
          <p:cNvPr id="3" name="Content Placeholder 2"/>
          <p:cNvSpPr>
            <a:spLocks noGrp="1"/>
          </p:cNvSpPr>
          <p:nvPr>
            <p:ph idx="1"/>
          </p:nvPr>
        </p:nvSpPr>
        <p:spPr/>
        <p:txBody>
          <a:bodyPr>
            <a:normAutofit lnSpcReduction="10000"/>
          </a:bodyPr>
          <a:lstStyle/>
          <a:p>
            <a:r>
              <a:rPr lang="en-GB" dirty="0"/>
              <a:t>1/3 of people who die in house fires in the U.K are hoarding</a:t>
            </a:r>
          </a:p>
          <a:p>
            <a:r>
              <a:rPr lang="en-GB" dirty="0"/>
              <a:t>Hoarding </a:t>
            </a:r>
            <a:r>
              <a:rPr lang="en-GB" dirty="0" smtClean="0"/>
              <a:t>is </a:t>
            </a:r>
            <a:r>
              <a:rPr lang="en-GB" dirty="0"/>
              <a:t>recognised as a distant MH difficulty on its own (BPS 2015 / WHO)</a:t>
            </a:r>
          </a:p>
          <a:p>
            <a:r>
              <a:rPr lang="en-GB" dirty="0"/>
              <a:t>Many people who hoard are isolated</a:t>
            </a:r>
          </a:p>
          <a:p>
            <a:r>
              <a:rPr lang="en-GB" dirty="0"/>
              <a:t>Many people would have suffered a life trauma</a:t>
            </a:r>
          </a:p>
          <a:p>
            <a:r>
              <a:rPr lang="en-GB" dirty="0"/>
              <a:t>It affects people of all ages and all demographics – starts around 11-15, get s worse with age</a:t>
            </a:r>
          </a:p>
          <a:p>
            <a:r>
              <a:rPr lang="en-GB" dirty="0"/>
              <a:t>Affects both genders equally</a:t>
            </a:r>
          </a:p>
          <a:p>
            <a:r>
              <a:rPr lang="en-GB" dirty="0"/>
              <a:t>More often unmarried 67%</a:t>
            </a:r>
          </a:p>
          <a:p>
            <a:r>
              <a:rPr lang="en-GB" dirty="0"/>
              <a:t>More likely to be impaired by a physical health condition 52.6%</a:t>
            </a:r>
          </a:p>
          <a:p>
            <a:r>
              <a:rPr lang="en-GB" dirty="0"/>
              <a:t>58% have comorbidities </a:t>
            </a:r>
          </a:p>
          <a:p>
            <a:endParaRPr lang="en-GB" dirty="0"/>
          </a:p>
        </p:txBody>
      </p:sp>
    </p:spTree>
    <p:extLst>
      <p:ext uri="{BB962C8B-B14F-4D97-AF65-F5344CB8AC3E}">
        <p14:creationId xmlns:p14="http://schemas.microsoft.com/office/powerpoint/2010/main" val="1394515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Hoarding continued</a:t>
            </a:r>
          </a:p>
        </p:txBody>
      </p:sp>
      <p:sp>
        <p:nvSpPr>
          <p:cNvPr id="3" name="Content Placeholder 2"/>
          <p:cNvSpPr>
            <a:spLocks noGrp="1"/>
          </p:cNvSpPr>
          <p:nvPr>
            <p:ph idx="1"/>
          </p:nvPr>
        </p:nvSpPr>
        <p:spPr/>
        <p:txBody>
          <a:bodyPr/>
          <a:lstStyle/>
          <a:p>
            <a:r>
              <a:rPr lang="en-GB" dirty="0"/>
              <a:t>Some research indicates that the behavioural tendencies to acquire and retain possessions can be seen as operating on a continuum from normal adaptive to excessive pathological.</a:t>
            </a:r>
          </a:p>
          <a:p>
            <a:r>
              <a:rPr lang="en-GB" dirty="0"/>
              <a:t>Equally there is strong evidence that hoarding and collecting are separate and discrete activities.  For example – In hoarding there is avoidance of discard, and unstructured and excessive acquisition across object categories.  Whilst in collecting there is discard by trading to improve collection and themed and structured limited </a:t>
            </a:r>
            <a:r>
              <a:rPr lang="en-GB" dirty="0" smtClean="0"/>
              <a:t>acquisition.</a:t>
            </a:r>
          </a:p>
          <a:p>
            <a:r>
              <a:rPr lang="en-GB" dirty="0" smtClean="0"/>
              <a:t>It can be the </a:t>
            </a:r>
            <a:r>
              <a:rPr lang="en-GB" dirty="0"/>
              <a:t>functional impairment and that some people who hoard have extreme functional impairment without significant distress (ego syntonic) where as other people feel significant shame and distress (ego dystonic).  However they are still unable to </a:t>
            </a:r>
            <a:r>
              <a:rPr lang="en-GB" dirty="0" smtClean="0"/>
              <a:t>make a decision </a:t>
            </a:r>
            <a:r>
              <a:rPr lang="en-GB" dirty="0"/>
              <a:t>to let go of belongings or possessions.</a:t>
            </a:r>
          </a:p>
        </p:txBody>
      </p:sp>
    </p:spTree>
    <p:extLst>
      <p:ext uri="{BB962C8B-B14F-4D97-AF65-F5344CB8AC3E}">
        <p14:creationId xmlns:p14="http://schemas.microsoft.com/office/powerpoint/2010/main" val="547382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01DCF2E-51C0-4D85-BA45-133C35E2E45E}"/>
              </a:ext>
            </a:extLst>
          </p:cNvPr>
          <p:cNvPicPr>
            <a:picLocks noChangeAspect="1"/>
          </p:cNvPicPr>
          <p:nvPr/>
        </p:nvPicPr>
        <p:blipFill>
          <a:blip r:embed="rId2"/>
          <a:stretch>
            <a:fillRect/>
          </a:stretch>
        </p:blipFill>
        <p:spPr>
          <a:xfrm>
            <a:off x="2176037" y="705211"/>
            <a:ext cx="7992888" cy="3048000"/>
          </a:xfrm>
          <a:prstGeom prst="rect">
            <a:avLst/>
          </a:prstGeom>
        </p:spPr>
      </p:pic>
      <p:sp>
        <p:nvSpPr>
          <p:cNvPr id="4" name="Rectangle 3">
            <a:extLst>
              <a:ext uri="{FF2B5EF4-FFF2-40B4-BE49-F238E27FC236}">
                <a16:creationId xmlns="" xmlns:a16="http://schemas.microsoft.com/office/drawing/2014/main" id="{98B01EA9-54A3-2640-8630-8095BCAEC41E}"/>
              </a:ext>
            </a:extLst>
          </p:cNvPr>
          <p:cNvSpPr/>
          <p:nvPr/>
        </p:nvSpPr>
        <p:spPr>
          <a:xfrm>
            <a:off x="2488605" y="4088524"/>
            <a:ext cx="7367752" cy="1938992"/>
          </a:xfrm>
          <a:prstGeom prst="rect">
            <a:avLst/>
          </a:prstGeom>
        </p:spPr>
        <p:txBody>
          <a:bodyPr wrap="square">
            <a:spAutoFit/>
          </a:bodyPr>
          <a:lstStyle/>
          <a:p>
            <a:pPr algn="just"/>
            <a:r>
              <a:rPr lang="en-GB" sz="2400" dirty="0"/>
              <a:t>A central and crucial concept to be borne in mind with hoarding is that of </a:t>
            </a:r>
            <a:r>
              <a:rPr lang="en-GB" sz="2400" dirty="0" err="1"/>
              <a:t>Bion’s</a:t>
            </a:r>
            <a:r>
              <a:rPr lang="en-GB" sz="2400" dirty="0"/>
              <a:t> ‘container and contained’ (</a:t>
            </a:r>
            <a:r>
              <a:rPr lang="en-GB" sz="2400" dirty="0" err="1"/>
              <a:t>Bion</a:t>
            </a:r>
            <a:r>
              <a:rPr lang="en-GB" sz="2400" dirty="0"/>
              <a:t>, 1962a,b). The suggestion is that the absence of a containing psychic function leads to feelings of </a:t>
            </a:r>
            <a:r>
              <a:rPr lang="en-GB" sz="2400" dirty="0" err="1"/>
              <a:t>uncontainment</a:t>
            </a:r>
            <a:r>
              <a:rPr lang="en-GB" sz="2400" dirty="0"/>
              <a:t>, which in turn leads to psychic distress.</a:t>
            </a:r>
          </a:p>
        </p:txBody>
      </p:sp>
    </p:spTree>
    <p:extLst>
      <p:ext uri="{BB962C8B-B14F-4D97-AF65-F5344CB8AC3E}">
        <p14:creationId xmlns:p14="http://schemas.microsoft.com/office/powerpoint/2010/main" val="367562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a:t>
            </a:r>
            <a:r>
              <a:rPr lang="en-GB" dirty="0" smtClean="0"/>
              <a:t>o 2</a:t>
            </a:r>
            <a:endParaRPr lang="en-GB" dirty="0"/>
          </a:p>
        </p:txBody>
      </p:sp>
    </p:spTree>
    <p:extLst>
      <p:ext uri="{BB962C8B-B14F-4D97-AF65-F5344CB8AC3E}">
        <p14:creationId xmlns:p14="http://schemas.microsoft.com/office/powerpoint/2010/main" val="2468069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 3</a:t>
            </a:r>
            <a:endParaRPr lang="en-GB" dirty="0"/>
          </a:p>
        </p:txBody>
      </p:sp>
    </p:spTree>
    <p:extLst>
      <p:ext uri="{BB962C8B-B14F-4D97-AF65-F5344CB8AC3E}">
        <p14:creationId xmlns:p14="http://schemas.microsoft.com/office/powerpoint/2010/main" val="1769156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3186" y="1502979"/>
            <a:ext cx="8135007" cy="3416320"/>
          </a:xfrm>
          <a:prstGeom prst="rect">
            <a:avLst/>
          </a:prstGeom>
          <a:noFill/>
        </p:spPr>
        <p:txBody>
          <a:bodyPr wrap="square" rtlCol="0">
            <a:spAutoFit/>
          </a:bodyPr>
          <a:lstStyle/>
          <a:p>
            <a:pPr algn="ctr"/>
            <a:r>
              <a:rPr lang="en-GB" sz="7200" dirty="0">
                <a:latin typeface="Algerian" panose="04020705040A02060702" pitchFamily="82" charset="0"/>
              </a:rPr>
              <a:t>LETS TALK ABOUT SOME OF THE CHALLENGES</a:t>
            </a:r>
          </a:p>
        </p:txBody>
      </p:sp>
    </p:spTree>
    <p:extLst>
      <p:ext uri="{BB962C8B-B14F-4D97-AF65-F5344CB8AC3E}">
        <p14:creationId xmlns:p14="http://schemas.microsoft.com/office/powerpoint/2010/main" val="3187006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145" y="252249"/>
            <a:ext cx="11792607" cy="6442842"/>
          </a:xfrm>
        </p:spPr>
      </p:pic>
    </p:spTree>
    <p:extLst>
      <p:ext uri="{BB962C8B-B14F-4D97-AF65-F5344CB8AC3E}">
        <p14:creationId xmlns:p14="http://schemas.microsoft.com/office/powerpoint/2010/main" val="339441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124" y="94593"/>
            <a:ext cx="11803117" cy="6653048"/>
          </a:xfrm>
        </p:spPr>
      </p:pic>
    </p:spTree>
    <p:extLst>
      <p:ext uri="{BB962C8B-B14F-4D97-AF65-F5344CB8AC3E}">
        <p14:creationId xmlns:p14="http://schemas.microsoft.com/office/powerpoint/2010/main" val="3778019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8097" y="2963918"/>
            <a:ext cx="7378262" cy="707886"/>
          </a:xfrm>
          <a:prstGeom prst="rect">
            <a:avLst/>
          </a:prstGeom>
          <a:noFill/>
        </p:spPr>
        <p:txBody>
          <a:bodyPr wrap="square" rtlCol="0">
            <a:spAutoFit/>
          </a:bodyPr>
          <a:lstStyle/>
          <a:p>
            <a:r>
              <a:rPr lang="en-GB" sz="4000" dirty="0">
                <a:latin typeface="Algerian" panose="04020705040A02060702" pitchFamily="82" charset="0"/>
              </a:rPr>
              <a:t>A quick message from us…</a:t>
            </a:r>
          </a:p>
        </p:txBody>
      </p:sp>
    </p:spTree>
    <p:extLst>
      <p:ext uri="{BB962C8B-B14F-4D97-AF65-F5344CB8AC3E}">
        <p14:creationId xmlns:p14="http://schemas.microsoft.com/office/powerpoint/2010/main" val="3120796980"/>
      </p:ext>
    </p:extLst>
  </p:cSld>
  <p:clrMapOvr>
    <a:masterClrMapping/>
  </p:clrMapOvr>
  <mc:AlternateContent xmlns:mc="http://schemas.openxmlformats.org/markup-compatibility/2006" xmlns:p14="http://schemas.microsoft.com/office/powerpoint/2010/main">
    <mc:Choice Requires="p14">
      <p:transition spd="slow" p14:dur="2000">
        <p14:reveal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21838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07917" cy="6858000"/>
          </a:xfrm>
        </p:spPr>
      </p:pic>
    </p:spTree>
    <p:extLst>
      <p:ext uri="{BB962C8B-B14F-4D97-AF65-F5344CB8AC3E}">
        <p14:creationId xmlns:p14="http://schemas.microsoft.com/office/powerpoint/2010/main" val="3128433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2688"/>
            <a:ext cx="12192000" cy="1115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509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745" y="2417379"/>
            <a:ext cx="7388772" cy="1200329"/>
          </a:xfrm>
          <a:prstGeom prst="rect">
            <a:avLst/>
          </a:prstGeom>
          <a:noFill/>
        </p:spPr>
        <p:txBody>
          <a:bodyPr wrap="square" rtlCol="0">
            <a:spAutoFit/>
          </a:bodyPr>
          <a:lstStyle/>
          <a:p>
            <a:pPr algn="ctr"/>
            <a:r>
              <a:rPr lang="en-GB" sz="7200" dirty="0">
                <a:latin typeface="Algerian" panose="04020705040A02060702" pitchFamily="82" charset="0"/>
              </a:rPr>
              <a:t>SAFETY</a:t>
            </a:r>
          </a:p>
        </p:txBody>
      </p:sp>
    </p:spTree>
    <p:extLst>
      <p:ext uri="{BB962C8B-B14F-4D97-AF65-F5344CB8AC3E}">
        <p14:creationId xmlns:p14="http://schemas.microsoft.com/office/powerpoint/2010/main" val="2101127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828" y="2280745"/>
            <a:ext cx="6327227" cy="1200329"/>
          </a:xfrm>
          <a:prstGeom prst="rect">
            <a:avLst/>
          </a:prstGeom>
          <a:noFill/>
        </p:spPr>
        <p:txBody>
          <a:bodyPr wrap="square" rtlCol="0">
            <a:spAutoFit/>
          </a:bodyPr>
          <a:lstStyle/>
          <a:p>
            <a:pPr algn="ctr"/>
            <a:r>
              <a:rPr lang="en-GB" sz="7200" dirty="0">
                <a:latin typeface="Algerian" panose="04020705040A02060702" pitchFamily="82" charset="0"/>
              </a:rPr>
              <a:t>COMPLAINTS</a:t>
            </a:r>
          </a:p>
        </p:txBody>
      </p:sp>
    </p:spTree>
    <p:extLst>
      <p:ext uri="{BB962C8B-B14F-4D97-AF65-F5344CB8AC3E}">
        <p14:creationId xmlns:p14="http://schemas.microsoft.com/office/powerpoint/2010/main" val="3261701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DILEMMA</a:t>
            </a:r>
          </a:p>
        </p:txBody>
      </p:sp>
      <p:graphicFrame>
        <p:nvGraphicFramePr>
          <p:cNvPr id="4" name="Content Placeholder 3"/>
          <p:cNvGraphicFramePr>
            <a:graphicFrameLocks noGrp="1"/>
          </p:cNvGraphicFramePr>
          <p:nvPr>
            <p:ph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2913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THE PERFECT STORM</a:t>
            </a:r>
          </a:p>
        </p:txBody>
      </p:sp>
      <p:pic>
        <p:nvPicPr>
          <p:cNvPr id="4" name="Picture 2" descr="Image result for the perfect stor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3512" y="1412776"/>
            <a:ext cx="878497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704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REVOLVING DOOR</a:t>
            </a:r>
          </a:p>
        </p:txBody>
      </p:sp>
      <p:pic>
        <p:nvPicPr>
          <p:cNvPr id="9" name="Content Placeholder 8" descr="Image result for OLD REVOLVING DOOR">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2166" y="1935922"/>
            <a:ext cx="8870731" cy="3792216"/>
          </a:xfrm>
          <a:prstGeom prst="rect">
            <a:avLst/>
          </a:prstGeom>
          <a:noFill/>
          <a:ln>
            <a:noFill/>
          </a:ln>
        </p:spPr>
      </p:pic>
    </p:spTree>
    <p:extLst>
      <p:ext uri="{BB962C8B-B14F-4D97-AF65-F5344CB8AC3E}">
        <p14:creationId xmlns:p14="http://schemas.microsoft.com/office/powerpoint/2010/main" val="2069667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614" y="157655"/>
            <a:ext cx="11939752" cy="6505904"/>
          </a:xfrm>
          <a:prstGeom prst="rect">
            <a:avLst/>
          </a:prstGeom>
        </p:spPr>
      </p:pic>
    </p:spTree>
    <p:extLst>
      <p:ext uri="{BB962C8B-B14F-4D97-AF65-F5344CB8AC3E}">
        <p14:creationId xmlns:p14="http://schemas.microsoft.com/office/powerpoint/2010/main" val="2314092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12881" y="2207926"/>
            <a:ext cx="3184635"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4619296" y="2207926"/>
            <a:ext cx="2942897"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7083972" y="2175284"/>
            <a:ext cx="2942897"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367454" y="2659155"/>
            <a:ext cx="2146737" cy="800219"/>
          </a:xfrm>
          <a:prstGeom prst="rect">
            <a:avLst/>
          </a:prstGeom>
          <a:noFill/>
        </p:spPr>
        <p:txBody>
          <a:bodyPr wrap="square" rtlCol="0">
            <a:spAutoFit/>
          </a:bodyPr>
          <a:lstStyle/>
          <a:p>
            <a:r>
              <a:rPr lang="en-GB" dirty="0"/>
              <a:t>       </a:t>
            </a:r>
            <a:r>
              <a:rPr lang="en-GB" sz="2800" dirty="0"/>
              <a:t>KNOWING</a:t>
            </a:r>
          </a:p>
        </p:txBody>
      </p:sp>
      <p:sp>
        <p:nvSpPr>
          <p:cNvPr id="6" name="TextBox 5"/>
          <p:cNvSpPr txBox="1"/>
          <p:nvPr/>
        </p:nvSpPr>
        <p:spPr>
          <a:xfrm>
            <a:off x="5265682" y="2659155"/>
            <a:ext cx="1650124" cy="523220"/>
          </a:xfrm>
          <a:prstGeom prst="rect">
            <a:avLst/>
          </a:prstGeom>
          <a:noFill/>
        </p:spPr>
        <p:txBody>
          <a:bodyPr wrap="square" rtlCol="0">
            <a:spAutoFit/>
          </a:bodyPr>
          <a:lstStyle/>
          <a:p>
            <a:r>
              <a:rPr lang="en-GB" dirty="0"/>
              <a:t>      </a:t>
            </a:r>
            <a:r>
              <a:rPr lang="en-GB" sz="2800" dirty="0"/>
              <a:t>BEING</a:t>
            </a:r>
          </a:p>
        </p:txBody>
      </p:sp>
      <p:sp>
        <p:nvSpPr>
          <p:cNvPr id="7" name="TextBox 6"/>
          <p:cNvSpPr txBox="1"/>
          <p:nvPr/>
        </p:nvSpPr>
        <p:spPr>
          <a:xfrm>
            <a:off x="7993116" y="2672285"/>
            <a:ext cx="1644870" cy="800219"/>
          </a:xfrm>
          <a:prstGeom prst="rect">
            <a:avLst/>
          </a:prstGeom>
          <a:noFill/>
        </p:spPr>
        <p:txBody>
          <a:bodyPr wrap="square" rtlCol="0">
            <a:spAutoFit/>
          </a:bodyPr>
          <a:lstStyle/>
          <a:p>
            <a:r>
              <a:rPr lang="en-GB" dirty="0"/>
              <a:t>     </a:t>
            </a:r>
            <a:r>
              <a:rPr lang="en-GB" sz="2800" dirty="0"/>
              <a:t>DOING</a:t>
            </a:r>
          </a:p>
        </p:txBody>
      </p:sp>
    </p:spTree>
    <p:extLst>
      <p:ext uri="{BB962C8B-B14F-4D97-AF65-F5344CB8AC3E}">
        <p14:creationId xmlns:p14="http://schemas.microsoft.com/office/powerpoint/2010/main" val="2235025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8" y="788276"/>
            <a:ext cx="10888718" cy="5632311"/>
          </a:xfrm>
          <a:prstGeom prst="rect">
            <a:avLst/>
          </a:prstGeom>
          <a:noFill/>
        </p:spPr>
        <p:txBody>
          <a:bodyPr wrap="square" rtlCol="0">
            <a:spAutoFit/>
          </a:bodyPr>
          <a:lstStyle/>
          <a:p>
            <a:r>
              <a:rPr lang="en-GB" sz="4000" dirty="0">
                <a:latin typeface="Algerian" panose="04020705040A02060702" pitchFamily="82" charset="0"/>
              </a:rPr>
              <a:t>Working with people who self neglect and hoard has a high impact on us as practitioners.  We would like you to view this short video and think about how it might connect with your own experiences and feelings and how this might get under your skin.  Which might be different from other experiences we have as practitioners.</a:t>
            </a:r>
          </a:p>
        </p:txBody>
      </p:sp>
    </p:spTree>
    <p:extLst>
      <p:ext uri="{BB962C8B-B14F-4D97-AF65-F5344CB8AC3E}">
        <p14:creationId xmlns:p14="http://schemas.microsoft.com/office/powerpoint/2010/main" val="1981999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51283" y="2144111"/>
            <a:ext cx="3894083"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70937" y="2684266"/>
            <a:ext cx="2264979" cy="523220"/>
          </a:xfrm>
          <a:prstGeom prst="rect">
            <a:avLst/>
          </a:prstGeom>
          <a:noFill/>
        </p:spPr>
        <p:txBody>
          <a:bodyPr wrap="square" rtlCol="0">
            <a:spAutoFit/>
          </a:bodyPr>
          <a:lstStyle/>
          <a:p>
            <a:r>
              <a:rPr lang="en-GB" dirty="0"/>
              <a:t>     </a:t>
            </a:r>
            <a:r>
              <a:rPr lang="en-GB" sz="2800" dirty="0" smtClean="0"/>
              <a:t>KNOWING</a:t>
            </a:r>
            <a:endParaRPr lang="en-GB" sz="2800" dirty="0"/>
          </a:p>
        </p:txBody>
      </p:sp>
    </p:spTree>
    <p:extLst>
      <p:ext uri="{BB962C8B-B14F-4D97-AF65-F5344CB8AC3E}">
        <p14:creationId xmlns:p14="http://schemas.microsoft.com/office/powerpoint/2010/main" val="2775495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KIT KAT – please eat if you have one</a:t>
            </a:r>
          </a:p>
        </p:txBody>
      </p:sp>
      <p:sp>
        <p:nvSpPr>
          <p:cNvPr id="3" name="Text Placeholder 2"/>
          <p:cNvSpPr>
            <a:spLocks noGrp="1"/>
          </p:cNvSpPr>
          <p:nvPr>
            <p:ph type="body" idx="1"/>
          </p:nvPr>
        </p:nvSpPr>
        <p:spPr/>
        <p:txBody>
          <a:bodyPr/>
          <a:lstStyle/>
          <a:p>
            <a:r>
              <a:rPr lang="en-GB" dirty="0"/>
              <a:t>2019</a:t>
            </a:r>
          </a:p>
        </p:txBody>
      </p:sp>
      <p:pic>
        <p:nvPicPr>
          <p:cNvPr id="8" name="Content Placeholder 7"/>
          <p:cNvPicPr>
            <a:picLocks noGrp="1" noChangeAspect="1"/>
          </p:cNvPicPr>
          <p:nvPr>
            <p:ph sz="half" idx="2"/>
          </p:nvPr>
        </p:nvPicPr>
        <p:blipFill>
          <a:blip r:embed="rId2"/>
          <a:stretch>
            <a:fillRect/>
          </a:stretch>
        </p:blipFill>
        <p:spPr>
          <a:xfrm>
            <a:off x="1156138" y="2564523"/>
            <a:ext cx="4571999" cy="3142593"/>
          </a:xfrm>
          <a:prstGeom prst="rect">
            <a:avLst/>
          </a:prstGeom>
        </p:spPr>
      </p:pic>
      <p:sp>
        <p:nvSpPr>
          <p:cNvPr id="5" name="Text Placeholder 4"/>
          <p:cNvSpPr>
            <a:spLocks noGrp="1"/>
          </p:cNvSpPr>
          <p:nvPr>
            <p:ph type="body" sz="quarter" idx="3"/>
          </p:nvPr>
        </p:nvSpPr>
        <p:spPr/>
        <p:txBody>
          <a:bodyPr/>
          <a:lstStyle/>
          <a:p>
            <a:r>
              <a:rPr lang="en-GB" dirty="0"/>
              <a:t>1937</a:t>
            </a:r>
          </a:p>
        </p:txBody>
      </p:sp>
      <p:pic>
        <p:nvPicPr>
          <p:cNvPr id="9" name="Content Placeholder 8"/>
          <p:cNvPicPr>
            <a:picLocks noGrp="1" noChangeAspect="1"/>
          </p:cNvPicPr>
          <p:nvPr>
            <p:ph sz="quarter" idx="4"/>
          </p:nvPr>
        </p:nvPicPr>
        <p:blipFill>
          <a:blip r:embed="rId3"/>
          <a:stretch>
            <a:fillRect/>
          </a:stretch>
        </p:blipFill>
        <p:spPr>
          <a:xfrm>
            <a:off x="6294968" y="2532993"/>
            <a:ext cx="4688342" cy="3142593"/>
          </a:xfrm>
          <a:prstGeom prst="rect">
            <a:avLst/>
          </a:prstGeom>
        </p:spPr>
      </p:pic>
    </p:spTree>
    <p:extLst>
      <p:ext uri="{BB962C8B-B14F-4D97-AF65-F5344CB8AC3E}">
        <p14:creationId xmlns:p14="http://schemas.microsoft.com/office/powerpoint/2010/main" val="3409997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8A5D91D-EBA0-5747-AA31-284983CB8259}"/>
              </a:ext>
            </a:extLst>
          </p:cNvPr>
          <p:cNvPicPr>
            <a:picLocks noChangeAspect="1"/>
          </p:cNvPicPr>
          <p:nvPr/>
        </p:nvPicPr>
        <p:blipFill>
          <a:blip r:embed="rId2"/>
          <a:stretch>
            <a:fillRect/>
          </a:stretch>
        </p:blipFill>
        <p:spPr>
          <a:xfrm>
            <a:off x="1907461" y="900215"/>
            <a:ext cx="8280920" cy="5382344"/>
          </a:xfrm>
          <a:prstGeom prst="rect">
            <a:avLst/>
          </a:prstGeom>
        </p:spPr>
      </p:pic>
    </p:spTree>
    <p:extLst>
      <p:ext uri="{BB962C8B-B14F-4D97-AF65-F5344CB8AC3E}">
        <p14:creationId xmlns:p14="http://schemas.microsoft.com/office/powerpoint/2010/main" val="91078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766441" y="2238705"/>
            <a:ext cx="2942897"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522052" y="2571698"/>
            <a:ext cx="1650124" cy="523220"/>
          </a:xfrm>
          <a:prstGeom prst="rect">
            <a:avLst/>
          </a:prstGeom>
          <a:noFill/>
        </p:spPr>
        <p:txBody>
          <a:bodyPr wrap="square" rtlCol="0">
            <a:spAutoFit/>
          </a:bodyPr>
          <a:lstStyle/>
          <a:p>
            <a:r>
              <a:rPr lang="en-GB" dirty="0"/>
              <a:t>    </a:t>
            </a:r>
            <a:r>
              <a:rPr lang="en-GB" sz="2800" dirty="0" smtClean="0"/>
              <a:t>BEING</a:t>
            </a:r>
            <a:endParaRPr lang="en-GB" sz="2800" dirty="0"/>
          </a:p>
        </p:txBody>
      </p:sp>
    </p:spTree>
    <p:extLst>
      <p:ext uri="{BB962C8B-B14F-4D97-AF65-F5344CB8AC3E}">
        <p14:creationId xmlns:p14="http://schemas.microsoft.com/office/powerpoint/2010/main" val="567692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_R8nu8zXRw"/>
          <p:cNvPicPr>
            <a:picLocks noGrp="1" noRot="1" noChangeAspect="1"/>
          </p:cNvPicPr>
          <p:nvPr>
            <p:ph idx="1"/>
            <a:videoFile r:link="rId1"/>
          </p:nvPr>
        </p:nvPicPr>
        <p:blipFill>
          <a:blip r:embed="rId3"/>
          <a:stretch>
            <a:fillRect/>
          </a:stretch>
        </p:blipFill>
        <p:spPr>
          <a:xfrm>
            <a:off x="1353414" y="759689"/>
            <a:ext cx="9826679" cy="5527507"/>
          </a:xfrm>
          <a:prstGeom prst="rect">
            <a:avLst/>
          </a:prstGeom>
        </p:spPr>
      </p:pic>
      <p:sp>
        <p:nvSpPr>
          <p:cNvPr id="2" name="Rectangle 1"/>
          <p:cNvSpPr/>
          <p:nvPr/>
        </p:nvSpPr>
        <p:spPr>
          <a:xfrm>
            <a:off x="4885573" y="2967335"/>
            <a:ext cx="24208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Video 4</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48347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STANDING STILL – also part of Being</a:t>
            </a:r>
          </a:p>
        </p:txBody>
      </p:sp>
      <p:sp>
        <p:nvSpPr>
          <p:cNvPr id="3" name="Content Placeholder 2"/>
          <p:cNvSpPr>
            <a:spLocks noGrp="1"/>
          </p:cNvSpPr>
          <p:nvPr>
            <p:ph idx="1"/>
          </p:nvPr>
        </p:nvSpPr>
        <p:spPr/>
        <p:txBody>
          <a:bodyPr>
            <a:normAutofit/>
          </a:bodyPr>
          <a:lstStyle/>
          <a:p>
            <a:r>
              <a:rPr lang="en-GB" dirty="0"/>
              <a:t>Also a very important aspect in being is “being present alongside the person whilst trust is built”</a:t>
            </a:r>
          </a:p>
          <a:p>
            <a:r>
              <a:rPr lang="en-GB" dirty="0"/>
              <a:t>Being silently creative</a:t>
            </a:r>
          </a:p>
          <a:p>
            <a:r>
              <a:rPr lang="en-GB" dirty="0"/>
              <a:t>Recognising that this is a time that relationship </a:t>
            </a:r>
            <a:r>
              <a:rPr lang="en-GB" dirty="0" smtClean="0"/>
              <a:t>and trust builds</a:t>
            </a:r>
            <a:endParaRPr lang="en-GB" dirty="0"/>
          </a:p>
          <a:p>
            <a:r>
              <a:rPr lang="en-GB" dirty="0"/>
              <a:t>Managers to recognise that this is also an important and active part of social work</a:t>
            </a:r>
          </a:p>
          <a:p>
            <a:r>
              <a:rPr lang="en-GB" dirty="0"/>
              <a:t>Don’t rush to close case</a:t>
            </a:r>
          </a:p>
          <a:p>
            <a:r>
              <a:rPr lang="en-GB" dirty="0"/>
              <a:t>Discuss in supervision</a:t>
            </a:r>
          </a:p>
          <a:p>
            <a:r>
              <a:rPr lang="en-GB" dirty="0"/>
              <a:t>Don’t be alone with it</a:t>
            </a:r>
          </a:p>
        </p:txBody>
      </p:sp>
    </p:spTree>
    <p:extLst>
      <p:ext uri="{BB962C8B-B14F-4D97-AF65-F5344CB8AC3E}">
        <p14:creationId xmlns:p14="http://schemas.microsoft.com/office/powerpoint/2010/main" val="2868669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483" y="199697"/>
            <a:ext cx="10121462" cy="6411310"/>
          </a:xfrm>
          <a:prstGeom prst="rect">
            <a:avLst/>
          </a:prstGeom>
        </p:spPr>
      </p:pic>
    </p:spTree>
    <p:extLst>
      <p:ext uri="{BB962C8B-B14F-4D97-AF65-F5344CB8AC3E}">
        <p14:creationId xmlns:p14="http://schemas.microsoft.com/office/powerpoint/2010/main" val="39026995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766441" y="2238705"/>
            <a:ext cx="2942897"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70938" y="2684266"/>
            <a:ext cx="1650124" cy="523220"/>
          </a:xfrm>
          <a:prstGeom prst="rect">
            <a:avLst/>
          </a:prstGeom>
          <a:noFill/>
        </p:spPr>
        <p:txBody>
          <a:bodyPr wrap="square" rtlCol="0">
            <a:spAutoFit/>
          </a:bodyPr>
          <a:lstStyle/>
          <a:p>
            <a:r>
              <a:rPr lang="en-GB" dirty="0"/>
              <a:t>      </a:t>
            </a:r>
            <a:r>
              <a:rPr lang="en-GB" sz="2800" dirty="0"/>
              <a:t>DOING</a:t>
            </a:r>
          </a:p>
        </p:txBody>
      </p:sp>
    </p:spTree>
    <p:extLst>
      <p:ext uri="{BB962C8B-B14F-4D97-AF65-F5344CB8AC3E}">
        <p14:creationId xmlns:p14="http://schemas.microsoft.com/office/powerpoint/2010/main" val="2393132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16" y="0"/>
            <a:ext cx="10353762" cy="970450"/>
          </a:xfrm>
        </p:spPr>
        <p:txBody>
          <a:bodyPr>
            <a:normAutofit/>
          </a:bodyPr>
          <a:lstStyle/>
          <a:p>
            <a:r>
              <a:rPr lang="en-GB" b="1" dirty="0">
                <a:latin typeface="Algerian" panose="04020705040A02060702" pitchFamily="82" charset="0"/>
              </a:rPr>
              <a:t>“DOING” THROUGH ONE MINUTE STORIES</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612" y="2144110"/>
            <a:ext cx="1847850" cy="2476500"/>
          </a:xfrm>
          <a:prstGeom prst="rect">
            <a:avLst/>
          </a:prstGeom>
          <a:effectLst>
            <a:outerShdw blurRad="25400" dir="17880000">
              <a:srgbClr val="000000">
                <a:alpha val="46000"/>
              </a:srgbClr>
            </a:outerShdw>
          </a:effectLst>
        </p:spPr>
      </p:pic>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760" y="3920359"/>
            <a:ext cx="1847850" cy="2476500"/>
          </a:xfrm>
          <a:prstGeom prst="rect">
            <a:avLst/>
          </a:prstGeom>
          <a:effectLst>
            <a:outerShdw blurRad="25400" dir="17880000">
              <a:srgbClr val="000000">
                <a:alpha val="46000"/>
              </a:srgbClr>
            </a:outerShdw>
          </a:effectLst>
        </p:spPr>
      </p:pic>
      <p:pic>
        <p:nvPicPr>
          <p:cNvPr id="9"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05" y="1536876"/>
            <a:ext cx="1847850" cy="2476500"/>
          </a:xfrm>
          <a:prstGeom prst="rect">
            <a:avLst/>
          </a:prstGeom>
          <a:effectLst>
            <a:outerShdw blurRad="25400" dir="17880000">
              <a:srgbClr val="000000">
                <a:alpha val="46000"/>
              </a:srgbClr>
            </a:outerShdw>
          </a:effectLst>
        </p:spPr>
      </p:pic>
      <p:pic>
        <p:nvPicPr>
          <p:cNvPr id="10"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319" y="2940926"/>
            <a:ext cx="1847850" cy="2476500"/>
          </a:xfrm>
          <a:prstGeom prst="rect">
            <a:avLst/>
          </a:prstGeom>
          <a:effectLst>
            <a:outerShdw blurRad="25400" dir="17880000">
              <a:srgbClr val="000000">
                <a:alpha val="46000"/>
              </a:srgbClr>
            </a:outerShdw>
          </a:effectLst>
        </p:spPr>
      </p:pic>
      <p:sp>
        <p:nvSpPr>
          <p:cNvPr id="12" name="TextBox 11"/>
          <p:cNvSpPr txBox="1"/>
          <p:nvPr/>
        </p:nvSpPr>
        <p:spPr>
          <a:xfrm>
            <a:off x="3899749" y="2829538"/>
            <a:ext cx="1281769" cy="461665"/>
          </a:xfrm>
          <a:prstGeom prst="rect">
            <a:avLst/>
          </a:prstGeom>
          <a:noFill/>
        </p:spPr>
        <p:txBody>
          <a:bodyPr wrap="square" rtlCol="0">
            <a:spAutoFit/>
          </a:bodyPr>
          <a:lstStyle/>
          <a:p>
            <a:r>
              <a:rPr lang="en-GB" sz="1200" dirty="0"/>
              <a:t>ZONE OF TOLERANCE</a:t>
            </a:r>
          </a:p>
        </p:txBody>
      </p:sp>
      <p:sp>
        <p:nvSpPr>
          <p:cNvPr id="13" name="TextBox 12"/>
          <p:cNvSpPr txBox="1"/>
          <p:nvPr/>
        </p:nvSpPr>
        <p:spPr>
          <a:xfrm>
            <a:off x="9307404" y="4620610"/>
            <a:ext cx="1457653" cy="461665"/>
          </a:xfrm>
          <a:prstGeom prst="rect">
            <a:avLst/>
          </a:prstGeom>
          <a:noFill/>
        </p:spPr>
        <p:txBody>
          <a:bodyPr wrap="square" rtlCol="0">
            <a:spAutoFit/>
          </a:bodyPr>
          <a:lstStyle/>
          <a:p>
            <a:r>
              <a:rPr lang="en-GB" sz="1200" dirty="0"/>
              <a:t>WINDOWS OF OPPORTUNITIES</a:t>
            </a:r>
          </a:p>
        </p:txBody>
      </p:sp>
      <p:sp>
        <p:nvSpPr>
          <p:cNvPr id="14" name="TextBox 13"/>
          <p:cNvSpPr txBox="1"/>
          <p:nvPr/>
        </p:nvSpPr>
        <p:spPr>
          <a:xfrm>
            <a:off x="1187668" y="2389122"/>
            <a:ext cx="1350087" cy="276999"/>
          </a:xfrm>
          <a:prstGeom prst="rect">
            <a:avLst/>
          </a:prstGeom>
          <a:noFill/>
        </p:spPr>
        <p:txBody>
          <a:bodyPr wrap="square" rtlCol="0">
            <a:spAutoFit/>
          </a:bodyPr>
          <a:lstStyle/>
          <a:p>
            <a:r>
              <a:rPr lang="en-GB" sz="1200" dirty="0"/>
              <a:t>HURRY-SLOWLY</a:t>
            </a:r>
          </a:p>
        </p:txBody>
      </p:sp>
      <p:sp>
        <p:nvSpPr>
          <p:cNvPr id="15" name="TextBox 14"/>
          <p:cNvSpPr txBox="1"/>
          <p:nvPr/>
        </p:nvSpPr>
        <p:spPr>
          <a:xfrm>
            <a:off x="6617495" y="3736377"/>
            <a:ext cx="924910" cy="276999"/>
          </a:xfrm>
          <a:prstGeom prst="rect">
            <a:avLst/>
          </a:prstGeom>
          <a:noFill/>
        </p:spPr>
        <p:txBody>
          <a:bodyPr wrap="square" rtlCol="0">
            <a:spAutoFit/>
          </a:bodyPr>
          <a:lstStyle/>
          <a:p>
            <a:r>
              <a:rPr lang="en-GB" sz="1200" dirty="0"/>
              <a:t>HONESTY</a:t>
            </a:r>
          </a:p>
        </p:txBody>
      </p:sp>
    </p:spTree>
    <p:extLst>
      <p:ext uri="{BB962C8B-B14F-4D97-AF65-F5344CB8AC3E}">
        <p14:creationId xmlns:p14="http://schemas.microsoft.com/office/powerpoint/2010/main" val="2684388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097" y="431451"/>
            <a:ext cx="6085489" cy="6223162"/>
          </a:xfrm>
          <a:prstGeom prst="rect">
            <a:avLst/>
          </a:prstGeom>
        </p:spPr>
      </p:pic>
      <p:sp>
        <p:nvSpPr>
          <p:cNvPr id="3" name="Rectangle 2"/>
          <p:cNvSpPr/>
          <p:nvPr/>
        </p:nvSpPr>
        <p:spPr>
          <a:xfrm>
            <a:off x="5025344" y="2592692"/>
            <a:ext cx="1804981" cy="369332"/>
          </a:xfrm>
          <a:prstGeom prst="rect">
            <a:avLst/>
          </a:prstGeom>
        </p:spPr>
        <p:txBody>
          <a:bodyPr wrap="none">
            <a:spAutoFit/>
          </a:bodyPr>
          <a:lstStyle/>
          <a:p>
            <a:r>
              <a:rPr lang="en-GB" dirty="0"/>
              <a:t>HURRY-SLOWLY</a:t>
            </a:r>
          </a:p>
        </p:txBody>
      </p:sp>
    </p:spTree>
    <p:extLst>
      <p:ext uri="{BB962C8B-B14F-4D97-AF65-F5344CB8AC3E}">
        <p14:creationId xmlns:p14="http://schemas.microsoft.com/office/powerpoint/2010/main" val="2375927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85573" y="2967335"/>
            <a:ext cx="24208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Video 1</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552437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097" y="431451"/>
            <a:ext cx="6085489" cy="6223162"/>
          </a:xfrm>
          <a:prstGeom prst="rect">
            <a:avLst/>
          </a:prstGeom>
        </p:spPr>
      </p:pic>
      <p:sp>
        <p:nvSpPr>
          <p:cNvPr id="3" name="Rectangle 2"/>
          <p:cNvSpPr/>
          <p:nvPr/>
        </p:nvSpPr>
        <p:spPr>
          <a:xfrm>
            <a:off x="4869404" y="2582182"/>
            <a:ext cx="2369110" cy="369332"/>
          </a:xfrm>
          <a:prstGeom prst="rect">
            <a:avLst/>
          </a:prstGeom>
        </p:spPr>
        <p:txBody>
          <a:bodyPr wrap="none">
            <a:spAutoFit/>
          </a:bodyPr>
          <a:lstStyle/>
          <a:p>
            <a:r>
              <a:rPr lang="en-GB" dirty="0"/>
              <a:t>ZONE OF TOLERANCE</a:t>
            </a:r>
          </a:p>
        </p:txBody>
      </p:sp>
    </p:spTree>
    <p:extLst>
      <p:ext uri="{BB962C8B-B14F-4D97-AF65-F5344CB8AC3E}">
        <p14:creationId xmlns:p14="http://schemas.microsoft.com/office/powerpoint/2010/main" val="409795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097" y="431451"/>
            <a:ext cx="6085489" cy="6223162"/>
          </a:xfrm>
          <a:prstGeom prst="rect">
            <a:avLst/>
          </a:prstGeom>
        </p:spPr>
      </p:pic>
      <p:sp>
        <p:nvSpPr>
          <p:cNvPr id="3" name="Rectangle 2"/>
          <p:cNvSpPr/>
          <p:nvPr/>
        </p:nvSpPr>
        <p:spPr>
          <a:xfrm>
            <a:off x="5335883" y="2613713"/>
            <a:ext cx="1162882" cy="369332"/>
          </a:xfrm>
          <a:prstGeom prst="rect">
            <a:avLst/>
          </a:prstGeom>
        </p:spPr>
        <p:txBody>
          <a:bodyPr wrap="none">
            <a:spAutoFit/>
          </a:bodyPr>
          <a:lstStyle/>
          <a:p>
            <a:r>
              <a:rPr lang="en-GB" dirty="0"/>
              <a:t>HONESTY</a:t>
            </a:r>
          </a:p>
        </p:txBody>
      </p:sp>
    </p:spTree>
    <p:extLst>
      <p:ext uri="{BB962C8B-B14F-4D97-AF65-F5344CB8AC3E}">
        <p14:creationId xmlns:p14="http://schemas.microsoft.com/office/powerpoint/2010/main" val="856629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097" y="431451"/>
            <a:ext cx="6085489" cy="6223162"/>
          </a:xfrm>
          <a:prstGeom prst="rect">
            <a:avLst/>
          </a:prstGeom>
        </p:spPr>
      </p:pic>
      <p:sp>
        <p:nvSpPr>
          <p:cNvPr id="3" name="Rectangle 2"/>
          <p:cNvSpPr/>
          <p:nvPr/>
        </p:nvSpPr>
        <p:spPr>
          <a:xfrm>
            <a:off x="4461150" y="2613713"/>
            <a:ext cx="3311740" cy="369332"/>
          </a:xfrm>
          <a:prstGeom prst="rect">
            <a:avLst/>
          </a:prstGeom>
        </p:spPr>
        <p:txBody>
          <a:bodyPr wrap="none">
            <a:spAutoFit/>
          </a:bodyPr>
          <a:lstStyle/>
          <a:p>
            <a:r>
              <a:rPr lang="en-GB" dirty="0"/>
              <a:t>WINDOWS OF OPPORTUNITIES</a:t>
            </a:r>
          </a:p>
        </p:txBody>
      </p:sp>
    </p:spTree>
    <p:extLst>
      <p:ext uri="{BB962C8B-B14F-4D97-AF65-F5344CB8AC3E}">
        <p14:creationId xmlns:p14="http://schemas.microsoft.com/office/powerpoint/2010/main" val="4033212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47145"/>
            <a:ext cx="10353762" cy="1432905"/>
          </a:xfrm>
        </p:spPr>
        <p:txBody>
          <a:bodyPr>
            <a:normAutofit fontScale="90000"/>
          </a:bodyPr>
          <a:lstStyle/>
          <a:p>
            <a:r>
              <a:rPr lang="en-GB" sz="3100" b="1" dirty="0" smtClean="0">
                <a:latin typeface="Algerian" panose="04020705040A02060702" pitchFamily="82" charset="0"/>
              </a:rPr>
              <a:t/>
            </a:r>
            <a:br>
              <a:rPr lang="en-GB" sz="3100" b="1" dirty="0" smtClean="0">
                <a:latin typeface="Algerian" panose="04020705040A02060702" pitchFamily="82" charset="0"/>
              </a:rPr>
            </a:br>
            <a:r>
              <a:rPr lang="en-GB" sz="3100" b="1" dirty="0" smtClean="0">
                <a:latin typeface="Algerian" panose="04020705040A02060702" pitchFamily="82" charset="0"/>
              </a:rPr>
              <a:t>what </a:t>
            </a:r>
            <a:r>
              <a:rPr lang="en-GB" sz="3100" b="1" dirty="0">
                <a:latin typeface="Algerian" panose="04020705040A02060702" pitchFamily="82" charset="0"/>
              </a:rPr>
              <a:t>people who hoard / self neglect say they find helpful </a:t>
            </a:r>
            <a:r>
              <a:rPr lang="en-GB" dirty="0"/>
              <a:t>	</a:t>
            </a:r>
            <a:br>
              <a:rPr lang="en-GB" dirty="0"/>
            </a:br>
            <a:endParaRPr lang="en-GB" dirty="0"/>
          </a:p>
        </p:txBody>
      </p:sp>
      <p:sp>
        <p:nvSpPr>
          <p:cNvPr id="3" name="Content Placeholder 2"/>
          <p:cNvSpPr>
            <a:spLocks noGrp="1"/>
          </p:cNvSpPr>
          <p:nvPr>
            <p:ph idx="1"/>
          </p:nvPr>
        </p:nvSpPr>
        <p:spPr/>
        <p:txBody>
          <a:bodyPr>
            <a:normAutofit fontScale="92500" lnSpcReduction="10000"/>
          </a:bodyPr>
          <a:lstStyle/>
          <a:p>
            <a:r>
              <a:rPr lang="en-GB" dirty="0"/>
              <a:t>Take the time to understand us. </a:t>
            </a:r>
          </a:p>
          <a:p>
            <a:r>
              <a:rPr lang="en-GB" dirty="0"/>
              <a:t>Avoid making us feel defensive. </a:t>
            </a:r>
          </a:p>
          <a:p>
            <a:r>
              <a:rPr lang="en-GB" dirty="0"/>
              <a:t>Focus on us as people, rather than just our problems. </a:t>
            </a:r>
          </a:p>
          <a:p>
            <a:r>
              <a:rPr lang="en-GB" dirty="0"/>
              <a:t>Show a sense of timing - recognising when we might be ready to change. </a:t>
            </a:r>
          </a:p>
          <a:p>
            <a:r>
              <a:rPr lang="en-GB" dirty="0"/>
              <a:t>Move at our pace. </a:t>
            </a:r>
          </a:p>
          <a:p>
            <a:r>
              <a:rPr lang="en-GB" dirty="0"/>
              <a:t>Be careful to avoid body language or comments (for example “You’ve got a lot of stuff!”) which might seem judgemental. </a:t>
            </a:r>
          </a:p>
          <a:p>
            <a:r>
              <a:rPr lang="en-GB" dirty="0"/>
              <a:t>Be honest about the possibility of imposed measures</a:t>
            </a:r>
          </a:p>
          <a:p>
            <a:r>
              <a:rPr lang="en-GB" dirty="0"/>
              <a:t>Avoid presenting imposed measures as threats to get our compliance. </a:t>
            </a:r>
          </a:p>
          <a:p>
            <a:r>
              <a:rPr lang="en-GB" dirty="0"/>
              <a:t>Find the balance between ‘encouragement’ and ‘pushiness’. 	</a:t>
            </a:r>
          </a:p>
          <a:p>
            <a:endParaRPr lang="en-GB" dirty="0"/>
          </a:p>
        </p:txBody>
      </p:sp>
    </p:spTree>
    <p:extLst>
      <p:ext uri="{BB962C8B-B14F-4D97-AF65-F5344CB8AC3E}">
        <p14:creationId xmlns:p14="http://schemas.microsoft.com/office/powerpoint/2010/main" val="3931145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b="1" dirty="0">
                <a:latin typeface="Algerian" panose="04020705040A02060702" pitchFamily="82" charset="0"/>
              </a:rPr>
              <a:t>CARE ACT 2014 </a:t>
            </a:r>
            <a:r>
              <a:rPr lang="en-GB" b="1">
                <a:latin typeface="Algerian" panose="04020705040A02060702" pitchFamily="82" charset="0"/>
              </a:rPr>
              <a:t>&amp; Safeguarding</a:t>
            </a:r>
            <a:r>
              <a:rPr lang="en-GB" dirty="0"/>
              <a:t/>
            </a:r>
            <a:br>
              <a:rPr lang="en-GB" dirty="0"/>
            </a:br>
            <a:endParaRPr lang="en-GB" dirty="0"/>
          </a:p>
        </p:txBody>
      </p:sp>
      <p:sp>
        <p:nvSpPr>
          <p:cNvPr id="3" name="Content Placeholder 2"/>
          <p:cNvSpPr>
            <a:spLocks noGrp="1"/>
          </p:cNvSpPr>
          <p:nvPr>
            <p:ph idx="1"/>
          </p:nvPr>
        </p:nvSpPr>
        <p:spPr/>
        <p:txBody>
          <a:bodyPr>
            <a:normAutofit fontScale="92500" lnSpcReduction="10000"/>
          </a:bodyPr>
          <a:lstStyle/>
          <a:p>
            <a:r>
              <a:rPr lang="en-GB" sz="2100" dirty="0"/>
              <a:t>The care act 2014, updated 2016 includes self neglect as a category of harm</a:t>
            </a:r>
          </a:p>
          <a:p>
            <a:r>
              <a:rPr lang="en-GB" sz="2100" dirty="0"/>
              <a:t>It places specific duties on LA in relation to self -neglect</a:t>
            </a:r>
          </a:p>
          <a:p>
            <a:r>
              <a:rPr lang="en-GB" sz="2100" dirty="0"/>
              <a:t>Section 9 and 11 state that the local authority must undertake a needs assessment, even when the adult refuses, where it appears that the adult may have needs for care and support and is experiencing, or is at risk of self-neglect.</a:t>
            </a:r>
          </a:p>
          <a:p>
            <a:r>
              <a:rPr lang="en-GB" sz="2100" dirty="0"/>
              <a:t>The duty applies whether the adult is making a capacitated or incapacitated refusal of assessment.</a:t>
            </a:r>
          </a:p>
          <a:p>
            <a:r>
              <a:rPr lang="en-GB" sz="2100" dirty="0"/>
              <a:t>The care act places a duty of co-operation on the LA, police and health services</a:t>
            </a:r>
          </a:p>
          <a:p>
            <a:r>
              <a:rPr lang="en-GB" sz="2100" dirty="0"/>
              <a:t>Principles of wellbeing</a:t>
            </a:r>
          </a:p>
          <a:p>
            <a:pPr marL="36900" indent="0">
              <a:buNone/>
            </a:pPr>
            <a:r>
              <a:rPr lang="en-GB" sz="2100" dirty="0"/>
              <a:t>	</a:t>
            </a:r>
          </a:p>
          <a:p>
            <a:r>
              <a:rPr lang="en-GB" sz="2100" dirty="0"/>
              <a:t>Duty of care / protect / prevent</a:t>
            </a:r>
          </a:p>
          <a:p>
            <a:pPr marL="36900" indent="0">
              <a:buNone/>
            </a:pPr>
            <a:endParaRPr lang="en-GB" dirty="0"/>
          </a:p>
          <a:p>
            <a:endParaRPr lang="en-GB" dirty="0"/>
          </a:p>
          <a:p>
            <a:endParaRPr lang="en-GB" dirty="0"/>
          </a:p>
        </p:txBody>
      </p:sp>
    </p:spTree>
    <p:extLst>
      <p:ext uri="{BB962C8B-B14F-4D97-AF65-F5344CB8AC3E}">
        <p14:creationId xmlns:p14="http://schemas.microsoft.com/office/powerpoint/2010/main" val="1309467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Safeguarding</a:t>
            </a:r>
          </a:p>
        </p:txBody>
      </p:sp>
      <p:sp>
        <p:nvSpPr>
          <p:cNvPr id="3" name="Content Placeholder 2"/>
          <p:cNvSpPr>
            <a:spLocks noGrp="1"/>
          </p:cNvSpPr>
          <p:nvPr>
            <p:ph idx="1"/>
          </p:nvPr>
        </p:nvSpPr>
        <p:spPr/>
        <p:txBody>
          <a:bodyPr>
            <a:normAutofit/>
          </a:bodyPr>
          <a:lstStyle/>
          <a:p>
            <a:pPr marL="36900" indent="0">
              <a:buNone/>
            </a:pPr>
            <a:endParaRPr lang="en-GB" dirty="0"/>
          </a:p>
          <a:p>
            <a:r>
              <a:rPr lang="en-GB" dirty="0"/>
              <a:t>Section 42 – The LA must make, or cause to be made, whatever enquiries it thinks necessary to enable it to decide what action should be taken in an adults case when:</a:t>
            </a:r>
          </a:p>
          <a:p>
            <a:pPr marL="36900" indent="0">
              <a:buNone/>
            </a:pPr>
            <a:endParaRPr lang="en-GB" dirty="0"/>
          </a:p>
          <a:p>
            <a:pPr marL="36900" indent="0">
              <a:buNone/>
            </a:pPr>
            <a:r>
              <a:rPr lang="en-GB" dirty="0"/>
              <a:t>The LA has reasonable cause to suspect that an adult in it’s area:</a:t>
            </a:r>
          </a:p>
          <a:p>
            <a:r>
              <a:rPr lang="en-GB" dirty="0"/>
              <a:t>has needs for care and support</a:t>
            </a:r>
          </a:p>
          <a:p>
            <a:r>
              <a:rPr lang="en-GB" dirty="0"/>
              <a:t>is experiencing or is at risk of self-neglect and</a:t>
            </a:r>
          </a:p>
          <a:p>
            <a:r>
              <a:rPr lang="en-GB" dirty="0"/>
              <a:t>as a result of those needs is unable to protect himself or herself against self-neglect, or the risk of it				</a:t>
            </a:r>
          </a:p>
          <a:p>
            <a:endParaRPr lang="en-GB" dirty="0"/>
          </a:p>
        </p:txBody>
      </p:sp>
    </p:spTree>
    <p:extLst>
      <p:ext uri="{BB962C8B-B14F-4D97-AF65-F5344CB8AC3E}">
        <p14:creationId xmlns:p14="http://schemas.microsoft.com/office/powerpoint/2010/main" val="642716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LAW</a:t>
            </a:r>
          </a:p>
        </p:txBody>
      </p:sp>
      <p:sp>
        <p:nvSpPr>
          <p:cNvPr id="3" name="Content Placeholder 2"/>
          <p:cNvSpPr>
            <a:spLocks noGrp="1"/>
          </p:cNvSpPr>
          <p:nvPr>
            <p:ph idx="1"/>
          </p:nvPr>
        </p:nvSpPr>
        <p:spPr/>
        <p:txBody>
          <a:bodyPr>
            <a:normAutofit fontScale="62500" lnSpcReduction="20000"/>
          </a:bodyPr>
          <a:lstStyle/>
          <a:p>
            <a:r>
              <a:rPr lang="en-GB" sz="2300" dirty="0"/>
              <a:t>Public health act 1936 </a:t>
            </a:r>
            <a:r>
              <a:rPr lang="en-GB" sz="2300" dirty="0" smtClean="0"/>
              <a:t>EHO </a:t>
            </a:r>
            <a:r>
              <a:rPr lang="en-GB" sz="2300" dirty="0">
                <a:effectLst/>
              </a:rPr>
              <a:t>s83 and s84 </a:t>
            </a:r>
            <a:endParaRPr lang="en-GB" sz="2300" dirty="0"/>
          </a:p>
          <a:p>
            <a:r>
              <a:rPr lang="en-GB" sz="2300" dirty="0"/>
              <a:t>Prevention of damage by pest act </a:t>
            </a:r>
            <a:r>
              <a:rPr lang="en-GB" sz="2300" dirty="0" smtClean="0"/>
              <a:t>1949</a:t>
            </a:r>
          </a:p>
          <a:p>
            <a:r>
              <a:rPr lang="en-GB" sz="2300" dirty="0">
                <a:effectLst/>
              </a:rPr>
              <a:t>Environmental Protection Act 1990 s80 which is the provision for statutory nuisance </a:t>
            </a:r>
          </a:p>
          <a:p>
            <a:r>
              <a:rPr lang="en-GB" sz="2300" dirty="0">
                <a:effectLst/>
              </a:rPr>
              <a:t>Building Act 1984 (various drainage repair provisions</a:t>
            </a:r>
            <a:r>
              <a:rPr lang="en-GB" sz="2300" dirty="0" smtClean="0">
                <a:effectLst/>
              </a:rPr>
              <a:t>)</a:t>
            </a:r>
            <a:endParaRPr lang="en-GB" sz="2300" dirty="0"/>
          </a:p>
          <a:p>
            <a:r>
              <a:rPr lang="en-GB" sz="2300" dirty="0"/>
              <a:t>Public health and diseases act 1984 (Infection or contamination)</a:t>
            </a:r>
          </a:p>
          <a:p>
            <a:r>
              <a:rPr lang="en-GB" sz="2300" dirty="0"/>
              <a:t>Police – Under anti social behaviour to prevent nuisance or annoyance (Anti-social behaviour crime and policing act 2014) </a:t>
            </a:r>
          </a:p>
          <a:p>
            <a:r>
              <a:rPr lang="en-GB" sz="2300" dirty="0"/>
              <a:t>Police and criminal evidence act 1984 in emergency police can enter without warrant to save life and prevent injury or prevent serious damage to property</a:t>
            </a:r>
          </a:p>
          <a:p>
            <a:r>
              <a:rPr lang="en-GB" sz="2300" dirty="0"/>
              <a:t>Housing Act 1985/1988 (Eviction on grounds of conduct or nuisance or annoyance)</a:t>
            </a:r>
          </a:p>
          <a:p>
            <a:r>
              <a:rPr lang="en-GB" sz="2300" dirty="0"/>
              <a:t>Housing Act 2004 (Remedial action on building hazards)</a:t>
            </a:r>
          </a:p>
          <a:p>
            <a:r>
              <a:rPr lang="en-GB" sz="2300" dirty="0"/>
              <a:t>Animal Welfare 2006 cruelty to animals a criminal offence</a:t>
            </a:r>
          </a:p>
          <a:p>
            <a:r>
              <a:rPr lang="en-GB" sz="2300" dirty="0"/>
              <a:t>Mental Health  Act 1983 authorising police / AMPH / Dr to enter premises.  Application  for admission for assessment (s2)and treatment (s 3)</a:t>
            </a:r>
          </a:p>
          <a:p>
            <a:pPr marL="36900" indent="0">
              <a:buNone/>
            </a:pPr>
            <a:endParaRPr lang="en-GB" dirty="0"/>
          </a:p>
        </p:txBody>
      </p:sp>
    </p:spTree>
    <p:extLst>
      <p:ext uri="{BB962C8B-B14F-4D97-AF65-F5344CB8AC3E}">
        <p14:creationId xmlns:p14="http://schemas.microsoft.com/office/powerpoint/2010/main" val="1507924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Algerian" panose="04020705040A02060702" pitchFamily="82" charset="0"/>
              </a:rPr>
              <a:t>Learning from SARS – </a:t>
            </a:r>
            <a:r>
              <a:rPr lang="en-GB" b="1" dirty="0" smtClean="0">
                <a:latin typeface="Algerian" panose="04020705040A02060702" pitchFamily="82" charset="0"/>
              </a:rPr>
              <a:t>Prof Michael </a:t>
            </a:r>
            <a:r>
              <a:rPr lang="en-GB" b="1" dirty="0">
                <a:latin typeface="Algerian" panose="04020705040A02060702" pitchFamily="82" charset="0"/>
              </a:rPr>
              <a:t>Preston-Shoot</a:t>
            </a:r>
          </a:p>
        </p:txBody>
      </p:sp>
      <p:sp>
        <p:nvSpPr>
          <p:cNvPr id="3" name="Content Placeholder 2"/>
          <p:cNvSpPr>
            <a:spLocks noGrp="1"/>
          </p:cNvSpPr>
          <p:nvPr>
            <p:ph idx="1"/>
          </p:nvPr>
        </p:nvSpPr>
        <p:spPr/>
        <p:txBody>
          <a:bodyPr>
            <a:normAutofit/>
          </a:bodyPr>
          <a:lstStyle/>
          <a:p>
            <a:endParaRPr lang="en-GB" dirty="0"/>
          </a:p>
          <a:p>
            <a:r>
              <a:rPr lang="en-GB" dirty="0"/>
              <a:t>Too accepting of “</a:t>
            </a:r>
            <a:r>
              <a:rPr lang="en-GB"/>
              <a:t>lifestyle </a:t>
            </a:r>
            <a:r>
              <a:rPr lang="en-GB" dirty="0"/>
              <a:t>"</a:t>
            </a:r>
            <a:r>
              <a:rPr lang="en-GB"/>
              <a:t>choice </a:t>
            </a:r>
            <a:r>
              <a:rPr lang="en-GB" dirty="0"/>
              <a:t>&amp; insufficient professional curiosity </a:t>
            </a:r>
          </a:p>
          <a:p>
            <a:r>
              <a:rPr lang="en-GB"/>
              <a:t>Failure </a:t>
            </a:r>
            <a:r>
              <a:rPr lang="en-GB" dirty="0"/>
              <a:t>to escalate concerns to senior managers </a:t>
            </a:r>
          </a:p>
          <a:p>
            <a:r>
              <a:rPr lang="en-GB" dirty="0"/>
              <a:t>Delays in raising safeguarding concerns or commencing Section42 enquiries </a:t>
            </a:r>
          </a:p>
          <a:p>
            <a:r>
              <a:rPr lang="en-GB" dirty="0"/>
              <a:t>No agreed strategies to continue to engage </a:t>
            </a:r>
          </a:p>
          <a:p>
            <a:r>
              <a:rPr lang="en-GB" dirty="0"/>
              <a:t>Poor record keeping of decision-making </a:t>
            </a:r>
          </a:p>
          <a:p>
            <a:r>
              <a:rPr lang="en-GB" dirty="0"/>
              <a:t>Not involving family </a:t>
            </a:r>
            <a:r>
              <a:rPr lang="en-GB"/>
              <a:t>/ network</a:t>
            </a:r>
            <a:endParaRPr lang="en-GB" dirty="0"/>
          </a:p>
          <a:p>
            <a:r>
              <a:rPr lang="en-GB"/>
              <a:t>Mental </a:t>
            </a:r>
            <a:r>
              <a:rPr lang="en-GB" dirty="0"/>
              <a:t>capacity and risk assessments insufficiently </a:t>
            </a:r>
            <a:r>
              <a:rPr lang="en-GB"/>
              <a:t>robust </a:t>
            </a:r>
            <a:endParaRPr lang="en-GB" dirty="0"/>
          </a:p>
          <a:p>
            <a:r>
              <a:rPr lang="en-GB" dirty="0"/>
              <a:t>Not sufficient account of persons feelings and wishes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6004083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521280"/>
            <a:ext cx="5580993" cy="5916305"/>
          </a:xfrm>
          <a:prstGeom prst="rect">
            <a:avLst/>
          </a:prstGeom>
        </p:spPr>
      </p:pic>
    </p:spTree>
    <p:extLst>
      <p:ext uri="{BB962C8B-B14F-4D97-AF65-F5344CB8AC3E}">
        <p14:creationId xmlns:p14="http://schemas.microsoft.com/office/powerpoint/2010/main" val="47372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Algerian" panose="04020705040A02060702" pitchFamily="82" charset="0"/>
              </a:rPr>
              <a:t>MENTAL CAPACITY Challenges </a:t>
            </a:r>
          </a:p>
        </p:txBody>
      </p:sp>
      <p:sp>
        <p:nvSpPr>
          <p:cNvPr id="3" name="Content Placeholder 2"/>
          <p:cNvSpPr>
            <a:spLocks noGrp="1"/>
          </p:cNvSpPr>
          <p:nvPr>
            <p:ph idx="1"/>
          </p:nvPr>
        </p:nvSpPr>
        <p:spPr/>
        <p:txBody>
          <a:bodyPr>
            <a:normAutofit/>
          </a:bodyPr>
          <a:lstStyle/>
          <a:p>
            <a:r>
              <a:rPr lang="en-GB" sz="2400" dirty="0"/>
              <a:t>Information test / Impairment?</a:t>
            </a:r>
          </a:p>
          <a:p>
            <a:r>
              <a:rPr lang="en-GB" sz="2400" dirty="0"/>
              <a:t>Human Rights Vs Duties under legislation and Human rights of others</a:t>
            </a:r>
          </a:p>
          <a:p>
            <a:r>
              <a:rPr lang="en-GB" sz="2400" dirty="0"/>
              <a:t>Fluctuating capacity</a:t>
            </a:r>
          </a:p>
          <a:p>
            <a:r>
              <a:rPr lang="en-GB" sz="2400" dirty="0"/>
              <a:t>Unwillingness to engage at all</a:t>
            </a:r>
          </a:p>
          <a:p>
            <a:r>
              <a:rPr lang="en-GB" sz="2400" dirty="0"/>
              <a:t>Spoken word very </a:t>
            </a:r>
            <a:r>
              <a:rPr lang="en-GB" sz="2400" dirty="0" smtClean="0"/>
              <a:t>strong</a:t>
            </a:r>
          </a:p>
          <a:p>
            <a:r>
              <a:rPr lang="en-GB" sz="2400" dirty="0" smtClean="0"/>
              <a:t>MCS vs MHA or MCA + MHA</a:t>
            </a:r>
            <a:endParaRPr lang="en-GB" sz="2400" dirty="0"/>
          </a:p>
          <a:p>
            <a:r>
              <a:rPr lang="en-GB" sz="2400" dirty="0"/>
              <a:t>People who have capacity and continue to put themselves in grave danger</a:t>
            </a:r>
          </a:p>
          <a:p>
            <a:pPr marL="36900" indent="0">
              <a:buNone/>
            </a:pPr>
            <a:endParaRPr lang="en-GB" dirty="0"/>
          </a:p>
        </p:txBody>
      </p:sp>
    </p:spTree>
    <p:extLst>
      <p:ext uri="{BB962C8B-B14F-4D97-AF65-F5344CB8AC3E}">
        <p14:creationId xmlns:p14="http://schemas.microsoft.com/office/powerpoint/2010/main" val="446972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Algerian" panose="04020705040A02060702" pitchFamily="82" charset="0"/>
              </a:rPr>
              <a:t>SCENTS OF SELF NEGLECT &amp; HOARDING</a:t>
            </a:r>
          </a:p>
        </p:txBody>
      </p:sp>
      <p:pic>
        <p:nvPicPr>
          <p:cNvPr id="4" name="irc_mi" descr="Image result for self neglect images">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10515600" cy="4486275"/>
          </a:xfrm>
          <a:prstGeom prst="rect">
            <a:avLst/>
          </a:prstGeom>
          <a:noFill/>
          <a:ln>
            <a:noFill/>
          </a:ln>
        </p:spPr>
      </p:pic>
    </p:spTree>
    <p:extLst>
      <p:ext uri="{BB962C8B-B14F-4D97-AF65-F5344CB8AC3E}">
        <p14:creationId xmlns:p14="http://schemas.microsoft.com/office/powerpoint/2010/main" val="405220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MENTAL CAPACITY considerations</a:t>
            </a:r>
          </a:p>
        </p:txBody>
      </p:sp>
      <p:sp>
        <p:nvSpPr>
          <p:cNvPr id="3" name="Content Placeholder 2"/>
          <p:cNvSpPr>
            <a:spLocks noGrp="1"/>
          </p:cNvSpPr>
          <p:nvPr>
            <p:ph idx="1"/>
          </p:nvPr>
        </p:nvSpPr>
        <p:spPr/>
        <p:txBody>
          <a:bodyPr>
            <a:normAutofit fontScale="92500" lnSpcReduction="20000"/>
          </a:bodyPr>
          <a:lstStyle/>
          <a:p>
            <a:pPr marL="494100" indent="-457200">
              <a:buFont typeface="Wingdings 2" charset="2"/>
              <a:buAutoNum type="arabicPeriod"/>
            </a:pPr>
            <a:r>
              <a:rPr lang="en-GB" sz="2400" dirty="0"/>
              <a:t>Behaviour, concerning conversations can pave way to completing information test.  This is confirmed by The MCA code of practice which states that one of the reasons why people may question a person’s capacity to make a specific decision is ”the person’s behaviour or circumstances cause doubt as to whether they have capacity to make a decision” (4.35 MCA Code of Practice, P. 52)</a:t>
            </a:r>
          </a:p>
          <a:p>
            <a:pPr marL="494100" indent="-457200">
              <a:buFont typeface="Wingdings 2" charset="2"/>
              <a:buAutoNum type="arabicPeriod"/>
            </a:pPr>
            <a:r>
              <a:rPr lang="en-GB" sz="2400" dirty="0"/>
              <a:t>Robust risk assessment</a:t>
            </a:r>
          </a:p>
          <a:p>
            <a:pPr marL="494100" indent="-457200">
              <a:buAutoNum type="arabicPeriod"/>
            </a:pPr>
            <a:r>
              <a:rPr lang="en-GB" sz="2400" dirty="0"/>
              <a:t>Timing of MCA (Delay or not to delay) / Delay Best interest action</a:t>
            </a:r>
          </a:p>
          <a:p>
            <a:pPr marL="494100" indent="-457200">
              <a:buAutoNum type="arabicPeriod"/>
            </a:pPr>
            <a:r>
              <a:rPr lang="en-GB" sz="2400" dirty="0"/>
              <a:t>Build relationship engage in the knowing, being and doing</a:t>
            </a:r>
          </a:p>
          <a:p>
            <a:pPr marL="494100" indent="-457200">
              <a:buAutoNum type="arabicPeriod"/>
            </a:pPr>
            <a:r>
              <a:rPr lang="en-GB" sz="2400" dirty="0"/>
              <a:t>Think about the How? (With another expert, relationships, context, advocate)</a:t>
            </a:r>
          </a:p>
          <a:p>
            <a:pPr marL="494100" indent="-457200">
              <a:buFont typeface="Wingdings 2" charset="2"/>
              <a:buAutoNum type="arabicPeriod"/>
            </a:pPr>
            <a:r>
              <a:rPr lang="en-GB" sz="2400"/>
              <a:t>Executive </a:t>
            </a:r>
            <a:r>
              <a:rPr lang="en-GB" sz="2400" dirty="0"/>
              <a:t>Capacity - Case law – GW vs </a:t>
            </a:r>
            <a:r>
              <a:rPr lang="en-GB" sz="2400"/>
              <a:t>LA 2016</a:t>
            </a:r>
            <a:endParaRPr lang="en-GB" sz="2400" dirty="0"/>
          </a:p>
          <a:p>
            <a:pPr marL="494100" indent="-457200">
              <a:buFont typeface="Wingdings 2" charset="2"/>
              <a:buAutoNum type="arabicPeriod"/>
            </a:pPr>
            <a:r>
              <a:rPr lang="en-GB" sz="2400"/>
              <a:t>Decision </a:t>
            </a:r>
            <a:r>
              <a:rPr lang="en-GB" sz="2400" dirty="0"/>
              <a:t>and </a:t>
            </a:r>
            <a:r>
              <a:rPr lang="en-GB" sz="2400"/>
              <a:t>Questions </a:t>
            </a:r>
            <a:r>
              <a:rPr lang="en-GB" sz="2400" dirty="0"/>
              <a:t>/ Debated topic</a:t>
            </a:r>
          </a:p>
          <a:p>
            <a:pPr marL="494100" indent="-457200">
              <a:buAutoNum type="arabicPeriod"/>
            </a:pPr>
            <a:endParaRPr lang="en-GB" dirty="0"/>
          </a:p>
          <a:p>
            <a:pPr marL="494100" indent="-457200">
              <a:buAutoNum type="arabicPeriod"/>
            </a:pPr>
            <a:endParaRPr lang="en-GB" dirty="0"/>
          </a:p>
          <a:p>
            <a:pPr marL="494100" indent="-457200">
              <a:buAutoNum type="arabicPeriod"/>
            </a:pPr>
            <a:endParaRPr lang="en-GB" dirty="0"/>
          </a:p>
          <a:p>
            <a:pPr marL="494100" indent="-457200">
              <a:buAutoNum type="arabicPeriod"/>
            </a:pPr>
            <a:endParaRPr lang="en-GB" dirty="0"/>
          </a:p>
          <a:p>
            <a:pPr marL="494100" indent="-457200">
              <a:buAutoNum type="arabicPeriod"/>
            </a:pPr>
            <a:endParaRPr lang="en-GB" dirty="0"/>
          </a:p>
          <a:p>
            <a:pPr marL="494100" indent="-457200">
              <a:buAutoNum type="arabicPeriod"/>
            </a:pPr>
            <a:endParaRPr lang="en-GB" dirty="0"/>
          </a:p>
        </p:txBody>
      </p:sp>
    </p:spTree>
    <p:extLst>
      <p:ext uri="{BB962C8B-B14F-4D97-AF65-F5344CB8AC3E}">
        <p14:creationId xmlns:p14="http://schemas.microsoft.com/office/powerpoint/2010/main" val="1325159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DECISION in ?</a:t>
            </a:r>
          </a:p>
        </p:txBody>
      </p:sp>
      <p:sp>
        <p:nvSpPr>
          <p:cNvPr id="3" name="Content Placeholder 2"/>
          <p:cNvSpPr>
            <a:spLocks noGrp="1"/>
          </p:cNvSpPr>
          <p:nvPr>
            <p:ph idx="1"/>
          </p:nvPr>
        </p:nvSpPr>
        <p:spPr/>
        <p:txBody>
          <a:bodyPr>
            <a:normAutofit/>
          </a:bodyPr>
          <a:lstStyle/>
          <a:p>
            <a:r>
              <a:rPr lang="en-GB" sz="3600" dirty="0" smtClean="0"/>
              <a:t>Does </a:t>
            </a:r>
            <a:r>
              <a:rPr lang="en-GB" sz="3600" dirty="0"/>
              <a:t>P possess the capacity for self care and self protection?</a:t>
            </a:r>
          </a:p>
          <a:p>
            <a:pPr marL="36900" indent="0">
              <a:buNone/>
            </a:pPr>
            <a:endParaRPr lang="en-GB" sz="3600" dirty="0" smtClean="0"/>
          </a:p>
          <a:p>
            <a:pPr marL="36900" indent="0">
              <a:buNone/>
            </a:pPr>
            <a:r>
              <a:rPr lang="en-GB" sz="3600" dirty="0"/>
              <a:t>(</a:t>
            </a:r>
            <a:r>
              <a:rPr lang="en-GB" sz="3600" dirty="0" smtClean="0"/>
              <a:t>Can </a:t>
            </a:r>
            <a:r>
              <a:rPr lang="en-GB" sz="3600" dirty="0"/>
              <a:t>P extract themselves from harmful situations and circumstances</a:t>
            </a:r>
            <a:r>
              <a:rPr lang="en-GB" sz="3600" dirty="0" smtClean="0"/>
              <a:t>?)</a:t>
            </a:r>
            <a:endParaRPr lang="en-GB" sz="3600" dirty="0"/>
          </a:p>
          <a:p>
            <a:pPr marL="1170000" lvl="3" indent="0">
              <a:buNone/>
            </a:pPr>
            <a:endParaRPr lang="en-GB" sz="2400" dirty="0"/>
          </a:p>
          <a:p>
            <a:pPr marL="1170000" lvl="3" indent="0">
              <a:buNone/>
            </a:pPr>
            <a:endParaRPr lang="en-GB" dirty="0"/>
          </a:p>
        </p:txBody>
      </p:sp>
    </p:spTree>
    <p:extLst>
      <p:ext uri="{BB962C8B-B14F-4D97-AF65-F5344CB8AC3E}">
        <p14:creationId xmlns:p14="http://schemas.microsoft.com/office/powerpoint/2010/main" val="1686155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MENTAL CAPACITY CONTINUED</a:t>
            </a:r>
          </a:p>
        </p:txBody>
      </p:sp>
      <p:sp>
        <p:nvSpPr>
          <p:cNvPr id="3" name="Content Placeholder 2"/>
          <p:cNvSpPr>
            <a:spLocks noGrp="1"/>
          </p:cNvSpPr>
          <p:nvPr>
            <p:ph idx="1"/>
          </p:nvPr>
        </p:nvSpPr>
        <p:spPr/>
        <p:txBody>
          <a:bodyPr>
            <a:normAutofit/>
          </a:bodyPr>
          <a:lstStyle/>
          <a:p>
            <a:r>
              <a:rPr lang="en-GB" sz="3200" dirty="0"/>
              <a:t>If you are concerned about capacity but cannot get one done, then you can apply to the Court of protection</a:t>
            </a:r>
          </a:p>
          <a:p>
            <a:r>
              <a:rPr lang="en-GB" sz="3200" dirty="0"/>
              <a:t>If the person is deemed to have capacity but is at risk of serious harm or death and refusing all services, or unduly influenced – Inherent Jurisdiction to the high court</a:t>
            </a:r>
          </a:p>
        </p:txBody>
      </p:sp>
    </p:spTree>
    <p:extLst>
      <p:ext uri="{BB962C8B-B14F-4D97-AF65-F5344CB8AC3E}">
        <p14:creationId xmlns:p14="http://schemas.microsoft.com/office/powerpoint/2010/main" val="1827415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MENTAL CAPACITY</a:t>
            </a:r>
          </a:p>
        </p:txBody>
      </p:sp>
      <p:sp>
        <p:nvSpPr>
          <p:cNvPr id="3" name="Content Placeholder 2"/>
          <p:cNvSpPr>
            <a:spLocks noGrp="1"/>
          </p:cNvSpPr>
          <p:nvPr>
            <p:ph idx="1"/>
          </p:nvPr>
        </p:nvSpPr>
        <p:spPr/>
        <p:txBody>
          <a:bodyPr>
            <a:noAutofit/>
          </a:bodyPr>
          <a:lstStyle/>
          <a:p>
            <a:r>
              <a:rPr lang="en-GB" sz="2800" dirty="0"/>
              <a:t>“The presence of Mental Capacity should not be used as a justification for inaction”</a:t>
            </a:r>
          </a:p>
          <a:p>
            <a:pPr marL="36900" indent="0">
              <a:buNone/>
            </a:pPr>
            <a:endParaRPr lang="en-GB" sz="2800" dirty="0"/>
          </a:p>
          <a:p>
            <a:r>
              <a:rPr lang="en-GB" sz="2800" dirty="0"/>
              <a:t>“Honouring the wishes of a person with capacity demonstrates respect for the individual.  Honouring the wishes of a person without capacity is a form of abandonment.  The distinction, in so far as it can be reliably made is critical”.</a:t>
            </a:r>
          </a:p>
          <a:p>
            <a:endParaRPr lang="en-GB" sz="2800" dirty="0"/>
          </a:p>
          <a:p>
            <a:pPr lvl="8"/>
            <a:r>
              <a:rPr lang="en-GB" sz="2800" dirty="0"/>
              <a:t>Linda Farber-Post, clinical ethicist and educator</a:t>
            </a:r>
          </a:p>
        </p:txBody>
      </p:sp>
    </p:spTree>
    <p:extLst>
      <p:ext uri="{BB962C8B-B14F-4D97-AF65-F5344CB8AC3E}">
        <p14:creationId xmlns:p14="http://schemas.microsoft.com/office/powerpoint/2010/main" val="38377615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2386" y="1450428"/>
            <a:ext cx="6043448" cy="2585323"/>
          </a:xfrm>
          <a:prstGeom prst="rect">
            <a:avLst/>
          </a:prstGeom>
          <a:noFill/>
        </p:spPr>
        <p:txBody>
          <a:bodyPr wrap="square" rtlCol="0">
            <a:spAutoFit/>
          </a:bodyPr>
          <a:lstStyle/>
          <a:p>
            <a:r>
              <a:rPr lang="en-GB" sz="5400" dirty="0">
                <a:latin typeface="Algerian" panose="04020705040A02060702" pitchFamily="82" charset="0"/>
              </a:rPr>
              <a:t>PRACTICAL TOOLS TO SUPPORT PRACTICE</a:t>
            </a:r>
          </a:p>
        </p:txBody>
      </p:sp>
    </p:spTree>
    <p:extLst>
      <p:ext uri="{BB962C8B-B14F-4D97-AF65-F5344CB8AC3E}">
        <p14:creationId xmlns:p14="http://schemas.microsoft.com/office/powerpoint/2010/main" val="36935961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Clutter rating tool</a:t>
            </a:r>
          </a:p>
        </p:txBody>
      </p:sp>
      <p:pic>
        <p:nvPicPr>
          <p:cNvPr id="10" name="Content Placeholder 9"/>
          <p:cNvPicPr>
            <a:picLocks noGrp="1" noChangeAspect="1"/>
          </p:cNvPicPr>
          <p:nvPr>
            <p:ph idx="1"/>
          </p:nvPr>
        </p:nvPicPr>
        <p:blipFill>
          <a:blip r:embed="rId2"/>
          <a:stretch>
            <a:fillRect/>
          </a:stretch>
        </p:blipFill>
        <p:spPr>
          <a:xfrm>
            <a:off x="2427890" y="1664133"/>
            <a:ext cx="7872248" cy="4169108"/>
          </a:xfrm>
          <a:prstGeom prst="rect">
            <a:avLst/>
          </a:prstGeom>
        </p:spPr>
      </p:pic>
      <p:cxnSp>
        <p:nvCxnSpPr>
          <p:cNvPr id="5" name="Straight Connector 4"/>
          <p:cNvCxnSpPr/>
          <p:nvPr/>
        </p:nvCxnSpPr>
        <p:spPr>
          <a:xfrm>
            <a:off x="4225159" y="1145628"/>
            <a:ext cx="1418896" cy="52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225159" y="1030014"/>
            <a:ext cx="1418896" cy="315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5180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4524" y="2480441"/>
            <a:ext cx="7756634" cy="1200329"/>
          </a:xfrm>
          <a:prstGeom prst="rect">
            <a:avLst/>
          </a:prstGeom>
          <a:noFill/>
        </p:spPr>
        <p:txBody>
          <a:bodyPr wrap="square" rtlCol="0">
            <a:spAutoFit/>
          </a:bodyPr>
          <a:lstStyle/>
          <a:p>
            <a:r>
              <a:rPr lang="en-GB" sz="7200" dirty="0">
                <a:latin typeface="Algerian" panose="04020705040A02060702" pitchFamily="82" charset="0"/>
              </a:rPr>
              <a:t>PHOTOGRAPHS</a:t>
            </a:r>
          </a:p>
        </p:txBody>
      </p:sp>
    </p:spTree>
    <p:extLst>
      <p:ext uri="{BB962C8B-B14F-4D97-AF65-F5344CB8AC3E}">
        <p14:creationId xmlns:p14="http://schemas.microsoft.com/office/powerpoint/2010/main" val="28519614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Newdraft5.pdf - Adobe Reader"/>
          <p:cNvPicPr>
            <a:picLocks noChangeAspect="1"/>
          </p:cNvPicPr>
          <p:nvPr/>
        </p:nvPicPr>
        <p:blipFill rotWithShape="1">
          <a:blip r:embed="rId2">
            <a:extLst>
              <a:ext uri="{28A0092B-C50C-407E-A947-70E740481C1C}">
                <a14:useLocalDpi xmlns:a14="http://schemas.microsoft.com/office/drawing/2010/main" val="0"/>
              </a:ext>
            </a:extLst>
          </a:blip>
          <a:srcRect l="21121" t="14975" r="21810" b="5829"/>
          <a:stretch/>
        </p:blipFill>
        <p:spPr>
          <a:xfrm>
            <a:off x="0" y="0"/>
            <a:ext cx="12192000" cy="6858000"/>
          </a:xfrm>
          <a:prstGeom prst="rect">
            <a:avLst/>
          </a:prstGeom>
        </p:spPr>
      </p:pic>
    </p:spTree>
    <p:extLst>
      <p:ext uri="{BB962C8B-B14F-4D97-AF65-F5344CB8AC3E}">
        <p14:creationId xmlns:p14="http://schemas.microsoft.com/office/powerpoint/2010/main" val="25021115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ewNewdraft5.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1291" t="14814" r="22145" b="6732"/>
          <a:stretch/>
        </p:blipFill>
        <p:spPr>
          <a:xfrm>
            <a:off x="0" y="0"/>
            <a:ext cx="12191999" cy="6858000"/>
          </a:xfrm>
        </p:spPr>
      </p:pic>
    </p:spTree>
    <p:extLst>
      <p:ext uri="{BB962C8B-B14F-4D97-AF65-F5344CB8AC3E}">
        <p14:creationId xmlns:p14="http://schemas.microsoft.com/office/powerpoint/2010/main" val="30849544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TEN DAY CHELLENGE</a:t>
            </a:r>
          </a:p>
        </p:txBody>
      </p:sp>
      <p:sp>
        <p:nvSpPr>
          <p:cNvPr id="3" name="Content Placeholder 2"/>
          <p:cNvSpPr>
            <a:spLocks noGrp="1"/>
          </p:cNvSpPr>
          <p:nvPr>
            <p:ph idx="1"/>
          </p:nvPr>
        </p:nvSpPr>
        <p:spPr/>
        <p:txBody>
          <a:bodyPr>
            <a:normAutofit fontScale="92500" lnSpcReduction="10000"/>
          </a:bodyPr>
          <a:lstStyle/>
          <a:p>
            <a:r>
              <a:rPr lang="en-GB" dirty="0"/>
              <a:t>Day 1</a:t>
            </a:r>
            <a:r>
              <a:rPr lang="en-GB" dirty="0" smtClean="0"/>
              <a:t>: </a:t>
            </a:r>
          </a:p>
          <a:p>
            <a:r>
              <a:rPr lang="en-GB" dirty="0" smtClean="0"/>
              <a:t>Day 2:</a:t>
            </a:r>
          </a:p>
          <a:p>
            <a:r>
              <a:rPr lang="en-GB" dirty="0" smtClean="0"/>
              <a:t>Day 3:</a:t>
            </a:r>
          </a:p>
          <a:p>
            <a:r>
              <a:rPr lang="en-GB" dirty="0" smtClean="0"/>
              <a:t>Day 4:</a:t>
            </a:r>
          </a:p>
          <a:p>
            <a:r>
              <a:rPr lang="en-GB" dirty="0" smtClean="0"/>
              <a:t>Day 5:</a:t>
            </a:r>
          </a:p>
          <a:p>
            <a:r>
              <a:rPr lang="en-GB" dirty="0" smtClean="0"/>
              <a:t>Day 6:</a:t>
            </a:r>
          </a:p>
          <a:p>
            <a:r>
              <a:rPr lang="en-GB" dirty="0" smtClean="0"/>
              <a:t>Day 7:</a:t>
            </a:r>
          </a:p>
          <a:p>
            <a:r>
              <a:rPr lang="en-GB" dirty="0" smtClean="0"/>
              <a:t>Day 8:</a:t>
            </a:r>
          </a:p>
          <a:p>
            <a:r>
              <a:rPr lang="en-GB" dirty="0" smtClean="0"/>
              <a:t>Day 9:</a:t>
            </a:r>
          </a:p>
          <a:p>
            <a:r>
              <a:rPr lang="en-GB" dirty="0" smtClean="0"/>
              <a:t>Day 10:</a:t>
            </a:r>
            <a:endParaRPr lang="en-GB" dirty="0"/>
          </a:p>
          <a:p>
            <a:endParaRPr lang="en-GB" dirty="0"/>
          </a:p>
        </p:txBody>
      </p:sp>
    </p:spTree>
    <p:extLst>
      <p:ext uri="{BB962C8B-B14F-4D97-AF65-F5344CB8AC3E}">
        <p14:creationId xmlns:p14="http://schemas.microsoft.com/office/powerpoint/2010/main" val="2364677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24910" y="178675"/>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DEFINITIONS</a:t>
            </a:r>
          </a:p>
          <a:p>
            <a:pPr algn="ctr"/>
            <a:endParaRPr lang="en-GB" dirty="0"/>
          </a:p>
        </p:txBody>
      </p:sp>
      <p:sp>
        <p:nvSpPr>
          <p:cNvPr id="12" name="Oval 11"/>
          <p:cNvSpPr/>
          <p:nvPr/>
        </p:nvSpPr>
        <p:spPr>
          <a:xfrm>
            <a:off x="3778468" y="1392620"/>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RESEARCH</a:t>
            </a:r>
            <a:endParaRPr lang="en-GB" sz="2800" dirty="0"/>
          </a:p>
        </p:txBody>
      </p:sp>
      <p:sp>
        <p:nvSpPr>
          <p:cNvPr id="13" name="Oval 12"/>
          <p:cNvSpPr/>
          <p:nvPr/>
        </p:nvSpPr>
        <p:spPr>
          <a:xfrm>
            <a:off x="6511158" y="2958661"/>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CHALLENGES</a:t>
            </a:r>
            <a:endParaRPr lang="en-GB" sz="2800" dirty="0"/>
          </a:p>
          <a:p>
            <a:pPr algn="ctr"/>
            <a:endParaRPr lang="en-GB" dirty="0"/>
          </a:p>
        </p:txBody>
      </p:sp>
      <p:sp>
        <p:nvSpPr>
          <p:cNvPr id="14" name="Oval 13"/>
          <p:cNvSpPr/>
          <p:nvPr/>
        </p:nvSpPr>
        <p:spPr>
          <a:xfrm>
            <a:off x="8870731" y="4682358"/>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LAW &amp; MCA</a:t>
            </a:r>
            <a:endParaRPr lang="en-GB" sz="2800" dirty="0"/>
          </a:p>
          <a:p>
            <a:pPr algn="ctr"/>
            <a:endParaRPr lang="en-GB" dirty="0"/>
          </a:p>
        </p:txBody>
      </p:sp>
      <p:sp>
        <p:nvSpPr>
          <p:cNvPr id="15" name="Oval 14"/>
          <p:cNvSpPr/>
          <p:nvPr/>
        </p:nvSpPr>
        <p:spPr>
          <a:xfrm>
            <a:off x="457199" y="2853557"/>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PRACTICAL TOOLS</a:t>
            </a:r>
            <a:endParaRPr lang="en-GB" sz="2800" dirty="0"/>
          </a:p>
          <a:p>
            <a:pPr algn="ctr"/>
            <a:endParaRPr lang="en-GB" dirty="0"/>
          </a:p>
        </p:txBody>
      </p:sp>
      <p:sp>
        <p:nvSpPr>
          <p:cNvPr id="17" name="Oval 16"/>
          <p:cNvSpPr/>
          <p:nvPr/>
        </p:nvSpPr>
        <p:spPr>
          <a:xfrm>
            <a:off x="3484179" y="4188372"/>
            <a:ext cx="3321269" cy="1828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SUPERVISION</a:t>
            </a:r>
            <a:endParaRPr lang="en-GB" sz="2800" dirty="0"/>
          </a:p>
          <a:p>
            <a:pPr algn="ctr"/>
            <a:endParaRPr lang="en-GB" dirty="0"/>
          </a:p>
        </p:txBody>
      </p:sp>
    </p:spTree>
    <p:extLst>
      <p:ext uri="{BB962C8B-B14F-4D97-AF65-F5344CB8AC3E}">
        <p14:creationId xmlns:p14="http://schemas.microsoft.com/office/powerpoint/2010/main" val="23040897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MINIMALIST</a:t>
            </a:r>
          </a:p>
        </p:txBody>
      </p:sp>
      <p:sp>
        <p:nvSpPr>
          <p:cNvPr id="3" name="Content Placeholder 2"/>
          <p:cNvSpPr>
            <a:spLocks noGrp="1"/>
          </p:cNvSpPr>
          <p:nvPr>
            <p:ph idx="1"/>
          </p:nvPr>
        </p:nvSpPr>
        <p:spPr/>
        <p:txBody>
          <a:bodyPr/>
          <a:lstStyle/>
          <a:p>
            <a:r>
              <a:rPr lang="en-GB" dirty="0"/>
              <a:t>A DOCUMENTARY ABOUT IMPORTANT THINGS ON NETFLEX AND ALSO ON YOU TUBE</a:t>
            </a:r>
          </a:p>
          <a:p>
            <a:r>
              <a:rPr lang="en-GB" dirty="0"/>
              <a:t>STRENGTH BASED EMPHASIS ON IMAGINING A LIFE WITH LESS, UNENCUMBERED BY THE TRAPPINGS OF A CHAOTIC WORLD AROUND YOU, A SIMPLE INTENTIONAL LIFE </a:t>
            </a:r>
          </a:p>
          <a:p>
            <a:r>
              <a:rPr lang="en-GB" dirty="0"/>
              <a:t>TAKE PHOTOS INSTEAD</a:t>
            </a:r>
          </a:p>
          <a:p>
            <a:r>
              <a:rPr lang="en-GB" dirty="0"/>
              <a:t>ADD VALUE BY DONATING ITEMS</a:t>
            </a:r>
          </a:p>
          <a:p>
            <a:r>
              <a:rPr lang="en-GB" dirty="0"/>
              <a:t>BE DELIBERET IN OUR DECISIONS</a:t>
            </a:r>
          </a:p>
          <a:p>
            <a:r>
              <a:rPr lang="en-GB" dirty="0"/>
              <a:t>THINKING THAT MEMORIES ARE </a:t>
            </a:r>
            <a:r>
              <a:rPr lang="en-GB" dirty="0" smtClean="0"/>
              <a:t>IN </a:t>
            </a:r>
            <a:r>
              <a:rPr lang="en-GB" dirty="0"/>
              <a:t>US AND NOT IN THINGS</a:t>
            </a:r>
          </a:p>
        </p:txBody>
      </p:sp>
    </p:spTree>
    <p:extLst>
      <p:ext uri="{BB962C8B-B14F-4D97-AF65-F5344CB8AC3E}">
        <p14:creationId xmlns:p14="http://schemas.microsoft.com/office/powerpoint/2010/main" val="1665303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7572" y="2396359"/>
            <a:ext cx="9259614" cy="1015663"/>
          </a:xfrm>
          <a:prstGeom prst="rect">
            <a:avLst/>
          </a:prstGeom>
          <a:noFill/>
        </p:spPr>
        <p:txBody>
          <a:bodyPr wrap="square" rtlCol="0">
            <a:spAutoFit/>
          </a:bodyPr>
          <a:lstStyle/>
          <a:p>
            <a:pPr algn="ctr"/>
            <a:r>
              <a:rPr lang="en-GB" sz="6000" dirty="0">
                <a:latin typeface="Algerian" panose="04020705040A02060702" pitchFamily="82" charset="0"/>
              </a:rPr>
              <a:t>RECOVERY COLLEGE</a:t>
            </a:r>
          </a:p>
        </p:txBody>
      </p:sp>
    </p:spTree>
    <p:extLst>
      <p:ext uri="{BB962C8B-B14F-4D97-AF65-F5344CB8AC3E}">
        <p14:creationId xmlns:p14="http://schemas.microsoft.com/office/powerpoint/2010/main" val="2398380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9725" y="1588185"/>
            <a:ext cx="6096000" cy="3046988"/>
          </a:xfrm>
          <a:prstGeom prst="rect">
            <a:avLst/>
          </a:prstGeom>
        </p:spPr>
        <p:txBody>
          <a:bodyPr>
            <a:spAutoFit/>
          </a:bodyPr>
          <a:lstStyle/>
          <a:p>
            <a:r>
              <a:rPr lang="en-GB" sz="4800" dirty="0">
                <a:latin typeface="Algerian" panose="04020705040A02060702" pitchFamily="82" charset="0"/>
              </a:rPr>
              <a:t>MDT WORKING / PROFESSIONALS MEETING / HIGH RISK PANELS</a:t>
            </a:r>
          </a:p>
        </p:txBody>
      </p:sp>
    </p:spTree>
    <p:extLst>
      <p:ext uri="{BB962C8B-B14F-4D97-AF65-F5344CB8AC3E}">
        <p14:creationId xmlns:p14="http://schemas.microsoft.com/office/powerpoint/2010/main" val="3661332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7903" y="2785242"/>
            <a:ext cx="7220607" cy="1107996"/>
          </a:xfrm>
          <a:prstGeom prst="rect">
            <a:avLst/>
          </a:prstGeom>
          <a:noFill/>
        </p:spPr>
        <p:txBody>
          <a:bodyPr wrap="square" rtlCol="0">
            <a:spAutoFit/>
          </a:bodyPr>
          <a:lstStyle/>
          <a:p>
            <a:r>
              <a:rPr lang="en-GB" sz="6600" dirty="0">
                <a:latin typeface="Algerian" panose="04020705040A02060702" pitchFamily="82" charset="0"/>
              </a:rPr>
              <a:t>SUPERVISION</a:t>
            </a:r>
          </a:p>
        </p:txBody>
      </p:sp>
    </p:spTree>
    <p:extLst>
      <p:ext uri="{BB962C8B-B14F-4D97-AF65-F5344CB8AC3E}">
        <p14:creationId xmlns:p14="http://schemas.microsoft.com/office/powerpoint/2010/main" val="1428411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i="1" dirty="0"/>
              <a:t>Unresolved, unexplored emotion is like the magma inside a volcano – when it erupts a tsunami is unleashed”. </a:t>
            </a:r>
            <a:r>
              <a:rPr lang="en-GB" sz="2400" dirty="0"/>
              <a:t> (Shabnam </a:t>
            </a:r>
            <a:r>
              <a:rPr lang="en-GB" sz="2400" dirty="0" smtClean="0"/>
              <a:t>Ahmed)</a:t>
            </a:r>
            <a:endParaRPr lang="en-GB" sz="2400" dirty="0"/>
          </a:p>
        </p:txBody>
      </p:sp>
      <p:pic>
        <p:nvPicPr>
          <p:cNvPr id="4" name="Content Placeholder 3" descr="Image result for emotions">
            <a:hlinkClick r:id="rId2"/>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3138487" y="2189956"/>
            <a:ext cx="5905500" cy="3143250"/>
          </a:xfrm>
          <a:prstGeom prst="rect">
            <a:avLst/>
          </a:prstGeom>
          <a:noFill/>
          <a:ln>
            <a:noFill/>
          </a:ln>
        </p:spPr>
      </p:pic>
    </p:spTree>
    <p:extLst>
      <p:ext uri="{BB962C8B-B14F-4D97-AF65-F5344CB8AC3E}">
        <p14:creationId xmlns:p14="http://schemas.microsoft.com/office/powerpoint/2010/main" val="1334947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0110" y="126124"/>
            <a:ext cx="11246069" cy="6731876"/>
          </a:xfrm>
          <a:prstGeom prst="rect">
            <a:avLst/>
          </a:prstGeom>
        </p:spPr>
      </p:pic>
    </p:spTree>
    <p:extLst>
      <p:ext uri="{BB962C8B-B14F-4D97-AF65-F5344CB8AC3E}">
        <p14:creationId xmlns:p14="http://schemas.microsoft.com/office/powerpoint/2010/main" val="41239444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effectLst/>
              </a:rPr>
              <a:t>Showing your workings</a:t>
            </a:r>
            <a:br>
              <a:rPr lang="en-GB" b="1" dirty="0">
                <a:effectLst/>
              </a:rPr>
            </a:br>
            <a:endParaRPr lang="en-GB" dirty="0"/>
          </a:p>
        </p:txBody>
      </p:sp>
      <p:pic>
        <p:nvPicPr>
          <p:cNvPr id="4" name="Content Placeholder 3"/>
          <p:cNvPicPr>
            <a:picLocks noGrp="1" noChangeAspect="1"/>
          </p:cNvPicPr>
          <p:nvPr>
            <p:ph idx="1"/>
          </p:nvPr>
        </p:nvPicPr>
        <p:blipFill>
          <a:blip r:embed="rId2"/>
          <a:stretch>
            <a:fillRect/>
          </a:stretch>
        </p:blipFill>
        <p:spPr>
          <a:xfrm>
            <a:off x="3437632" y="1731963"/>
            <a:ext cx="5307211" cy="4059237"/>
          </a:xfrm>
          <a:prstGeom prst="rect">
            <a:avLst/>
          </a:prstGeom>
        </p:spPr>
      </p:pic>
    </p:spTree>
    <p:extLst>
      <p:ext uri="{BB962C8B-B14F-4D97-AF65-F5344CB8AC3E}">
        <p14:creationId xmlns:p14="http://schemas.microsoft.com/office/powerpoint/2010/main" val="10301803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57655"/>
            <a:ext cx="10353762" cy="1660635"/>
          </a:xfrm>
        </p:spPr>
        <p:txBody>
          <a:bodyPr>
            <a:normAutofit fontScale="90000"/>
          </a:bodyPr>
          <a:lstStyle/>
          <a:p>
            <a:r>
              <a:rPr lang="en-GB" b="1" dirty="0">
                <a:latin typeface="Algerian" panose="04020705040A02060702" pitchFamily="82" charset="0"/>
              </a:rPr>
              <a:t>GOOD DECISION MAKING</a:t>
            </a:r>
            <a:br>
              <a:rPr lang="en-GB" b="1" dirty="0">
                <a:latin typeface="Algerian" panose="04020705040A02060702" pitchFamily="82" charset="0"/>
              </a:rPr>
            </a:br>
            <a:r>
              <a:rPr lang="en-GB" b="1" dirty="0">
                <a:latin typeface="Algerian" panose="04020705040A02060702" pitchFamily="82" charset="0"/>
              </a:rPr>
              <a:t>KEMSHALL (2003) ON DEFENSIBLE DECISION MAKING</a:t>
            </a:r>
          </a:p>
        </p:txBody>
      </p:sp>
      <p:sp>
        <p:nvSpPr>
          <p:cNvPr id="3" name="Content Placeholder 2"/>
          <p:cNvSpPr>
            <a:spLocks noGrp="1"/>
          </p:cNvSpPr>
          <p:nvPr>
            <p:ph idx="1"/>
          </p:nvPr>
        </p:nvSpPr>
        <p:spPr>
          <a:xfrm>
            <a:off x="913795" y="1996966"/>
            <a:ext cx="10353762" cy="3794234"/>
          </a:xfrm>
        </p:spPr>
        <p:txBody>
          <a:bodyPr>
            <a:normAutofit/>
          </a:bodyPr>
          <a:lstStyle/>
          <a:p>
            <a:pPr marL="36900" indent="0">
              <a:buNone/>
            </a:pPr>
            <a:r>
              <a:rPr lang="en-GB" dirty="0"/>
              <a:t>Did you act reasonably to gather and appraise and apply relevant information.</a:t>
            </a:r>
          </a:p>
          <a:p>
            <a:endParaRPr lang="en-GB" dirty="0"/>
          </a:p>
          <a:p>
            <a:r>
              <a:rPr lang="en-GB" dirty="0"/>
              <a:t>All reasonable steps are taken.</a:t>
            </a:r>
          </a:p>
          <a:p>
            <a:r>
              <a:rPr lang="en-GB" dirty="0"/>
              <a:t>Reliable assessment methods are used.</a:t>
            </a:r>
          </a:p>
          <a:p>
            <a:r>
              <a:rPr lang="en-GB" dirty="0"/>
              <a:t>Information is collected and thoroughly evaluated.</a:t>
            </a:r>
          </a:p>
          <a:p>
            <a:r>
              <a:rPr lang="en-GB" dirty="0"/>
              <a:t>Decisions are recorded and carried through.</a:t>
            </a:r>
          </a:p>
          <a:p>
            <a:r>
              <a:rPr lang="en-GB" dirty="0"/>
              <a:t>Agency processes are procedures are followed.</a:t>
            </a:r>
          </a:p>
          <a:p>
            <a:r>
              <a:rPr lang="en-GB" dirty="0"/>
              <a:t>Practitioners and managers are investigative and proactive.</a:t>
            </a:r>
          </a:p>
          <a:p>
            <a:pPr marL="0" indent="0">
              <a:buNone/>
            </a:pPr>
            <a:endParaRPr lang="en-GB" dirty="0"/>
          </a:p>
          <a:p>
            <a:endParaRPr lang="en-GB" dirty="0"/>
          </a:p>
        </p:txBody>
      </p:sp>
    </p:spTree>
    <p:extLst>
      <p:ext uri="{BB962C8B-B14F-4D97-AF65-F5344CB8AC3E}">
        <p14:creationId xmlns:p14="http://schemas.microsoft.com/office/powerpoint/2010/main" val="2846231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SHABS -SELF </a:t>
            </a:r>
            <a:r>
              <a:rPr lang="en-GB" b="1" dirty="0" smtClean="0">
                <a:latin typeface="Algerian" panose="04020705040A02060702" pitchFamily="82" charset="0"/>
              </a:rPr>
              <a:t>NEGLECT tool</a:t>
            </a:r>
            <a:endParaRPr lang="en-GB" b="1"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1825625" y="1665312"/>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791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Algerian" panose="04020705040A02060702" pitchFamily="82" charset="0"/>
              </a:rPr>
              <a:t>SELF NEGLECT </a:t>
            </a:r>
            <a:r>
              <a:rPr lang="en-GB" b="1" dirty="0" smtClean="0">
                <a:latin typeface="Algerian" panose="04020705040A02060702" pitchFamily="82" charset="0"/>
              </a:rPr>
              <a:t>TOOL </a:t>
            </a:r>
            <a:r>
              <a:rPr lang="en-GB" b="1" dirty="0">
                <a:latin typeface="Algerian" panose="04020705040A02060702" pitchFamily="82" charset="0"/>
              </a:rPr>
              <a:t>CONTINUED</a:t>
            </a:r>
          </a:p>
        </p:txBody>
      </p:sp>
      <p:graphicFrame>
        <p:nvGraphicFramePr>
          <p:cNvPr id="4" name="Content Placeholder 3"/>
          <p:cNvGraphicFramePr>
            <a:graphicFrameLocks noGrp="1"/>
          </p:cNvGraphicFramePr>
          <p:nvPr>
            <p:ph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504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5628" y="2743200"/>
            <a:ext cx="10110951" cy="1569660"/>
          </a:xfrm>
          <a:prstGeom prst="rect">
            <a:avLst/>
          </a:prstGeom>
          <a:noFill/>
        </p:spPr>
        <p:txBody>
          <a:bodyPr wrap="square" rtlCol="0">
            <a:spAutoFit/>
          </a:bodyPr>
          <a:lstStyle/>
          <a:p>
            <a:r>
              <a:rPr lang="en-GB" sz="9600" dirty="0"/>
              <a:t>    </a:t>
            </a:r>
            <a:r>
              <a:rPr lang="en-GB" sz="9600" dirty="0">
                <a:latin typeface="Algerian" panose="04020705040A02060702" pitchFamily="82" charset="0"/>
              </a:rPr>
              <a:t>DEFINITIONS</a:t>
            </a:r>
          </a:p>
        </p:txBody>
      </p:sp>
    </p:spTree>
    <p:extLst>
      <p:ext uri="{BB962C8B-B14F-4D97-AF65-F5344CB8AC3E}">
        <p14:creationId xmlns:p14="http://schemas.microsoft.com/office/powerpoint/2010/main" val="13331777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SUMMARY</a:t>
            </a:r>
          </a:p>
        </p:txBody>
      </p:sp>
      <p:sp>
        <p:nvSpPr>
          <p:cNvPr id="3" name="Content Placeholder 2"/>
          <p:cNvSpPr>
            <a:spLocks noGrp="1"/>
          </p:cNvSpPr>
          <p:nvPr>
            <p:ph idx="1"/>
          </p:nvPr>
        </p:nvSpPr>
        <p:spPr/>
        <p:txBody>
          <a:bodyPr>
            <a:normAutofit/>
          </a:bodyPr>
          <a:lstStyle/>
          <a:p>
            <a:r>
              <a:rPr lang="en-GB" dirty="0"/>
              <a:t>Remains one of the most difficult areas in human services profession and indeed social work</a:t>
            </a:r>
          </a:p>
          <a:p>
            <a:r>
              <a:rPr lang="en-GB" dirty="0"/>
              <a:t>There are no easy solutions or quick fixes – we are not fixers / rescuers</a:t>
            </a:r>
          </a:p>
          <a:p>
            <a:r>
              <a:rPr lang="en-GB" dirty="0"/>
              <a:t>It is multifaceted and complex, can remain hidden for a long time</a:t>
            </a:r>
          </a:p>
          <a:p>
            <a:r>
              <a:rPr lang="en-GB" dirty="0"/>
              <a:t>It can become a public health issue </a:t>
            </a:r>
          </a:p>
          <a:p>
            <a:r>
              <a:rPr lang="en-GB" dirty="0"/>
              <a:t>Given its association with Cognitive impairment, loneliness and Mental health, it is an area expected to increase significantly given the rise in the ageing population</a:t>
            </a:r>
          </a:p>
          <a:p>
            <a:r>
              <a:rPr lang="en-GB" dirty="0"/>
              <a:t>It’s an area requiring diverse skills and resources, so best approached through a MDT lens, which brings insight and resources</a:t>
            </a:r>
          </a:p>
          <a:p>
            <a:r>
              <a:rPr lang="en-GB" dirty="0"/>
              <a:t>We really need to use the various models that strength based practice offers</a:t>
            </a:r>
          </a:p>
        </p:txBody>
      </p:sp>
    </p:spTree>
    <p:extLst>
      <p:ext uri="{BB962C8B-B14F-4D97-AF65-F5344CB8AC3E}">
        <p14:creationId xmlns:p14="http://schemas.microsoft.com/office/powerpoint/2010/main" val="2655942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nvGraphicFramePr>
        <p:xfrm>
          <a:off x="914400" y="147144"/>
          <a:ext cx="10353675" cy="6611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7937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20" y="1506832"/>
            <a:ext cx="10353763" cy="2511835"/>
          </a:xfrm>
        </p:spPr>
        <p:txBody>
          <a:bodyPr>
            <a:noAutofit/>
          </a:bodyPr>
          <a:lstStyle/>
          <a:p>
            <a:r>
              <a:rPr lang="en-GB" sz="5400" dirty="0">
                <a:latin typeface="Algerian" panose="04020705040A02060702" pitchFamily="82" charset="0"/>
              </a:rPr>
              <a:t>LOVE PEOPLE AND USE STUFF BECAUSE THE OPPOSITE NEVER WORKS</a:t>
            </a:r>
          </a:p>
        </p:txBody>
      </p:sp>
      <p:sp>
        <p:nvSpPr>
          <p:cNvPr id="4" name="Text Placeholder 3"/>
          <p:cNvSpPr>
            <a:spLocks noGrp="1"/>
          </p:cNvSpPr>
          <p:nvPr>
            <p:ph type="body" sz="half" idx="2"/>
          </p:nvPr>
        </p:nvSpPr>
        <p:spPr/>
        <p:txBody>
          <a:bodyPr/>
          <a:lstStyle/>
          <a:p>
            <a:r>
              <a:rPr lang="en-GB" dirty="0"/>
              <a:t>From the Minimalist – A life with less stuff</a:t>
            </a:r>
          </a:p>
        </p:txBody>
      </p:sp>
    </p:spTree>
    <p:extLst>
      <p:ext uri="{BB962C8B-B14F-4D97-AF65-F5344CB8AC3E}">
        <p14:creationId xmlns:p14="http://schemas.microsoft.com/office/powerpoint/2010/main" val="2845276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THANK YOU TO:</a:t>
            </a:r>
          </a:p>
        </p:txBody>
      </p:sp>
      <p:sp>
        <p:nvSpPr>
          <p:cNvPr id="3" name="Content Placeholder 2"/>
          <p:cNvSpPr>
            <a:spLocks noGrp="1"/>
          </p:cNvSpPr>
          <p:nvPr>
            <p:ph idx="1"/>
          </p:nvPr>
        </p:nvSpPr>
        <p:spPr/>
        <p:txBody>
          <a:bodyPr/>
          <a:lstStyle/>
          <a:p>
            <a:pPr marL="36900" indent="0">
              <a:buNone/>
            </a:pPr>
            <a:endParaRPr lang="en-GB" dirty="0">
              <a:latin typeface="Algerian" panose="04020705040A02060702" pitchFamily="82" charset="0"/>
            </a:endParaRPr>
          </a:p>
          <a:p>
            <a:r>
              <a:rPr lang="en-GB" dirty="0">
                <a:latin typeface="Algerian" panose="04020705040A02060702" pitchFamily="82" charset="0"/>
              </a:rPr>
              <a:t>Middlesex University – Carl Chandra</a:t>
            </a:r>
          </a:p>
          <a:p>
            <a:r>
              <a:rPr lang="en-GB" dirty="0">
                <a:latin typeface="Algerian" panose="04020705040A02060702" pitchFamily="82" charset="0"/>
              </a:rPr>
              <a:t>Professor Michael Preston Shoot</a:t>
            </a:r>
          </a:p>
          <a:p>
            <a:r>
              <a:rPr lang="en-GB" dirty="0">
                <a:latin typeface="Algerian" panose="04020705040A02060702" pitchFamily="82" charset="0"/>
              </a:rPr>
              <a:t>Sally </a:t>
            </a:r>
            <a:r>
              <a:rPr lang="en-GB" dirty="0" smtClean="0">
                <a:latin typeface="Algerian" panose="04020705040A02060702" pitchFamily="82" charset="0"/>
              </a:rPr>
              <a:t>Nieman – our critical eye</a:t>
            </a:r>
          </a:p>
          <a:p>
            <a:r>
              <a:rPr lang="en-GB" dirty="0" smtClean="0">
                <a:latin typeface="Algerian" panose="04020705040A02060702" pitchFamily="82" charset="0"/>
              </a:rPr>
              <a:t>Simona mot &amp; Richard </a:t>
            </a:r>
            <a:r>
              <a:rPr lang="en-GB" dirty="0" err="1" smtClean="0">
                <a:latin typeface="Algerian" panose="04020705040A02060702" pitchFamily="82" charset="0"/>
              </a:rPr>
              <a:t>lohan</a:t>
            </a:r>
            <a:r>
              <a:rPr lang="en-GB" dirty="0" smtClean="0">
                <a:latin typeface="Algerian" panose="04020705040A02060702" pitchFamily="82" charset="0"/>
              </a:rPr>
              <a:t>- Technical</a:t>
            </a:r>
            <a:endParaRPr lang="en-GB" dirty="0">
              <a:latin typeface="Algerian" panose="04020705040A02060702" pitchFamily="82" charset="0"/>
            </a:endParaRPr>
          </a:p>
        </p:txBody>
      </p:sp>
    </p:spTree>
    <p:extLst>
      <p:ext uri="{BB962C8B-B14F-4D97-AF65-F5344CB8AC3E}">
        <p14:creationId xmlns:p14="http://schemas.microsoft.com/office/powerpoint/2010/main" val="4227977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Algerian" panose="04020705040A02060702" pitchFamily="82" charset="0"/>
              </a:rPr>
              <a:t>THANK YOU FOR TAKING THE TIME TO WACTH US</a:t>
            </a:r>
          </a:p>
        </p:txBody>
      </p:sp>
      <p:sp>
        <p:nvSpPr>
          <p:cNvPr id="3" name="Content Placeholder 2"/>
          <p:cNvSpPr>
            <a:spLocks noGrp="1"/>
          </p:cNvSpPr>
          <p:nvPr>
            <p:ph idx="1"/>
          </p:nvPr>
        </p:nvSpPr>
        <p:spPr/>
        <p:txBody>
          <a:bodyPr/>
          <a:lstStyle/>
          <a:p>
            <a:r>
              <a:rPr lang="en-GB" dirty="0"/>
              <a:t>Martin Hampton – Social Worker, London Borough of Camden </a:t>
            </a:r>
          </a:p>
          <a:p>
            <a:pPr marL="36900" indent="0">
              <a:buNone/>
            </a:pPr>
            <a:r>
              <a:rPr lang="en-GB" dirty="0"/>
              <a:t>      E-mail </a:t>
            </a:r>
            <a:r>
              <a:rPr lang="en-GB" dirty="0">
                <a:hlinkClick r:id="rId2"/>
              </a:rPr>
              <a:t>martin.Hampton@camden.gov.uk</a:t>
            </a:r>
            <a:endParaRPr lang="en-GB" dirty="0"/>
          </a:p>
          <a:p>
            <a:pPr marL="36900" indent="0">
              <a:buNone/>
            </a:pPr>
            <a:endParaRPr lang="en-GB" dirty="0"/>
          </a:p>
          <a:p>
            <a:r>
              <a:rPr lang="en-GB" dirty="0"/>
              <a:t>Shabnam Ahmed – Social Worker / Team manager, London Borough of Camden</a:t>
            </a:r>
          </a:p>
          <a:p>
            <a:pPr marL="36900" indent="0">
              <a:buNone/>
            </a:pPr>
            <a:r>
              <a:rPr lang="en-GB" dirty="0"/>
              <a:t>      E-mail </a:t>
            </a:r>
            <a:r>
              <a:rPr lang="en-GB" dirty="0">
                <a:hlinkClick r:id="rId3"/>
              </a:rPr>
              <a:t>shabnam.ahmed@camden.gov.uk</a:t>
            </a:r>
            <a:endParaRPr lang="en-GB" dirty="0"/>
          </a:p>
          <a:p>
            <a:pPr marL="36900" indent="0">
              <a:buNone/>
            </a:pPr>
            <a:r>
              <a:rPr lang="en-GB" dirty="0"/>
              <a:t>      Twitter @shabnam.ahmed42</a:t>
            </a:r>
          </a:p>
        </p:txBody>
      </p:sp>
    </p:spTree>
    <p:extLst>
      <p:ext uri="{BB962C8B-B14F-4D97-AF65-F5344CB8AC3E}">
        <p14:creationId xmlns:p14="http://schemas.microsoft.com/office/powerpoint/2010/main" val="246155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92229af-d871-49e1-9182-dded8d9d4469.MP4">
            <a:hlinkClick r:id="" action="ppaction://media"/>
            <a:extLst>
              <a:ext uri="{FF2B5EF4-FFF2-40B4-BE49-F238E27FC236}">
                <a16:creationId xmlns="" xmlns:a16="http://schemas.microsoft.com/office/drawing/2014/main" id="{F96356E6-4D0F-3F47-A6BC-2BD3C1C165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4654" y="280639"/>
            <a:ext cx="10769600" cy="6096000"/>
          </a:xfrm>
          <a:prstGeom prst="rect">
            <a:avLst/>
          </a:prstGeom>
        </p:spPr>
      </p:pic>
    </p:spTree>
    <p:extLst>
      <p:ext uri="{BB962C8B-B14F-4D97-AF65-F5344CB8AC3E}">
        <p14:creationId xmlns:p14="http://schemas.microsoft.com/office/powerpoint/2010/main" val="9947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lgerian" panose="04020705040A02060702" pitchFamily="82" charset="0"/>
              </a:rPr>
              <a:t>Why self neglect</a:t>
            </a:r>
          </a:p>
        </p:txBody>
      </p:sp>
      <p:sp>
        <p:nvSpPr>
          <p:cNvPr id="3" name="Content Placeholder 2"/>
          <p:cNvSpPr>
            <a:spLocks noGrp="1"/>
          </p:cNvSpPr>
          <p:nvPr>
            <p:ph idx="1"/>
          </p:nvPr>
        </p:nvSpPr>
        <p:spPr/>
        <p:txBody>
          <a:bodyPr>
            <a:normAutofit/>
          </a:bodyPr>
          <a:lstStyle/>
          <a:p>
            <a:r>
              <a:rPr lang="en-GB" dirty="0"/>
              <a:t>Research has shown that people who self-neglect have a five fold increase chance of death if self-neglect is not addressed.</a:t>
            </a:r>
          </a:p>
          <a:p>
            <a:r>
              <a:rPr lang="en-GB" dirty="0"/>
              <a:t>We know that people may self neglect due to a variety of reasons, and as mentioned in the definition, it can be both unintentional </a:t>
            </a:r>
            <a:r>
              <a:rPr lang="en-GB" dirty="0" smtClean="0"/>
              <a:t>or </a:t>
            </a:r>
            <a:r>
              <a:rPr lang="en-GB" dirty="0"/>
              <a:t>intentional.</a:t>
            </a:r>
          </a:p>
          <a:p>
            <a:pPr marL="36900" indent="0">
              <a:buNone/>
            </a:pPr>
            <a:endParaRPr lang="en-GB" dirty="0"/>
          </a:p>
          <a:p>
            <a:pPr marL="494100" indent="-457200">
              <a:buAutoNum type="arabicPeriod"/>
            </a:pPr>
            <a:r>
              <a:rPr lang="en-GB" dirty="0"/>
              <a:t>Physical/Mental Health difficulties				6. Uncertainty about reasons</a:t>
            </a:r>
          </a:p>
          <a:p>
            <a:pPr marL="494100" indent="-457200">
              <a:buAutoNum type="arabicPeriod"/>
            </a:pPr>
            <a:r>
              <a:rPr lang="en-GB" dirty="0"/>
              <a:t>Homelessness					                                 7. Loss &amp; Social isolation</a:t>
            </a:r>
          </a:p>
          <a:p>
            <a:pPr marL="494100" indent="-457200">
              <a:buAutoNum type="arabicPeriod"/>
            </a:pPr>
            <a:r>
              <a:rPr lang="en-GB" dirty="0"/>
              <a:t>De-motivation									8. Trauma</a:t>
            </a:r>
          </a:p>
          <a:p>
            <a:pPr marL="494100" indent="-457200">
              <a:buAutoNum type="arabicPeriod"/>
            </a:pPr>
            <a:r>
              <a:rPr lang="en-GB" dirty="0"/>
              <a:t>Different standards								9. Skills – lack of</a:t>
            </a:r>
          </a:p>
          <a:p>
            <a:pPr marL="36900" indent="0">
              <a:buNone/>
            </a:pPr>
            <a:endParaRPr lang="en-GB" dirty="0"/>
          </a:p>
        </p:txBody>
      </p:sp>
    </p:spTree>
    <p:extLst>
      <p:ext uri="{BB962C8B-B14F-4D97-AF65-F5344CB8AC3E}">
        <p14:creationId xmlns:p14="http://schemas.microsoft.com/office/powerpoint/2010/main" val="2240880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
  <TotalTime>991</TotalTime>
  <Words>1989</Words>
  <Application>Microsoft Office PowerPoint</Application>
  <PresentationFormat>Widescreen</PresentationFormat>
  <Paragraphs>247</Paragraphs>
  <Slides>74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Algerian</vt:lpstr>
      <vt:lpstr>Arial</vt:lpstr>
      <vt:lpstr>Calisto MT</vt:lpstr>
      <vt:lpstr>Trebuchet MS</vt:lpstr>
      <vt:lpstr>Wingdings 2</vt:lpstr>
      <vt:lpstr>Slate</vt:lpstr>
      <vt:lpstr>SCENTS OF SELF NEGLECT &amp; HOARDING</vt:lpstr>
      <vt:lpstr>PowerPoint Presentation</vt:lpstr>
      <vt:lpstr>PowerPoint Presentation</vt:lpstr>
      <vt:lpstr>PowerPoint Presentation</vt:lpstr>
      <vt:lpstr>SCENTS OF SELF NEGLECT &amp; HOARDING</vt:lpstr>
      <vt:lpstr>PowerPoint Presentation</vt:lpstr>
      <vt:lpstr>PowerPoint Presentation</vt:lpstr>
      <vt:lpstr>PowerPoint Presentation</vt:lpstr>
      <vt:lpstr>Why self neglect</vt:lpstr>
      <vt:lpstr>PowerPoint Presentation</vt:lpstr>
      <vt:lpstr>HOARDING DEFINITION</vt:lpstr>
      <vt:lpstr>Hoarding</vt:lpstr>
      <vt:lpstr>Hoarding continued</vt:lpstr>
      <vt:lpstr>PowerPoint Presentation</vt:lpstr>
      <vt:lpstr>Video 2</vt:lpstr>
      <vt:lpstr>Video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DILEMMA</vt:lpstr>
      <vt:lpstr>THE PERFECT STORM</vt:lpstr>
      <vt:lpstr>REVOLVING DOOR</vt:lpstr>
      <vt:lpstr>PowerPoint Presentation</vt:lpstr>
      <vt:lpstr>PowerPoint Presentation</vt:lpstr>
      <vt:lpstr>PowerPoint Presentation</vt:lpstr>
      <vt:lpstr>KIT KAT – please eat if you have one</vt:lpstr>
      <vt:lpstr>PowerPoint Presentation</vt:lpstr>
      <vt:lpstr>PowerPoint Presentation</vt:lpstr>
      <vt:lpstr>PowerPoint Presentation</vt:lpstr>
      <vt:lpstr>STANDING STILL – also part of Being</vt:lpstr>
      <vt:lpstr>PowerPoint Presentation</vt:lpstr>
      <vt:lpstr>PowerPoint Presentation</vt:lpstr>
      <vt:lpstr>“DOING” THROUGH ONE MINUTE STORIES</vt:lpstr>
      <vt:lpstr>PowerPoint Presentation</vt:lpstr>
      <vt:lpstr>PowerPoint Presentation</vt:lpstr>
      <vt:lpstr>PowerPoint Presentation</vt:lpstr>
      <vt:lpstr>PowerPoint Presentation</vt:lpstr>
      <vt:lpstr> what people who hoard / self neglect say they find helpful   </vt:lpstr>
      <vt:lpstr> CARE ACT 2014 &amp; Safeguarding </vt:lpstr>
      <vt:lpstr>Safeguarding</vt:lpstr>
      <vt:lpstr>LAW</vt:lpstr>
      <vt:lpstr>Learning from SARS – Prof Michael Preston-Shoot</vt:lpstr>
      <vt:lpstr>PowerPoint Presentation</vt:lpstr>
      <vt:lpstr>MENTAL CAPACITY Challenges </vt:lpstr>
      <vt:lpstr>MENTAL CAPACITY considerations</vt:lpstr>
      <vt:lpstr>DECISION in ?</vt:lpstr>
      <vt:lpstr>MENTAL CAPACITY CONTINUED</vt:lpstr>
      <vt:lpstr>MENTAL CAPACITY</vt:lpstr>
      <vt:lpstr>PowerPoint Presentation</vt:lpstr>
      <vt:lpstr>Clutter rating tool</vt:lpstr>
      <vt:lpstr>PowerPoint Presentation</vt:lpstr>
      <vt:lpstr>PowerPoint Presentation</vt:lpstr>
      <vt:lpstr>PowerPoint Presentation</vt:lpstr>
      <vt:lpstr>TEN DAY CHELLENGE</vt:lpstr>
      <vt:lpstr>MINIMALIST</vt:lpstr>
      <vt:lpstr>PowerPoint Presentation</vt:lpstr>
      <vt:lpstr>PowerPoint Presentation</vt:lpstr>
      <vt:lpstr>PowerPoint Presentation</vt:lpstr>
      <vt:lpstr>Unresolved, unexplored emotion is like the magma inside a volcano – when it erupts a tsunami is unleashed”.  (Shabnam Ahmed)</vt:lpstr>
      <vt:lpstr>PowerPoint Presentation</vt:lpstr>
      <vt:lpstr>Showing your workings </vt:lpstr>
      <vt:lpstr>GOOD DECISION MAKING KEMSHALL (2003) ON DEFENSIBLE DECISION MAKING</vt:lpstr>
      <vt:lpstr>SHABS -SELF NEGLECT tool</vt:lpstr>
      <vt:lpstr>SELF NEGLECT TOOL CONTINUED</vt:lpstr>
      <vt:lpstr>SUMMARY</vt:lpstr>
      <vt:lpstr>PowerPoint Presentation</vt:lpstr>
      <vt:lpstr>LOVE PEOPLE AND USE STUFF BECAUSE THE OPPOSITE NEVER WORKS</vt:lpstr>
      <vt:lpstr>THANK YOU TO:</vt:lpstr>
      <vt:lpstr>THANK YOU FOR TAKING THE TIME TO WACTH US</vt:lpstr>
    </vt:vector>
  </TitlesOfParts>
  <Company>London Borough of Camden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SCENTS OF SELF NEGLECT &amp; HOARDING</dc:title>
  <dc:creator>Ahmed, Shabnam</dc:creator>
  <cp:lastModifiedBy>Simona Mot</cp:lastModifiedBy>
  <cp:revision>54</cp:revision>
  <dcterms:created xsi:type="dcterms:W3CDTF">2019-06-09T20:07:19Z</dcterms:created>
  <dcterms:modified xsi:type="dcterms:W3CDTF">2019-07-08T12:54:07Z</dcterms:modified>
</cp:coreProperties>
</file>