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Raleway"/>
      <p:regular r:id="rId26"/>
      <p:bold r:id="rId27"/>
      <p:italic r:id="rId28"/>
      <p:boldItalic r:id="rId29"/>
    </p:embeddedFont>
    <p:embeddedFont>
      <p:font typeface="Lato"/>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aleway-regular.fntdata"/><Relationship Id="rId25" Type="http://schemas.openxmlformats.org/officeDocument/2006/relationships/slide" Target="slides/slide20.xml"/><Relationship Id="rId28" Type="http://schemas.openxmlformats.org/officeDocument/2006/relationships/font" Target="fonts/Raleway-italic.fntdata"/><Relationship Id="rId27" Type="http://schemas.openxmlformats.org/officeDocument/2006/relationships/font" Target="fonts/Raleway-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aleway-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Lato-bold.fntdata"/><Relationship Id="rId30" Type="http://schemas.openxmlformats.org/officeDocument/2006/relationships/font" Target="fonts/Lato-regular.fntdata"/><Relationship Id="rId11" Type="http://schemas.openxmlformats.org/officeDocument/2006/relationships/slide" Target="slides/slide6.xml"/><Relationship Id="rId33" Type="http://schemas.openxmlformats.org/officeDocument/2006/relationships/font" Target="fonts/Lato-boldItalic.fntdata"/><Relationship Id="rId10" Type="http://schemas.openxmlformats.org/officeDocument/2006/relationships/slide" Target="slides/slide5.xml"/><Relationship Id="rId32"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1d449d77404c3ed9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d449d77404c3ed9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Space to Think is about having the intellectual and psychic freedom to think in a deep way about yourself and the world. </a:t>
            </a:r>
            <a:endParaRPr/>
          </a:p>
          <a:p>
            <a:pPr indent="0" lvl="0" marL="0" rtl="0" algn="l">
              <a:spcBef>
                <a:spcPts val="0"/>
              </a:spcBef>
              <a:spcAft>
                <a:spcPts val="0"/>
              </a:spcAft>
              <a:buNone/>
            </a:pPr>
            <a:r>
              <a:rPr lang="en"/>
              <a:t>Space to Connect involves having the emotional capacity to share what you have to offer with others, and accept what they have to offer you. Space to Do relates to prioritising and then having a productive impact on the world. </a:t>
            </a:r>
            <a:endParaRPr/>
          </a:p>
          <a:p>
            <a:pPr indent="0" lvl="0" marL="0" rtl="0" algn="l">
              <a:spcBef>
                <a:spcPts val="0"/>
              </a:spcBef>
              <a:spcAft>
                <a:spcPts val="0"/>
              </a:spcAft>
              <a:buNone/>
            </a:pPr>
            <a:r>
              <a:rPr lang="en"/>
              <a:t>Space to Be requires us to step back a little and ensure that we are building the kind of life we really want to have.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1d449d77404c3ed9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1d449d77404c3ed9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1d449d77404c3ed9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1d449d77404c3ed9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1d449d77404c3ed9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1d449d77404c3ed9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As Leaders and Managers we sometimes would love to have answers to certain issues or to have a checklist that allows us to right our wrongs and progress faster.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a:solidFill>
                  <a:schemeClr val="dk1"/>
                </a:solidFill>
              </a:rPr>
              <a:t>Claire Lew (2019) developed a manager checklist as instead of asking the question of how to become a better manager, we should ask questions ourselves.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1d449d77404c3ed9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d449d77404c3ed9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leader doesn’t shape people – a leader shapes an environment. This distinction is critical. When you’re focused on influencing an environment instead of people, you concentrate your efforts on the inputs within your control: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 you communicate priorities, the decisions you make, the gestures of care and support you show. You no longer try to manipulate inputs outside of your control, and that frankly don’t matter: How a team member chooses to accomplish a task, or if a team member likes you.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You’re not as susceptible to letting fear or your ego to get in the way of serving your team.</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g1d449d77404c3ed9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1d449d77404c3ed9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vision, the mission, the goals are crystal clear to you. But are they only for you? 🙂 Remember that no one can read your mind, and you’re the one person on the team whose job it is to say where you’re trying to go, and why getting there is important. Reflect on how you’re communicating the long-term vision of the team, and how it’s relevant and connected to your team. Yes, the work is meaningful to you – but how is it meaningful to each individual team member?</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g1d449d77404c3ed9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1d449d77404c3ed9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can’t expect your team to behave in a certain way if you don’t exemplify those actions yourself. Want your team to be on time to meetings? Consider how on-time you typically are yourself. Want your team to give you more honest feedback? Consider how honest you are in the feedback you give, and how you react when they share tough feedback with you. When you walk the walk, instead of paying lip service to platitudes, you earn the trust and respect of my team. Trust and respect is only earned, after all.</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g1d449d77404c3ed9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1d449d77404c3ed9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biggest problems as leaders arise when didn’t realize that the problem was going to become a problem. We were blindsided. Our model of reality didn’t match reality, itself. Rigorously examining what is actually true – rather than grasping for what we’d like to be true – is how we avoid being surprised by a key team member leaving, or when team member’s performance starts to suffer. As management theorist Peter Senge wrote in The Fifth Discipline: “The most effective people are those who can ‘hold’ their vision while remaining committed to seeing current reality clearly.”</a:t>
            </a:r>
            <a:br>
              <a:rPr lang="en"/>
            </a:br>
            <a:br>
              <a:rPr lang="en"/>
            </a:br>
            <a:r>
              <a:rPr lang="en"/>
              <a:t>Try asking yourself these questions every now and then. Perhaps before you head into your new job as a manager. Or, reflect on these questions at the end of the month, or every week… maybe even building up to asking them at the end of every day.</a:t>
            </a:r>
            <a:br>
              <a:rPr lang="en"/>
            </a:br>
            <a:br>
              <a:rPr lang="en"/>
            </a:br>
            <a:r>
              <a:rPr lang="en"/>
              <a:t>They can serve as different kind of new manager checklist: A personal reference point for new things to discover about yourself and new commitments to make to yourself to become the leader you’ve always wanted to be.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g1d449d77404c3ed9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1d449d77404c3ed9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Any </a:t>
            </a:r>
            <a:r>
              <a:rPr lang="en"/>
              <a:t>further ideas? Questions to be asked?</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g1d449d77404c3ed9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1d449d77404c3ed9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1d449d77404c3ed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d449d77404c3ed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g1d449d77404c3ed9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1d449d77404c3ed9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1d449d77404c3ed9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d449d77404c3ed9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1d449d77404c3ed9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d449d77404c3ed9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1d449d77404c3ed9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d449d77404c3ed9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Thinking of performance management, with a systemic lense, managers try to make meaning of the context in which an employee isn’t performing to a certain standard. This would entail taking the individual situation of the employee (in the work context but also if there are other factors, like personal challenges or issues within the wider system) into account and not only judging by the most visible facts that might lead to performance issues.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1d449d77404c3ed9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d449d77404c3ed9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1d449d77404c3ed9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1d449d77404c3ed9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Reflect on this quote in the context of leadership. What comes into your mind? Do you have an example that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1d449d77404c3ed9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d449d77404c3ed9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1d449d77404c3ed9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1d449d77404c3ed9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s://knowyourteam.com/blog/2019/04/19/a-different-kind-of-new-manager-checklist/?utm_source=kytnewsletter&amp;__s=rghpupeysu7kbwa55rex" TargetMode="External"/><Relationship Id="rId4" Type="http://schemas.openxmlformats.org/officeDocument/2006/relationships/hyperlink" Target="http://www.daniel-pinnow.de/systemische-fuehrung/?lang=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Systemic Leadership </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brief </a:t>
            </a:r>
            <a:r>
              <a:rPr lang="en"/>
              <a:t>introduction and some food for thought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pic>
        <p:nvPicPr>
          <p:cNvPr id="144" name="Google Shape;144;p22"/>
          <p:cNvPicPr preferRelativeResize="0"/>
          <p:nvPr/>
        </p:nvPicPr>
        <p:blipFill>
          <a:blip r:embed="rId3">
            <a:alphaModFix/>
          </a:blip>
          <a:stretch>
            <a:fillRect/>
          </a:stretch>
        </p:blipFill>
        <p:spPr>
          <a:xfrm>
            <a:off x="152400" y="152400"/>
            <a:ext cx="6353621" cy="483870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3"/>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500"/>
              <a:t>Systemic Leaders see themselves as part of the system. Reflexivity takes place within this context. Questions about oneself shape meaning making, like:</a:t>
            </a:r>
            <a:endParaRPr sz="15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4"/>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sz="1600"/>
              <a:t>‘What was helpful? What could I have done differently?’</a:t>
            </a:r>
            <a:endParaRPr sz="1600"/>
          </a:p>
          <a:p>
            <a:pPr indent="0" lvl="0" marL="0" rtl="0" algn="l">
              <a:lnSpc>
                <a:spcPct val="115000"/>
              </a:lnSpc>
              <a:spcBef>
                <a:spcPts val="0"/>
              </a:spcBef>
              <a:spcAft>
                <a:spcPts val="0"/>
              </a:spcAft>
              <a:buClr>
                <a:schemeClr val="dk1"/>
              </a:buClr>
              <a:buSzPts val="1100"/>
              <a:buFont typeface="Arial"/>
              <a:buNone/>
            </a:pPr>
            <a:r>
              <a:t/>
            </a:r>
            <a:endParaRPr sz="1600"/>
          </a:p>
          <a:p>
            <a:pPr indent="0" lvl="0" marL="0" rtl="0" algn="l">
              <a:lnSpc>
                <a:spcPct val="115000"/>
              </a:lnSpc>
              <a:spcBef>
                <a:spcPts val="0"/>
              </a:spcBef>
              <a:spcAft>
                <a:spcPts val="0"/>
              </a:spcAft>
              <a:buNone/>
            </a:pPr>
            <a:r>
              <a:rPr lang="en" sz="1600"/>
              <a:t>‘How helpful did my team find my intervention or my response to a certain situation?’</a:t>
            </a:r>
            <a:endParaRPr sz="1600"/>
          </a:p>
          <a:p>
            <a:pPr indent="0" lvl="0" marL="0" rtl="0" algn="l">
              <a:lnSpc>
                <a:spcPct val="115000"/>
              </a:lnSpc>
              <a:spcBef>
                <a:spcPts val="0"/>
              </a:spcBef>
              <a:spcAft>
                <a:spcPts val="0"/>
              </a:spcAft>
              <a:buClr>
                <a:schemeClr val="dk1"/>
              </a:buClr>
              <a:buSzPts val="1100"/>
              <a:buFont typeface="Arial"/>
              <a:buNone/>
            </a:pPr>
            <a:r>
              <a:t/>
            </a:r>
            <a:endParaRPr sz="1600"/>
          </a:p>
          <a:p>
            <a:pPr indent="0" lvl="0" marL="0" rtl="0" algn="l">
              <a:lnSpc>
                <a:spcPct val="115000"/>
              </a:lnSpc>
              <a:spcBef>
                <a:spcPts val="0"/>
              </a:spcBef>
              <a:spcAft>
                <a:spcPts val="0"/>
              </a:spcAft>
              <a:buNone/>
            </a:pPr>
            <a:r>
              <a:rPr lang="en" sz="1600"/>
              <a:t>‘If my Manager would have observed me, what would they say about me?’</a:t>
            </a:r>
            <a:endParaRPr sz="1600"/>
          </a:p>
          <a:p>
            <a:pPr indent="0" lvl="0" marL="0" rtl="0" algn="l">
              <a:lnSpc>
                <a:spcPct val="115000"/>
              </a:lnSpc>
              <a:spcBef>
                <a:spcPts val="0"/>
              </a:spcBef>
              <a:spcAft>
                <a:spcPts val="0"/>
              </a:spcAft>
              <a:buClr>
                <a:schemeClr val="dk1"/>
              </a:buClr>
              <a:buSzPts val="1100"/>
              <a:buFont typeface="Arial"/>
              <a:buNone/>
            </a:pPr>
            <a:r>
              <a:t/>
            </a:r>
            <a:endParaRPr sz="1600"/>
          </a:p>
          <a:p>
            <a:pPr indent="0" lvl="0" marL="0" rtl="0" algn="l">
              <a:lnSpc>
                <a:spcPct val="115000"/>
              </a:lnSpc>
              <a:spcBef>
                <a:spcPts val="0"/>
              </a:spcBef>
              <a:spcAft>
                <a:spcPts val="0"/>
              </a:spcAft>
              <a:buClr>
                <a:schemeClr val="dk1"/>
              </a:buClr>
              <a:buSzPts val="1100"/>
              <a:buFont typeface="Arial"/>
              <a:buNone/>
            </a:pPr>
            <a:r>
              <a:rPr lang="en" sz="1600"/>
              <a:t>‘If I could change one thing in relation to my response or intervention with regards to a certain situation, what would that be? Why would I change it?’</a:t>
            </a:r>
            <a:endParaRPr sz="1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25"/>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Claire Lew: Leadership doesn't have to be so hard.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6"/>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800"/>
              <a:t>How can I create an environment for people to do their best work?</a:t>
            </a:r>
            <a:endParaRPr sz="1800"/>
          </a:p>
        </p:txBody>
      </p:sp>
      <p:sp>
        <p:nvSpPr>
          <p:cNvPr id="165" name="Google Shape;165;p26"/>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 1 </a:t>
            </a:r>
            <a:endParaRPr/>
          </a:p>
        </p:txBody>
      </p:sp>
      <p:sp>
        <p:nvSpPr>
          <p:cNvPr id="166" name="Google Shape;166;p26"/>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sz="1700">
              <a:solidFill>
                <a:schemeClr val="dk1"/>
              </a:solidFill>
            </a:endParaRPr>
          </a:p>
          <a:p>
            <a:pPr indent="0" lvl="0" marL="0" rtl="0" algn="l">
              <a:spcBef>
                <a:spcPts val="0"/>
              </a:spcBef>
              <a:spcAft>
                <a:spcPts val="0"/>
              </a:spcAft>
              <a:buClr>
                <a:schemeClr val="dk1"/>
              </a:buClr>
              <a:buSzPts val="1100"/>
              <a:buFont typeface="Arial"/>
              <a:buNone/>
            </a:pPr>
            <a:r>
              <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A leader doesn’t shape people – a leader shapes an environment. How you communicate priorities, the decisions you make, the gestures of care and support you show. You’re not as susceptible to letting fear or your ego to get in the way of serving your team.</a:t>
            </a:r>
            <a:endParaRPr sz="17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27"/>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800"/>
              <a:t>How can I create as much clarity and coherence about what needs to get done and why?</a:t>
            </a:r>
            <a:endParaRPr sz="1800"/>
          </a:p>
        </p:txBody>
      </p:sp>
      <p:sp>
        <p:nvSpPr>
          <p:cNvPr id="172" name="Google Shape;172;p27"/>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 2</a:t>
            </a:r>
            <a:endParaRPr/>
          </a:p>
        </p:txBody>
      </p:sp>
      <p:sp>
        <p:nvSpPr>
          <p:cNvPr id="173" name="Google Shape;173;p27"/>
          <p:cNvSpPr txBox="1"/>
          <p:nvPr>
            <p:ph idx="2" type="body"/>
          </p:nvPr>
        </p:nvSpPr>
        <p:spPr>
          <a:xfrm>
            <a:off x="5174225" y="513175"/>
            <a:ext cx="3374400" cy="4455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900">
              <a:solidFill>
                <a:schemeClr val="dk1"/>
              </a:solidFill>
            </a:endParaRPr>
          </a:p>
          <a:p>
            <a:pPr indent="0" lvl="0" marL="0" rtl="0" algn="l">
              <a:spcBef>
                <a:spcPts val="0"/>
              </a:spcBef>
              <a:spcAft>
                <a:spcPts val="0"/>
              </a:spcAft>
              <a:buClr>
                <a:schemeClr val="dk1"/>
              </a:buClr>
              <a:buSzPts val="1100"/>
              <a:buFont typeface="Arial"/>
              <a:buNone/>
            </a:pPr>
            <a:r>
              <a:rPr lang="en" sz="1900">
                <a:solidFill>
                  <a:schemeClr val="dk1"/>
                </a:solidFill>
              </a:rPr>
              <a:t>The vision, the mission, the goals are crystal clear to you but are they also clear to others? No one can read your mind. Reflect on how you’re communicating the long-term vision of the team, and how it’s relevant and connected to your team. Yes, the work is meaningful to you – but how is it meaningful to each individual team member?</a:t>
            </a:r>
            <a:endParaRPr sz="19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8"/>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900"/>
              <a:t>How can I personally model the behavior I want to be true across my team?</a:t>
            </a:r>
            <a:endParaRPr sz="1900"/>
          </a:p>
        </p:txBody>
      </p:sp>
      <p:sp>
        <p:nvSpPr>
          <p:cNvPr id="179" name="Google Shape;179;p28"/>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 3</a:t>
            </a:r>
            <a:endParaRPr/>
          </a:p>
        </p:txBody>
      </p:sp>
      <p:sp>
        <p:nvSpPr>
          <p:cNvPr id="180" name="Google Shape;180;p28"/>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900">
                <a:solidFill>
                  <a:schemeClr val="dk1"/>
                </a:solidFill>
              </a:rPr>
              <a:t>You can’t expect your team to behave in a certain way if you don’t exemplify those actions yourself. Want your team to be on time to meetings? Consider how on-time you typically are yourself. Trust and respect is only earned, after all.</a:t>
            </a:r>
            <a:endParaRPr sz="19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29"/>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000"/>
              <a:t>How can I see things for what they are, instead of what I want them to be?</a:t>
            </a:r>
            <a:endParaRPr sz="2000"/>
          </a:p>
        </p:txBody>
      </p:sp>
      <p:sp>
        <p:nvSpPr>
          <p:cNvPr id="186" name="Google Shape;186;p29"/>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 4</a:t>
            </a:r>
            <a:endParaRPr/>
          </a:p>
        </p:txBody>
      </p:sp>
      <p:sp>
        <p:nvSpPr>
          <p:cNvPr id="187" name="Google Shape;187;p29"/>
          <p:cNvSpPr txBox="1"/>
          <p:nvPr>
            <p:ph idx="2" type="body"/>
          </p:nvPr>
        </p:nvSpPr>
        <p:spPr>
          <a:xfrm>
            <a:off x="5174225" y="355725"/>
            <a:ext cx="3374400" cy="470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sz="1600">
              <a:solidFill>
                <a:schemeClr val="dk1"/>
              </a:solidFill>
            </a:endParaRPr>
          </a:p>
          <a:p>
            <a:pPr indent="0" lvl="0" marL="0" rtl="0" algn="l">
              <a:spcBef>
                <a:spcPts val="0"/>
              </a:spcBef>
              <a:spcAft>
                <a:spcPts val="0"/>
              </a:spcAft>
              <a:buClr>
                <a:schemeClr val="dk1"/>
              </a:buClr>
              <a:buSzPts val="1100"/>
              <a:buFont typeface="Arial"/>
              <a:buNone/>
            </a:pPr>
            <a:r>
              <a:t/>
            </a:r>
            <a:endParaRPr sz="1600">
              <a:solidFill>
                <a:schemeClr val="dk1"/>
              </a:solidFill>
            </a:endParaRPr>
          </a:p>
          <a:p>
            <a:pPr indent="0" lvl="0" marL="0" rtl="0" algn="l">
              <a:spcBef>
                <a:spcPts val="0"/>
              </a:spcBef>
              <a:spcAft>
                <a:spcPts val="0"/>
              </a:spcAft>
              <a:buClr>
                <a:schemeClr val="dk1"/>
              </a:buClr>
              <a:buSzPts val="1100"/>
              <a:buFont typeface="Arial"/>
              <a:buNone/>
            </a:pPr>
            <a:r>
              <a:rPr lang="en" sz="1600">
                <a:solidFill>
                  <a:schemeClr val="dk1"/>
                </a:solidFill>
              </a:rPr>
              <a:t>Our biggest problems as leaders arise when didn’t realize that the problem was going to become a problem. We were blindsided. Our model of reality didn’t match reality, itself. Rigorously examining what is actually true – rather than grasping for what we’d like to be true – is how we avoid being surprised by a key team member leaving, or when team member’s performance starts to suffer..”</a:t>
            </a:r>
            <a:endParaRPr sz="16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3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500"/>
              <a:t>Create the space to ask yourself these questions everyone now and then. And change them to be more reflective like:</a:t>
            </a:r>
            <a:endParaRPr sz="1500"/>
          </a:p>
          <a:p>
            <a:pPr indent="0" lvl="0" marL="0" rtl="0" algn="l">
              <a:spcBef>
                <a:spcPts val="0"/>
              </a:spcBef>
              <a:spcAft>
                <a:spcPts val="0"/>
              </a:spcAft>
              <a:buNone/>
            </a:pPr>
            <a:r>
              <a:t/>
            </a:r>
            <a:endParaRPr sz="1500"/>
          </a:p>
        </p:txBody>
      </p:sp>
      <p:sp>
        <p:nvSpPr>
          <p:cNvPr id="193" name="Google Shape;193;p30"/>
          <p:cNvSpPr txBox="1"/>
          <p:nvPr>
            <p:ph idx="1" type="body"/>
          </p:nvPr>
        </p:nvSpPr>
        <p:spPr>
          <a:xfrm>
            <a:off x="391900" y="1173862"/>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sz="1700">
              <a:solidFill>
                <a:schemeClr val="dk1"/>
              </a:solidFill>
            </a:endParaRPr>
          </a:p>
          <a:p>
            <a:pPr indent="0" lvl="0" marL="0" rtl="0" algn="l">
              <a:spcBef>
                <a:spcPts val="0"/>
              </a:spcBef>
              <a:spcAft>
                <a:spcPts val="0"/>
              </a:spcAft>
              <a:buNone/>
            </a:pPr>
            <a:r>
              <a:t/>
            </a:r>
            <a:endParaRPr sz="1700">
              <a:solidFill>
                <a:schemeClr val="dk1"/>
              </a:solidFill>
            </a:endParaRPr>
          </a:p>
          <a:p>
            <a:pPr indent="0" lvl="0" marL="0" rtl="0" algn="l">
              <a:spcBef>
                <a:spcPts val="0"/>
              </a:spcBef>
              <a:spcAft>
                <a:spcPts val="0"/>
              </a:spcAft>
              <a:buNone/>
            </a:pPr>
            <a:r>
              <a:t/>
            </a:r>
            <a:endParaRPr sz="1700">
              <a:solidFill>
                <a:schemeClr val="dk1"/>
              </a:solidFill>
            </a:endParaRPr>
          </a:p>
          <a:p>
            <a:pPr indent="0" lvl="0" marL="0" rtl="0" algn="l">
              <a:spcBef>
                <a:spcPts val="0"/>
              </a:spcBef>
              <a:spcAft>
                <a:spcPts val="0"/>
              </a:spcAft>
              <a:buNone/>
            </a:pPr>
            <a:r>
              <a:t/>
            </a:r>
            <a:endParaRPr sz="1700">
              <a:solidFill>
                <a:schemeClr val="dk1"/>
              </a:solidFill>
            </a:endParaRPr>
          </a:p>
          <a:p>
            <a:pPr indent="0" lvl="0" marL="0" rtl="0" algn="l">
              <a:spcBef>
                <a:spcPts val="0"/>
              </a:spcBef>
              <a:spcAft>
                <a:spcPts val="0"/>
              </a:spcAft>
              <a:buNone/>
            </a:pPr>
            <a:r>
              <a:rPr lang="en" sz="1700">
                <a:solidFill>
                  <a:schemeClr val="dk1"/>
                </a:solidFill>
              </a:rPr>
              <a:t>How did I model behaviour in the service meeting last week? </a:t>
            </a:r>
            <a:endParaRPr sz="1700">
              <a:solidFill>
                <a:schemeClr val="dk1"/>
              </a:solidFill>
            </a:endParaRPr>
          </a:p>
          <a:p>
            <a:pPr indent="0" lvl="0" marL="0" rtl="0" algn="l">
              <a:spcBef>
                <a:spcPts val="0"/>
              </a:spcBef>
              <a:spcAft>
                <a:spcPts val="0"/>
              </a:spcAft>
              <a:buClr>
                <a:schemeClr val="dk1"/>
              </a:buClr>
              <a:buSzPts val="1100"/>
              <a:buFont typeface="Arial"/>
              <a:buNone/>
            </a:pPr>
            <a:r>
              <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When I shared new development with my team, was I clear enough? How do I know everyone understood what I wanted to say? </a:t>
            </a:r>
            <a:endParaRPr sz="1700">
              <a:solidFill>
                <a:schemeClr val="dk1"/>
              </a:solidFill>
            </a:endParaRPr>
          </a:p>
          <a:p>
            <a:pPr indent="0" lvl="0" marL="0" rtl="0" algn="l">
              <a:spcBef>
                <a:spcPts val="0"/>
              </a:spcBef>
              <a:spcAft>
                <a:spcPts val="0"/>
              </a:spcAft>
              <a:buClr>
                <a:schemeClr val="dk1"/>
              </a:buClr>
              <a:buSzPts val="1100"/>
              <a:buFont typeface="Arial"/>
              <a:buNone/>
            </a:pPr>
            <a:r>
              <a:t/>
            </a:r>
            <a:endParaRPr sz="1700">
              <a:solidFill>
                <a:schemeClr val="dk1"/>
              </a:solidFill>
            </a:endParaRPr>
          </a:p>
          <a:p>
            <a:pPr indent="0" lvl="0" marL="0" rtl="0" algn="l">
              <a:spcBef>
                <a:spcPts val="0"/>
              </a:spcBef>
              <a:spcAft>
                <a:spcPts val="0"/>
              </a:spcAft>
              <a:buClr>
                <a:schemeClr val="dk1"/>
              </a:buClr>
              <a:buSzPts val="1100"/>
              <a:buFont typeface="Arial"/>
              <a:buNone/>
            </a:pPr>
            <a:r>
              <a:rPr lang="en" sz="1700">
                <a:solidFill>
                  <a:schemeClr val="dk1"/>
                </a:solidFill>
              </a:rPr>
              <a:t>Am I doing everything to ensure my staff feels safe with me? Do I create the right environment for them to thrive? </a:t>
            </a:r>
            <a:endParaRPr sz="17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31"/>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was helpful? What will you take from today?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your </a:t>
            </a:r>
            <a:r>
              <a:rPr lang="en"/>
              <a:t>understanding of Systemic Leadership? </a:t>
            </a:r>
            <a:endParaRPr/>
          </a:p>
        </p:txBody>
      </p:sp>
      <p:sp>
        <p:nvSpPr>
          <p:cNvPr id="93" name="Google Shape;93;p1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900"/>
          </a:p>
          <a:p>
            <a:pPr indent="0" lvl="0" marL="0" rtl="0" algn="l">
              <a:spcBef>
                <a:spcPts val="1600"/>
              </a:spcBef>
              <a:spcAft>
                <a:spcPts val="0"/>
              </a:spcAft>
              <a:buNone/>
            </a:pPr>
            <a:r>
              <a:rPr lang="en" sz="1900"/>
              <a:t>As a leader and manager, where would you see yourself as a systemic leader? Where would you see yourself providing systemic leadership? </a:t>
            </a:r>
            <a:endParaRPr sz="1900"/>
          </a:p>
          <a:p>
            <a:pPr indent="0" lvl="0" marL="0" rtl="0" algn="l">
              <a:spcBef>
                <a:spcPts val="1600"/>
              </a:spcBef>
              <a:spcAft>
                <a:spcPts val="1600"/>
              </a:spcAft>
              <a:buNone/>
            </a:pPr>
            <a:r>
              <a:t/>
            </a:r>
            <a:endParaRPr sz="19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3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References:</a:t>
            </a:r>
            <a:endParaRPr/>
          </a:p>
        </p:txBody>
      </p:sp>
      <p:sp>
        <p:nvSpPr>
          <p:cNvPr id="204" name="Google Shape;204;p32"/>
          <p:cNvSpPr txBox="1"/>
          <p:nvPr>
            <p:ph idx="1" type="body"/>
          </p:nvPr>
        </p:nvSpPr>
        <p:spPr>
          <a:xfrm>
            <a:off x="618650" y="1853850"/>
            <a:ext cx="7688700" cy="313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Barge, K; Fairhurst, G. (2008). ‘Living Leadership: A systemic constructionist approach’. Leadership, Sage Publication, Vol. 4(3): pp. 227-251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Barret, F (2012), ‘Yes to the Mess’, Boston: Harvard Business Review Press</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Campbell, D (2000), ‘The socially constructed organisation’, London: Karnac</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Draker, D (2018), Create Space, London, Profile Books Ltd. </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Lew, C. (2019), A different kind of new manager checklist: The 4 essential questions to ask yourself as a leader. Available at: </a:t>
            </a:r>
            <a:r>
              <a:rPr lang="en" sz="1100" u="sng">
                <a:solidFill>
                  <a:srgbClr val="1155CC"/>
                </a:solidFill>
                <a:hlinkClick r:id="rId3"/>
              </a:rPr>
              <a:t>https://knowyourteam.com/blog/2019/04/19/a-different-kind-of-new-manager-checklist/?utm_source=kytnewsletter&amp;__s=rghpupeysu7kbwa55rex</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Pinnow, D. (2014), Spherical Model of systemic Leadership, </a:t>
            </a:r>
            <a:r>
              <a:rPr lang="en" sz="1100" u="sng">
                <a:solidFill>
                  <a:srgbClr val="1155CC"/>
                </a:solidFill>
                <a:hlinkClick r:id="rId4"/>
              </a:rPr>
              <a:t>http://www.daniel-pinnow.de/systemische-fuehrung/?lang=en</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Tate, W (2009), ‘The search for leadership’, Axminster: Triarchypress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5"/>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Systemic Leadership</a:t>
            </a:r>
            <a:endParaRPr/>
          </a:p>
        </p:txBody>
      </p:sp>
      <p:sp>
        <p:nvSpPr>
          <p:cNvPr id="99" name="Google Shape;99;p15"/>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One of many definitions</a:t>
            </a:r>
            <a:endParaRPr/>
          </a:p>
        </p:txBody>
      </p:sp>
      <p:sp>
        <p:nvSpPr>
          <p:cNvPr id="100" name="Google Shape;100;p15"/>
          <p:cNvSpPr txBox="1"/>
          <p:nvPr>
            <p:ph idx="2" type="body"/>
          </p:nvPr>
        </p:nvSpPr>
        <p:spPr>
          <a:xfrm>
            <a:off x="4959300" y="321625"/>
            <a:ext cx="3837000" cy="438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dk1"/>
                </a:solidFill>
              </a:rPr>
              <a:t>“The systemic approach to leadership considers managers, first and foremost, as a part of a complex system, which is constantly at change. It does not consider the art of leadership as one who manages these systems themselves, but rather one who manages the relations and networks within these systems.</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In doing so, a systemic leader does not focus on the superficial symptoms of the system, but rather looks at what is happening underneath its surface. He or she analyzes the factual, social and timely patterns and processes out of which the system consists. This enables a systemic leader to lead his staff in an indirect way, rather than being directive and patronizing.</a:t>
            </a:r>
            <a:endParaRPr sz="1100">
              <a:solidFill>
                <a:schemeClr val="dk1"/>
              </a:solidFill>
            </a:endParaRPr>
          </a:p>
          <a:p>
            <a:pPr indent="0" lvl="0" marL="0" rtl="0" algn="l">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Clr>
                <a:schemeClr val="dk1"/>
              </a:buClr>
              <a:buSzPts val="1100"/>
              <a:buFont typeface="Arial"/>
              <a:buNone/>
            </a:pPr>
            <a:r>
              <a:rPr lang="en" sz="1100">
                <a:solidFill>
                  <a:schemeClr val="dk1"/>
                </a:solidFill>
              </a:rPr>
              <a:t>In this spirit, leadership means creating a world in which others want to be a part of. More concretely, a CEO who is leading his staff according to the systemic approach, would not just delegate tasks, but rather see what can be done and influenced together with his managers and workers in order to steer the company in the right direction.” (Pinnow, 2014)</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6"/>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Systemic Leadership</a:t>
            </a:r>
            <a:endParaRPr/>
          </a:p>
        </p:txBody>
      </p:sp>
      <p:sp>
        <p:nvSpPr>
          <p:cNvPr id="106" name="Google Shape;106;p16"/>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Another definition </a:t>
            </a:r>
            <a:endParaRPr/>
          </a:p>
        </p:txBody>
      </p:sp>
      <p:sp>
        <p:nvSpPr>
          <p:cNvPr id="107" name="Google Shape;107;p16"/>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‘The systemic leadership model constituted a new paradigm for the improvement of leadership in an organisation. The systemic approach challenges the traditional paradigm focused on individual leader and leadership development. It can be defined as: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Improving the way an organisation is led, based on an understanding of the organisation as a system, focused </a:t>
            </a:r>
            <a:r>
              <a:rPr lang="en">
                <a:solidFill>
                  <a:schemeClr val="dk1"/>
                </a:solidFill>
              </a:rPr>
              <a:t>on</a:t>
            </a:r>
            <a:r>
              <a:rPr lang="en">
                <a:solidFill>
                  <a:schemeClr val="dk1"/>
                </a:solidFill>
              </a:rPr>
              <a:t> the interdependency between leadership and the organisation, concerning how leadership is applied, managed and developed.’ (Tate, 2009)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1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Systemic Thinking</a:t>
            </a:r>
            <a:endParaRPr/>
          </a:p>
        </p:txBody>
      </p:sp>
      <p:sp>
        <p:nvSpPr>
          <p:cNvPr id="113" name="Google Shape;113;p17"/>
          <p:cNvSpPr txBox="1"/>
          <p:nvPr>
            <p:ph idx="1" type="body"/>
          </p:nvPr>
        </p:nvSpPr>
        <p:spPr>
          <a:xfrm>
            <a:off x="729450" y="2078875"/>
            <a:ext cx="7688700" cy="286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300">
                <a:solidFill>
                  <a:schemeClr val="dk1"/>
                </a:solidFill>
              </a:rPr>
              <a:t>It’s a way of sensemaking of everything that surrounds us and how it is related. Systemic thinking is a way to make sense of our environment in the broadest sense and how it is all interconnected and related (Campbell, 2000). </a:t>
            </a:r>
            <a:endParaRPr sz="1300">
              <a:solidFill>
                <a:schemeClr val="dk1"/>
              </a:solidFill>
            </a:endParaRPr>
          </a:p>
          <a:p>
            <a:pPr indent="0" lvl="0" marL="0" rtl="0" algn="l">
              <a:spcBef>
                <a:spcPts val="0"/>
              </a:spcBef>
              <a:spcAft>
                <a:spcPts val="0"/>
              </a:spcAft>
              <a:buClr>
                <a:schemeClr val="dk1"/>
              </a:buClr>
              <a:buSzPts val="1100"/>
              <a:buFont typeface="Arial"/>
              <a:buNone/>
            </a:pPr>
            <a:r>
              <a:t/>
            </a:r>
            <a:endParaRPr sz="1300">
              <a:solidFill>
                <a:schemeClr val="dk1"/>
              </a:solidFill>
            </a:endParaRPr>
          </a:p>
          <a:p>
            <a:pPr indent="0" lvl="0" marL="0" rtl="0" algn="l">
              <a:spcBef>
                <a:spcPts val="0"/>
              </a:spcBef>
              <a:spcAft>
                <a:spcPts val="0"/>
              </a:spcAft>
              <a:buClr>
                <a:schemeClr val="dk1"/>
              </a:buClr>
              <a:buSzPts val="1100"/>
              <a:buFont typeface="Arial"/>
              <a:buNone/>
            </a:pPr>
            <a:r>
              <a:rPr lang="en" sz="1300">
                <a:solidFill>
                  <a:schemeClr val="dk1"/>
                </a:solidFill>
              </a:rPr>
              <a:t>In the context of organisation, systemic thinking helps us understanding and make meaning of the connection between different systems and how this determines the functioning of an organisation. It can support to get a better understanding of decision making processes but also behaviour of staff. The employee is not seen in isolation but rather as active part with a or multiple </a:t>
            </a:r>
            <a:r>
              <a:rPr lang="en" sz="1300">
                <a:solidFill>
                  <a:schemeClr val="dk1"/>
                </a:solidFill>
              </a:rPr>
              <a:t>systems</a:t>
            </a:r>
            <a:r>
              <a:rPr lang="en" sz="1300">
                <a:solidFill>
                  <a:schemeClr val="dk1"/>
                </a:solidFill>
              </a:rPr>
              <a:t>. </a:t>
            </a:r>
            <a:endParaRPr sz="1300">
              <a:solidFill>
                <a:schemeClr val="dk1"/>
              </a:solidFill>
            </a:endParaRPr>
          </a:p>
          <a:p>
            <a:pPr indent="0" lvl="0" marL="0" rtl="0" algn="l">
              <a:spcBef>
                <a:spcPts val="0"/>
              </a:spcBef>
              <a:spcAft>
                <a:spcPts val="0"/>
              </a:spcAft>
              <a:buClr>
                <a:schemeClr val="dk1"/>
              </a:buClr>
              <a:buSzPts val="1100"/>
              <a:buFont typeface="Arial"/>
              <a:buNone/>
            </a:pPr>
            <a:r>
              <a:t/>
            </a:r>
            <a:endParaRPr sz="1300">
              <a:solidFill>
                <a:schemeClr val="dk1"/>
              </a:solidFill>
            </a:endParaRPr>
          </a:p>
          <a:p>
            <a:pPr indent="0" lvl="0" marL="0" rtl="0" algn="l">
              <a:spcBef>
                <a:spcPts val="0"/>
              </a:spcBef>
              <a:spcAft>
                <a:spcPts val="0"/>
              </a:spcAft>
              <a:buClr>
                <a:schemeClr val="dk1"/>
              </a:buClr>
              <a:buSzPts val="1100"/>
              <a:buFont typeface="Arial"/>
              <a:buNone/>
            </a:pPr>
            <a:r>
              <a:rPr lang="en" sz="1300">
                <a:solidFill>
                  <a:schemeClr val="dk1"/>
                </a:solidFill>
              </a:rPr>
              <a:t>It is through feedback loops that different elements of a system are connected and therefore self regulated. Feedback creates and sustains patterns of interaction within human systems. Individuals identity and experience is informed by his or her place in that pattern (Barge and Fairhurst, 2</a:t>
            </a:r>
            <a:r>
              <a:rPr lang="en" sz="1100">
                <a:solidFill>
                  <a:schemeClr val="dk1"/>
                </a:solidFill>
              </a:rPr>
              <a:t>008).</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18"/>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Systemic principles </a:t>
            </a:r>
            <a:endParaRPr/>
          </a:p>
        </p:txBody>
      </p:sp>
      <p:sp>
        <p:nvSpPr>
          <p:cNvPr id="119" name="Google Shape;119;p18"/>
          <p:cNvSpPr txBox="1"/>
          <p:nvPr>
            <p:ph idx="1" type="body"/>
          </p:nvPr>
        </p:nvSpPr>
        <p:spPr>
          <a:xfrm>
            <a:off x="729325" y="2078875"/>
            <a:ext cx="3774300" cy="3274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dk1"/>
                </a:solidFill>
              </a:rPr>
              <a:t>Patterns that connect</a:t>
            </a:r>
            <a:endParaRPr sz="2000">
              <a:solidFill>
                <a:schemeClr val="dk1"/>
              </a:solidFill>
            </a:endParaRPr>
          </a:p>
          <a:p>
            <a:pPr indent="0" lvl="0" marL="0" rtl="0" algn="l">
              <a:spcBef>
                <a:spcPts val="0"/>
              </a:spcBef>
              <a:spcAft>
                <a:spcPts val="0"/>
              </a:spcAft>
              <a:buClr>
                <a:schemeClr val="dk1"/>
              </a:buClr>
              <a:buSzPts val="1100"/>
              <a:buFont typeface="Arial"/>
              <a:buNone/>
            </a:pPr>
            <a:r>
              <a:t/>
            </a:r>
            <a:endParaRPr sz="2000">
              <a:solidFill>
                <a:schemeClr val="dk1"/>
              </a:solidFill>
            </a:endParaRPr>
          </a:p>
          <a:p>
            <a:pPr indent="0" lvl="0" marL="0" rtl="0" algn="l">
              <a:spcBef>
                <a:spcPts val="0"/>
              </a:spcBef>
              <a:spcAft>
                <a:spcPts val="0"/>
              </a:spcAft>
              <a:buNone/>
            </a:pPr>
            <a:r>
              <a:rPr lang="en" sz="2000">
                <a:solidFill>
                  <a:schemeClr val="dk1"/>
                </a:solidFill>
              </a:rPr>
              <a:t>Multiple perspectives</a:t>
            </a:r>
            <a:endParaRPr sz="2000">
              <a:solidFill>
                <a:schemeClr val="dk1"/>
              </a:solidFill>
            </a:endParaRPr>
          </a:p>
          <a:p>
            <a:pPr indent="0" lvl="0" marL="0" rtl="0" algn="l">
              <a:spcBef>
                <a:spcPts val="0"/>
              </a:spcBef>
              <a:spcAft>
                <a:spcPts val="0"/>
              </a:spcAft>
              <a:buClr>
                <a:schemeClr val="dk1"/>
              </a:buClr>
              <a:buSzPts val="1100"/>
              <a:buFont typeface="Arial"/>
              <a:buNone/>
            </a:pPr>
            <a:r>
              <a:t/>
            </a:r>
            <a:endParaRPr sz="2000">
              <a:solidFill>
                <a:schemeClr val="dk1"/>
              </a:solidFill>
            </a:endParaRPr>
          </a:p>
          <a:p>
            <a:pPr indent="0" lvl="0" marL="0" rtl="0" algn="l">
              <a:spcBef>
                <a:spcPts val="0"/>
              </a:spcBef>
              <a:spcAft>
                <a:spcPts val="0"/>
              </a:spcAft>
              <a:buNone/>
            </a:pPr>
            <a:r>
              <a:rPr lang="en" sz="2000">
                <a:solidFill>
                  <a:schemeClr val="dk1"/>
                </a:solidFill>
              </a:rPr>
              <a:t>Meaning making through language</a:t>
            </a:r>
            <a:endParaRPr sz="2000">
              <a:solidFill>
                <a:schemeClr val="dk1"/>
              </a:solidFill>
            </a:endParaRPr>
          </a:p>
          <a:p>
            <a:pPr indent="0" lvl="0" marL="0" rtl="0" algn="l">
              <a:spcBef>
                <a:spcPts val="0"/>
              </a:spcBef>
              <a:spcAft>
                <a:spcPts val="0"/>
              </a:spcAft>
              <a:buClr>
                <a:schemeClr val="dk1"/>
              </a:buClr>
              <a:buSzPts val="1100"/>
              <a:buFont typeface="Arial"/>
              <a:buNone/>
            </a:pPr>
            <a:r>
              <a:t/>
            </a:r>
            <a:endParaRPr sz="2000">
              <a:solidFill>
                <a:schemeClr val="dk1"/>
              </a:solidFill>
            </a:endParaRPr>
          </a:p>
          <a:p>
            <a:pPr indent="0" lvl="0" marL="0" rtl="0" algn="l">
              <a:spcBef>
                <a:spcPts val="0"/>
              </a:spcBef>
              <a:spcAft>
                <a:spcPts val="0"/>
              </a:spcAft>
              <a:buNone/>
            </a:pPr>
            <a:r>
              <a:rPr lang="en" sz="2000">
                <a:solidFill>
                  <a:schemeClr val="dk1"/>
                </a:solidFill>
              </a:rPr>
              <a:t>Reflexivity </a:t>
            </a:r>
            <a:endParaRPr sz="2000">
              <a:solidFill>
                <a:schemeClr val="dk1"/>
              </a:solidFill>
            </a:endParaRPr>
          </a:p>
          <a:p>
            <a:pPr indent="0" lvl="0" marL="0" rtl="0" algn="l">
              <a:spcBef>
                <a:spcPts val="0"/>
              </a:spcBef>
              <a:spcAft>
                <a:spcPts val="0"/>
              </a:spcAft>
              <a:buClr>
                <a:schemeClr val="dk1"/>
              </a:buClr>
              <a:buSzPts val="1100"/>
              <a:buFont typeface="Arial"/>
              <a:buNone/>
            </a:pPr>
            <a:r>
              <a:t/>
            </a:r>
            <a:endParaRPr sz="2000">
              <a:solidFill>
                <a:schemeClr val="dk1"/>
              </a:solidFill>
            </a:endParaRPr>
          </a:p>
          <a:p>
            <a:pPr indent="0" lvl="0" marL="0" rtl="0" algn="l">
              <a:spcBef>
                <a:spcPts val="0"/>
              </a:spcBef>
              <a:spcAft>
                <a:spcPts val="0"/>
              </a:spcAft>
              <a:buClr>
                <a:schemeClr val="dk1"/>
              </a:buClr>
              <a:buSzPts val="1100"/>
              <a:buFont typeface="Arial"/>
              <a:buNone/>
            </a:pPr>
            <a:r>
              <a:t/>
            </a:r>
            <a:endParaRPr sz="2000"/>
          </a:p>
        </p:txBody>
      </p:sp>
      <p:sp>
        <p:nvSpPr>
          <p:cNvPr id="120" name="Google Shape;120;p18"/>
          <p:cNvSpPr txBox="1"/>
          <p:nvPr>
            <p:ph idx="2" type="body"/>
          </p:nvPr>
        </p:nvSpPr>
        <p:spPr>
          <a:xfrm>
            <a:off x="4643600" y="2078875"/>
            <a:ext cx="3774300" cy="333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chemeClr val="dk1"/>
                </a:solidFill>
              </a:rPr>
              <a:t>Leaders are part of the system: </a:t>
            </a:r>
            <a:endParaRPr sz="2400">
              <a:solidFill>
                <a:schemeClr val="dk1"/>
              </a:solidFill>
            </a:endParaRPr>
          </a:p>
          <a:p>
            <a:pPr indent="0" lvl="0" marL="0" rtl="0" algn="l">
              <a:spcBef>
                <a:spcPts val="0"/>
              </a:spcBef>
              <a:spcAft>
                <a:spcPts val="0"/>
              </a:spcAft>
              <a:buClr>
                <a:schemeClr val="dk1"/>
              </a:buClr>
              <a:buSzPts val="1100"/>
              <a:buFont typeface="Arial"/>
              <a:buNone/>
            </a:pPr>
            <a:r>
              <a:rPr lang="en" sz="2400">
                <a:solidFill>
                  <a:schemeClr val="dk1"/>
                </a:solidFill>
              </a:rPr>
              <a:t>To try to understand your system, you will need to try to understand yourself, as a person and as a leader</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19"/>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100"/>
              <a:t>“</a:t>
            </a:r>
            <a:r>
              <a:rPr lang="en" sz="3500"/>
              <a:t>Different words create different worlds” </a:t>
            </a:r>
            <a:endParaRPr sz="35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Clr>
                <a:schemeClr val="dk1"/>
              </a:buClr>
              <a:buSzPts val="1100"/>
              <a:buFont typeface="Arial"/>
              <a:buNone/>
            </a:pPr>
            <a:r>
              <a:rPr lang="en" sz="1100"/>
              <a:t>Ludwig Wittgenstein</a:t>
            </a:r>
            <a:endParaRPr sz="1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0"/>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Yes to the mess</a:t>
            </a:r>
            <a:endParaRPr/>
          </a:p>
        </p:txBody>
      </p:sp>
      <p:sp>
        <p:nvSpPr>
          <p:cNvPr id="131" name="Google Shape;131;p20"/>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700">
                <a:solidFill>
                  <a:schemeClr val="dk1"/>
                </a:solidFill>
              </a:rPr>
              <a:t>surprising leadership lessons from Jazz</a:t>
            </a:r>
            <a:endParaRPr sz="1700"/>
          </a:p>
        </p:txBody>
      </p:sp>
      <p:sp>
        <p:nvSpPr>
          <p:cNvPr id="132" name="Google Shape;132;p20"/>
          <p:cNvSpPr txBox="1"/>
          <p:nvPr>
            <p:ph idx="2" type="body"/>
          </p:nvPr>
        </p:nvSpPr>
        <p:spPr>
          <a:xfrm>
            <a:off x="5174225" y="361550"/>
            <a:ext cx="3374400" cy="411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300">
                <a:solidFill>
                  <a:schemeClr val="dk1"/>
                </a:solidFill>
              </a:rPr>
              <a:t>“Saying yes to the mess: learning while doing, rejecting habitual behaviour and a predictable outcome in favour of experimentation and progress. Taking action, revising assumptions, valuing learning from failures, trying again and discovering as you go, with an underlying confidence in the competence of the group. </a:t>
            </a:r>
            <a:endParaRPr sz="1300">
              <a:solidFill>
                <a:schemeClr val="dk1"/>
              </a:solidFill>
            </a:endParaRPr>
          </a:p>
          <a:p>
            <a:pPr indent="0" lvl="0" marL="0" rtl="0" algn="l">
              <a:spcBef>
                <a:spcPts val="0"/>
              </a:spcBef>
              <a:spcAft>
                <a:spcPts val="0"/>
              </a:spcAft>
              <a:buClr>
                <a:schemeClr val="dk1"/>
              </a:buClr>
              <a:buSzPts val="1100"/>
              <a:buFont typeface="Arial"/>
              <a:buNone/>
            </a:pPr>
            <a:r>
              <a:t/>
            </a:r>
            <a:endParaRPr sz="1300">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sz="1300">
                <a:solidFill>
                  <a:schemeClr val="dk1"/>
                </a:solidFill>
              </a:rPr>
              <a:t>Jazz musicians and organisational leaders both need to be constantly  challenging routines and attempting new approaches. Only by taking risks can they expand action repertoires, replenish knowledge, and renew old skills.” (Barret, 2012, p.22). </a:t>
            </a:r>
            <a:endParaRPr sz="13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1"/>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Create Space </a:t>
            </a:r>
            <a:endParaRPr/>
          </a:p>
        </p:txBody>
      </p:sp>
      <p:sp>
        <p:nvSpPr>
          <p:cNvPr id="138" name="Google Shape;138;p21"/>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1"/>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600">
                <a:solidFill>
                  <a:schemeClr val="dk1"/>
                </a:solidFill>
              </a:rPr>
              <a:t>‘We have become the first generation in one thousand generations of human beings who, rather than having the need to fill space, have the need to create it. Before you set out to grow as a leader you must first create the space that you will grow into. Creating space is the a priori task that unlocks optimal personal performance and development’  (Draker, D. 2018).</a:t>
            </a:r>
            <a:endParaRPr sz="16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